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handoutMasterIdLst>
    <p:handoutMasterId r:id="rId48"/>
  </p:handoutMasterIdLst>
  <p:sldIdLst>
    <p:sldId id="1938" r:id="rId2"/>
    <p:sldId id="1940" r:id="rId3"/>
    <p:sldId id="2008" r:id="rId4"/>
    <p:sldId id="1959" r:id="rId5"/>
    <p:sldId id="1960" r:id="rId6"/>
    <p:sldId id="1961" r:id="rId7"/>
    <p:sldId id="1963" r:id="rId8"/>
    <p:sldId id="1964" r:id="rId9"/>
    <p:sldId id="1965" r:id="rId10"/>
    <p:sldId id="1966" r:id="rId11"/>
    <p:sldId id="1968" r:id="rId12"/>
    <p:sldId id="1967" r:id="rId13"/>
    <p:sldId id="1970" r:id="rId14"/>
    <p:sldId id="1969" r:id="rId15"/>
    <p:sldId id="1971" r:id="rId16"/>
    <p:sldId id="1973" r:id="rId17"/>
    <p:sldId id="1974" r:id="rId18"/>
    <p:sldId id="1975" r:id="rId19"/>
    <p:sldId id="1976" r:id="rId20"/>
    <p:sldId id="1977" r:id="rId21"/>
    <p:sldId id="1978" r:id="rId22"/>
    <p:sldId id="1979" r:id="rId23"/>
    <p:sldId id="1980" r:id="rId24"/>
    <p:sldId id="1981" r:id="rId25"/>
    <p:sldId id="1982" r:id="rId26"/>
    <p:sldId id="1984" r:id="rId27"/>
    <p:sldId id="1985" r:id="rId28"/>
    <p:sldId id="1986" r:id="rId29"/>
    <p:sldId id="1988" r:id="rId30"/>
    <p:sldId id="1989" r:id="rId31"/>
    <p:sldId id="1991" r:id="rId32"/>
    <p:sldId id="1992" r:id="rId33"/>
    <p:sldId id="1994" r:id="rId34"/>
    <p:sldId id="1995" r:id="rId35"/>
    <p:sldId id="2005" r:id="rId36"/>
    <p:sldId id="2006" r:id="rId37"/>
    <p:sldId id="2007" r:id="rId38"/>
    <p:sldId id="1996" r:id="rId39"/>
    <p:sldId id="2001" r:id="rId40"/>
    <p:sldId id="2003" r:id="rId41"/>
    <p:sldId id="2004" r:id="rId42"/>
    <p:sldId id="1864" r:id="rId43"/>
    <p:sldId id="2000" r:id="rId44"/>
    <p:sldId id="1997" r:id="rId45"/>
    <p:sldId id="1998"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urosys 2024" id="{C73D07DC-83D2-47E0-B0B6-314ADEE8096F}">
          <p14:sldIdLst>
            <p14:sldId id="1938"/>
            <p14:sldId id="1940"/>
            <p14:sldId id="2008"/>
            <p14:sldId id="1959"/>
            <p14:sldId id="1960"/>
            <p14:sldId id="1961"/>
            <p14:sldId id="1963"/>
            <p14:sldId id="1964"/>
            <p14:sldId id="1965"/>
            <p14:sldId id="1966"/>
            <p14:sldId id="1968"/>
            <p14:sldId id="1967"/>
            <p14:sldId id="1970"/>
            <p14:sldId id="1969"/>
            <p14:sldId id="1971"/>
            <p14:sldId id="1973"/>
            <p14:sldId id="1974"/>
            <p14:sldId id="1975"/>
            <p14:sldId id="1976"/>
            <p14:sldId id="1977"/>
            <p14:sldId id="1978"/>
            <p14:sldId id="1979"/>
            <p14:sldId id="1980"/>
            <p14:sldId id="1981"/>
            <p14:sldId id="1982"/>
            <p14:sldId id="1984"/>
            <p14:sldId id="1985"/>
            <p14:sldId id="1986"/>
            <p14:sldId id="1988"/>
            <p14:sldId id="1989"/>
            <p14:sldId id="1991"/>
            <p14:sldId id="1992"/>
            <p14:sldId id="1994"/>
            <p14:sldId id="1995"/>
            <p14:sldId id="2005"/>
            <p14:sldId id="2006"/>
            <p14:sldId id="2007"/>
            <p14:sldId id="1996"/>
            <p14:sldId id="2001"/>
            <p14:sldId id="2003"/>
            <p14:sldId id="2004"/>
            <p14:sldId id="1864"/>
            <p14:sldId id="2000"/>
            <p14:sldId id="1997"/>
            <p14:sldId id="19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2F2F2"/>
    <a:srgbClr val="9BBB59"/>
    <a:srgbClr val="FFFFFF"/>
    <a:srgbClr val="B09FC6"/>
    <a:srgbClr val="000855"/>
    <a:srgbClr val="090909"/>
    <a:srgbClr val="536994"/>
    <a:srgbClr val="788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42" autoAdjust="0"/>
    <p:restoredTop sz="79278" autoAdjust="0"/>
  </p:normalViewPr>
  <p:slideViewPr>
    <p:cSldViewPr snapToGrid="0">
      <p:cViewPr varScale="1">
        <p:scale>
          <a:sx n="54" d="100"/>
          <a:sy n="54" d="100"/>
        </p:scale>
        <p:origin x="97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AA96098-646B-DA96-5BD7-8F008C79DE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A65BDE12-F4CF-977D-30AB-E9BE526A66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F332C2-0DEC-4B40-AE6F-48F2B9D31C35}" type="datetimeFigureOut">
              <a:rPr lang="zh-CN" altLang="en-US" smtClean="0"/>
              <a:t>2024/4/24</a:t>
            </a:fld>
            <a:endParaRPr lang="zh-CN" altLang="en-US"/>
          </a:p>
        </p:txBody>
      </p:sp>
      <p:sp>
        <p:nvSpPr>
          <p:cNvPr id="4" name="页脚占位符 3">
            <a:extLst>
              <a:ext uri="{FF2B5EF4-FFF2-40B4-BE49-F238E27FC236}">
                <a16:creationId xmlns:a16="http://schemas.microsoft.com/office/drawing/2014/main" id="{61947115-669B-E76D-14DC-D5198E6537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0C5EEBDD-C166-AFF5-872A-45DDB4F754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ED0997-D7A4-4A08-96F6-F0388B58AAC5}" type="slidenum">
              <a:rPr lang="zh-CN" altLang="en-US" smtClean="0"/>
              <a:t>‹#›</a:t>
            </a:fld>
            <a:endParaRPr lang="zh-CN" altLang="en-US"/>
          </a:p>
        </p:txBody>
      </p:sp>
    </p:spTree>
    <p:extLst>
      <p:ext uri="{BB962C8B-B14F-4D97-AF65-F5344CB8AC3E}">
        <p14:creationId xmlns:p14="http://schemas.microsoft.com/office/powerpoint/2010/main" val="2544766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7146D-9220-4AC8-A311-D43BDDCE376E}" type="datetimeFigureOut">
              <a:rPr lang="zh-CN" altLang="en-US" smtClean="0"/>
              <a:t>2024/4/24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FC0530-3BAC-4007-87E6-7B896C3DC612}" type="slidenum">
              <a:rPr lang="zh-CN" altLang="en-US" smtClean="0"/>
              <a:t>‹#›</a:t>
            </a:fld>
            <a:endParaRPr lang="zh-CN" altLang="en-US"/>
          </a:p>
        </p:txBody>
      </p:sp>
    </p:spTree>
    <p:extLst>
      <p:ext uri="{BB962C8B-B14F-4D97-AF65-F5344CB8AC3E}">
        <p14:creationId xmlns:p14="http://schemas.microsoft.com/office/powerpoint/2010/main" val="38851022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lgn="l">
              <a:buSzPts val="3000"/>
            </a:pPr>
            <a:r>
              <a:rPr lang="en-US" altLang="zh-CN" sz="1200" b="0" kern="1200" dirty="0">
                <a:solidFill>
                  <a:schemeClr val="tx1"/>
                </a:solidFill>
                <a:effectLst/>
                <a:latin typeface="+mn-lt"/>
                <a:ea typeface="+mn-ea"/>
                <a:cs typeface="+mn-cs"/>
              </a:rPr>
              <a:t>Hello, everyone. I am Hancheng Wang from Nanjing University. It’s an honor to be here to present our work “</a:t>
            </a:r>
            <a:r>
              <a:rPr lang="en-US" altLang="zh-CN" sz="1200" b="0" dirty="0">
                <a:solidFill>
                  <a:srgbClr val="002060"/>
                </a:solidFill>
                <a:latin typeface="Arial" panose="020B0604020202020204" pitchFamily="34" charset="0"/>
                <a:ea typeface="黑体" panose="02010609060101010101" pitchFamily="49" charset="-122"/>
                <a:cs typeface="Arial" panose="020B0604020202020204" pitchFamily="34" charset="0"/>
              </a:rPr>
              <a:t>Wormhole Filters: Caching Your Hash on Persistent Memory</a:t>
            </a:r>
            <a:r>
              <a:rPr lang="en-US" altLang="zh-CN" sz="1200" b="0" kern="1200" dirty="0">
                <a:solidFill>
                  <a:schemeClr val="tx1"/>
                </a:solidFill>
                <a:effectLst/>
                <a:latin typeface="+mn-lt"/>
                <a:ea typeface="+mn-ea"/>
                <a:cs typeface="+mn-cs"/>
              </a:rPr>
              <a:t>”.</a:t>
            </a:r>
            <a:r>
              <a:rPr lang="en-US" altLang="zh-CN" sz="1200" b="0" kern="1200" baseline="0" dirty="0">
                <a:solidFill>
                  <a:schemeClr val="tx1"/>
                </a:solidFill>
                <a:effectLst/>
                <a:latin typeface="+mn-lt"/>
                <a:ea typeface="+mn-ea"/>
                <a:cs typeface="+mn-cs"/>
              </a:rPr>
              <a:t> This is a joint work done by people from Nanjing University, Tsinghua University, and Huawei.</a:t>
            </a:r>
          </a:p>
        </p:txBody>
      </p:sp>
      <p:sp>
        <p:nvSpPr>
          <p:cNvPr id="4" name="灯片编号占位符 3"/>
          <p:cNvSpPr>
            <a:spLocks noGrp="1"/>
          </p:cNvSpPr>
          <p:nvPr>
            <p:ph type="sldNum" sz="quarter" idx="5"/>
          </p:nvPr>
        </p:nvSpPr>
        <p:spPr/>
        <p:txBody>
          <a:bodyPr/>
          <a:lstStyle/>
          <a:p>
            <a:fld id="{42FC0530-3BAC-4007-87E6-7B896C3DC612}" type="slidenum">
              <a:rPr lang="zh-CN" altLang="en-US" smtClean="0"/>
              <a:t>1</a:t>
            </a:fld>
            <a:endParaRPr lang="zh-CN" altLang="en-US"/>
          </a:p>
        </p:txBody>
      </p:sp>
    </p:spTree>
    <p:extLst>
      <p:ext uri="{BB962C8B-B14F-4D97-AF65-F5344CB8AC3E}">
        <p14:creationId xmlns:p14="http://schemas.microsoft.com/office/powerpoint/2010/main" val="141284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However, porting filters to persistent memory is not a trivial task. Because after porting filters from DRAM to persistent memory, the operation throughput drops significantly. The reason behind this is previous filter designs incur extensive random accesses and sequential writes. However, persistent memory’s random access and sequential write speeds are much lower than those of DRAM.</a:t>
            </a:r>
          </a:p>
        </p:txBody>
      </p:sp>
    </p:spTree>
    <p:extLst>
      <p:ext uri="{BB962C8B-B14F-4D97-AF65-F5344CB8AC3E}">
        <p14:creationId xmlns:p14="http://schemas.microsoft.com/office/powerpoint/2010/main" val="36524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sz="1200" dirty="0">
                <a:latin typeface="+mj-lt"/>
              </a:rPr>
              <a:t>For example, the insertion and lookup of Bloom filters require access to </a:t>
            </a:r>
            <a:r>
              <a:rPr lang="en-US" altLang="zh-CN" sz="1200" i="1" dirty="0">
                <a:latin typeface="Times New Roman" panose="02020603050405020304" pitchFamily="18" charset="0"/>
                <a:cs typeface="Times New Roman" panose="02020603050405020304" pitchFamily="18" charset="0"/>
              </a:rPr>
              <a:t>k</a:t>
            </a:r>
            <a:r>
              <a:rPr lang="en-US" altLang="zh-CN" sz="1200" dirty="0">
                <a:latin typeface="+mj-lt"/>
              </a:rPr>
              <a:t> bits, resulting in a large number of random accesses. Random accesses to DRAM are fast, but random accesses to persistent memory are slow.</a:t>
            </a:r>
          </a:p>
        </p:txBody>
      </p:sp>
    </p:spTree>
    <p:extLst>
      <p:ext uri="{BB962C8B-B14F-4D97-AF65-F5344CB8AC3E}">
        <p14:creationId xmlns:p14="http://schemas.microsoft.com/office/powerpoint/2010/main" val="3690089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sz="1200" dirty="0">
                <a:latin typeface="+mj-lt"/>
              </a:rPr>
              <a:t>Another example is quotient filter. Quotient filters will shift all subsequent elements after insertion position to get a new slot, resulting in a large number of sequential writes. Sequential writes to DRAM are fast, but sequential writes to persistent memory are slow.</a:t>
            </a:r>
          </a:p>
        </p:txBody>
      </p:sp>
    </p:spTree>
    <p:extLst>
      <p:ext uri="{BB962C8B-B14F-4D97-AF65-F5344CB8AC3E}">
        <p14:creationId xmlns:p14="http://schemas.microsoft.com/office/powerpoint/2010/main" val="374611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In summary, previous filter designs incur extensive random accesses and sequential writes. However, persistent memory’s random access and sequential write speeds are much lower than those of DRAM. We propose wormhole filters that achieve high performance on persistent memory by </a:t>
            </a:r>
            <a:r>
              <a:rPr lang="en-US" altLang="zh-CN" sz="1200" u="sng" dirty="0">
                <a:latin typeface="+mj-lt"/>
              </a:rPr>
              <a:t>reducing random accesses and sequential writes simultaneously</a:t>
            </a:r>
            <a:r>
              <a:rPr lang="en-US" altLang="zh-CN" sz="1200" dirty="0">
                <a:latin typeface="+mj-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mj-lt"/>
            </a:endParaRPr>
          </a:p>
        </p:txBody>
      </p:sp>
    </p:spTree>
    <p:extLst>
      <p:ext uri="{BB962C8B-B14F-4D97-AF65-F5344CB8AC3E}">
        <p14:creationId xmlns:p14="http://schemas.microsoft.com/office/powerpoint/2010/main" val="3789720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The figure below shows an example of a wormhole filter with 6 buckets and 3 slots in each bucket. Each element has one corresponding bucket.</a:t>
            </a:r>
          </a:p>
        </p:txBody>
      </p:sp>
    </p:spTree>
    <p:extLst>
      <p:ext uri="{BB962C8B-B14F-4D97-AF65-F5344CB8AC3E}">
        <p14:creationId xmlns:p14="http://schemas.microsoft.com/office/powerpoint/2010/main" val="1942427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sz="1200" dirty="0">
                <a:latin typeface="+mj-lt"/>
              </a:rPr>
              <a:t>Next we show how to insert an element </a:t>
            </a:r>
            <a:r>
              <a:rPr lang="en-US" altLang="zh-CN" sz="1200" i="1" dirty="0">
                <a:latin typeface="+mj-lt"/>
              </a:rPr>
              <a:t>A</a:t>
            </a:r>
            <a:r>
              <a:rPr lang="en-US" altLang="zh-CN" sz="1200" dirty="0">
                <a:latin typeface="+mj-lt"/>
              </a:rPr>
              <a:t>. Assuming that the corresponding bucket of element </a:t>
            </a:r>
            <a:r>
              <a:rPr lang="en-US" altLang="zh-CN" sz="1200" i="1" dirty="0">
                <a:latin typeface="+mj-lt"/>
              </a:rPr>
              <a:t>A</a:t>
            </a:r>
            <a:r>
              <a:rPr lang="en-US" altLang="zh-CN" sz="1200" dirty="0">
                <a:latin typeface="+mj-lt"/>
              </a:rPr>
              <a:t> is bucket 1, and the fingerprint of element A is </a:t>
            </a:r>
            <a:r>
              <a:rPr lang="en-US" altLang="zh-CN" sz="1200" i="1" dirty="0" err="1">
                <a:latin typeface="Times New Roman" panose="02020603050405020304" pitchFamily="18" charset="0"/>
                <a:cs typeface="Times New Roman" panose="02020603050405020304" pitchFamily="18" charset="0"/>
              </a:rPr>
              <a:t>f</a:t>
            </a:r>
            <a:r>
              <a:rPr lang="en-US" altLang="zh-CN" sz="900" i="1" dirty="0" err="1">
                <a:latin typeface="Times New Roman" panose="02020603050405020304" pitchFamily="18" charset="0"/>
                <a:cs typeface="Times New Roman" panose="02020603050405020304" pitchFamily="18" charset="0"/>
              </a:rPr>
              <a:t>A</a:t>
            </a:r>
            <a:r>
              <a:rPr lang="en-US" altLang="zh-CN" sz="1200" dirty="0">
                <a:latin typeface="+mj-lt"/>
              </a:rPr>
              <a:t>. Slots in gray are occupied.</a:t>
            </a:r>
          </a:p>
        </p:txBody>
      </p:sp>
    </p:spTree>
    <p:extLst>
      <p:ext uri="{BB962C8B-B14F-4D97-AF65-F5344CB8AC3E}">
        <p14:creationId xmlns:p14="http://schemas.microsoft.com/office/powerpoint/2010/main" val="111670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Because Bucket 1 has an empty slot, so element A can be stored directly in it.</a:t>
            </a:r>
          </a:p>
        </p:txBody>
      </p:sp>
    </p:spTree>
    <p:extLst>
      <p:ext uri="{BB962C8B-B14F-4D97-AF65-F5344CB8AC3E}">
        <p14:creationId xmlns:p14="http://schemas.microsoft.com/office/powerpoint/2010/main" val="3056940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We store 0 and Fa in this slot. 0 denotes the distance between element A’s corresponding bucket and the position where element A is actually stored. In this example, A’s corresponding bucket is 1. The bucket where element A is actually stored is also bucket 1. Therefore, the distance value is 0. Fa is the fingerprint of element A, that is, a few bits of element A’s hash value.</a:t>
            </a:r>
          </a:p>
        </p:txBody>
      </p:sp>
    </p:spTree>
    <p:extLst>
      <p:ext uri="{BB962C8B-B14F-4D97-AF65-F5344CB8AC3E}">
        <p14:creationId xmlns:p14="http://schemas.microsoft.com/office/powerpoint/2010/main" val="2642655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Then,</a:t>
            </a:r>
            <a:r>
              <a:rPr lang="zh-CN" altLang="en-US" sz="1200" dirty="0">
                <a:latin typeface="+mj-lt"/>
              </a:rPr>
              <a:t> </a:t>
            </a:r>
            <a:r>
              <a:rPr lang="cs-CZ" altLang="zh-CN" sz="1200" dirty="0">
                <a:latin typeface="+mj-lt"/>
              </a:rPr>
              <a:t>we insert element </a:t>
            </a:r>
            <a:r>
              <a:rPr lang="cs-CZ" altLang="zh-CN" sz="1200" i="1" dirty="0">
                <a:latin typeface="+mj-lt"/>
              </a:rPr>
              <a:t>B</a:t>
            </a:r>
            <a:r>
              <a:rPr lang="cs-CZ" altLang="zh-CN" sz="1200" dirty="0">
                <a:latin typeface="+mj-lt"/>
              </a:rPr>
              <a:t>.</a:t>
            </a:r>
            <a:r>
              <a:rPr lang="en-US" altLang="zh-CN" sz="1200" dirty="0">
                <a:latin typeface="+mj-lt"/>
              </a:rPr>
              <a:t> Assuming that the corresponding bucket of element </a:t>
            </a:r>
            <a:r>
              <a:rPr lang="en-US" altLang="zh-CN" sz="1200" i="1" dirty="0">
                <a:latin typeface="+mj-lt"/>
              </a:rPr>
              <a:t>B</a:t>
            </a:r>
            <a:r>
              <a:rPr lang="en-US" altLang="zh-CN" sz="1200" dirty="0">
                <a:latin typeface="+mj-lt"/>
              </a:rPr>
              <a:t> is also 1, and the fingerprint of element </a:t>
            </a:r>
            <a:r>
              <a:rPr lang="en-US" altLang="zh-CN" sz="1200" i="1" dirty="0">
                <a:latin typeface="+mj-lt"/>
              </a:rPr>
              <a:t>B</a:t>
            </a:r>
            <a:r>
              <a:rPr lang="en-US" altLang="zh-CN" sz="1200" dirty="0">
                <a:latin typeface="+mj-lt"/>
              </a:rPr>
              <a:t> is </a:t>
            </a:r>
            <a:r>
              <a:rPr lang="en-US" altLang="zh-CN" sz="1200" i="1" dirty="0" err="1">
                <a:latin typeface="Times New Roman" panose="02020603050405020304" pitchFamily="18" charset="0"/>
                <a:cs typeface="Times New Roman" panose="02020603050405020304" pitchFamily="18" charset="0"/>
              </a:rPr>
              <a:t>f</a:t>
            </a:r>
            <a:r>
              <a:rPr lang="en-US" altLang="zh-CN" sz="900" i="1" dirty="0" err="1">
                <a:latin typeface="Times New Roman" panose="02020603050405020304" pitchFamily="18" charset="0"/>
                <a:cs typeface="Times New Roman" panose="02020603050405020304" pitchFamily="18" charset="0"/>
              </a:rPr>
              <a:t>B</a:t>
            </a:r>
            <a:r>
              <a:rPr lang="en-US" altLang="zh-CN" sz="1200" dirty="0">
                <a:latin typeface="+mj-lt"/>
              </a:rPr>
              <a:t>.</a:t>
            </a:r>
          </a:p>
        </p:txBody>
      </p:sp>
    </p:spTree>
    <p:extLst>
      <p:ext uri="{BB962C8B-B14F-4D97-AF65-F5344CB8AC3E}">
        <p14:creationId xmlns:p14="http://schemas.microsoft.com/office/powerpoint/2010/main" val="410394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However, Bucket 1 has no empty slots. We can find an empty slot by linear probing and borrow this empty slot to store element </a:t>
            </a:r>
            <a:r>
              <a:rPr lang="en-US" altLang="zh-CN" i="1" dirty="0">
                <a:latin typeface="Arial" panose="020B0604020202020204" pitchFamily="34" charset="0"/>
                <a:cs typeface="Arial" panose="020B0604020202020204" pitchFamily="34" charset="0"/>
              </a:rPr>
              <a:t>B</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mj-lt"/>
            </a:endParaRPr>
          </a:p>
        </p:txBody>
      </p:sp>
    </p:spTree>
    <p:extLst>
      <p:ext uri="{BB962C8B-B14F-4D97-AF65-F5344CB8AC3E}">
        <p14:creationId xmlns:p14="http://schemas.microsoft.com/office/powerpoint/2010/main" val="413513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Times New Roman" panose="02020603050405020304" pitchFamily="18" charset="0"/>
                <a:ea typeface="等线" panose="02010600030101010101" pitchFamily="2" charset="-122"/>
              </a:rPr>
              <a:t>Filter data structures can approximately indicate whether an element is in a </a:t>
            </a:r>
            <a:r>
              <a:rPr lang="en-US" altLang="zh-CN" sz="1200" dirty="0">
                <a:latin typeface="+mj-lt"/>
              </a:rPr>
              <a:t>given </a:t>
            </a:r>
            <a:r>
              <a:rPr lang="en-US" altLang="zh-CN" sz="1200" dirty="0">
                <a:effectLst/>
                <a:latin typeface="Times New Roman" panose="02020603050405020304" pitchFamily="18" charset="0"/>
                <a:ea typeface="等线" panose="02010600030101010101" pitchFamily="2" charset="-122"/>
              </a:rPr>
              <a:t>set. For example, the cuckoo filter saves fingerprints in a hash table.</a:t>
            </a:r>
            <a:endParaRPr lang="en" altLang="zh-CN" dirty="0"/>
          </a:p>
        </p:txBody>
      </p:sp>
    </p:spTree>
    <p:extLst>
      <p:ext uri="{BB962C8B-B14F-4D97-AF65-F5344CB8AC3E}">
        <p14:creationId xmlns:p14="http://schemas.microsoft.com/office/powerpoint/2010/main" val="1841487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We store 1 and Fb in this slot. 1 is the distance value. Because the corresponding bucket of </a:t>
            </a:r>
            <a:r>
              <a:rPr lang="en-US" altLang="zh-CN" dirty="0">
                <a:solidFill>
                  <a:schemeClr val="bg1">
                    <a:lumMod val="75000"/>
                  </a:schemeClr>
                </a:solidFill>
                <a:latin typeface="Arial" panose="020B0604020202020204" pitchFamily="34" charset="0"/>
                <a:cs typeface="Arial" panose="020B0604020202020204" pitchFamily="34" charset="0"/>
              </a:rPr>
              <a:t>element </a:t>
            </a:r>
            <a:r>
              <a:rPr lang="en-US" altLang="zh-CN" sz="1200" dirty="0">
                <a:latin typeface="+mj-lt"/>
              </a:rPr>
              <a:t>B is bucket 1, but </a:t>
            </a:r>
            <a:r>
              <a:rPr lang="en-US" altLang="zh-CN" dirty="0">
                <a:solidFill>
                  <a:schemeClr val="bg1">
                    <a:lumMod val="75000"/>
                  </a:schemeClr>
                </a:solidFill>
                <a:latin typeface="Arial" panose="020B0604020202020204" pitchFamily="34" charset="0"/>
                <a:cs typeface="Arial" panose="020B0604020202020204" pitchFamily="34" charset="0"/>
              </a:rPr>
              <a:t>element </a:t>
            </a:r>
            <a:r>
              <a:rPr lang="en-US" altLang="zh-CN" sz="1200" dirty="0">
                <a:latin typeface="+mj-lt"/>
              </a:rPr>
              <a:t>B is actually stored in bucket 2. So the distance value is 1.</a:t>
            </a:r>
          </a:p>
        </p:txBody>
      </p:sp>
    </p:spTree>
    <p:extLst>
      <p:ext uri="{BB962C8B-B14F-4D97-AF65-F5344CB8AC3E}">
        <p14:creationId xmlns:p14="http://schemas.microsoft.com/office/powerpoint/2010/main" val="2686084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Then,</a:t>
            </a:r>
            <a:r>
              <a:rPr lang="zh-CN" altLang="en-US" sz="1200" dirty="0">
                <a:latin typeface="+mj-lt"/>
              </a:rPr>
              <a:t> </a:t>
            </a:r>
            <a:r>
              <a:rPr lang="cs-CZ" altLang="zh-CN" sz="1200" dirty="0">
                <a:latin typeface="+mj-lt"/>
              </a:rPr>
              <a:t>we insert element </a:t>
            </a:r>
            <a:r>
              <a:rPr lang="en-US" altLang="zh-CN" sz="1200" i="1" dirty="0">
                <a:latin typeface="+mj-lt"/>
              </a:rPr>
              <a:t>C</a:t>
            </a:r>
            <a:r>
              <a:rPr lang="cs-CZ" altLang="zh-CN" sz="1200" dirty="0">
                <a:latin typeface="+mj-lt"/>
              </a:rPr>
              <a:t>.</a:t>
            </a:r>
            <a:r>
              <a:rPr lang="en-US" altLang="zh-CN" sz="1200" dirty="0">
                <a:latin typeface="+mj-lt"/>
              </a:rPr>
              <a:t> Assuming that the corresponding bucket of element </a:t>
            </a:r>
            <a:r>
              <a:rPr lang="en-US" altLang="zh-CN" sz="1200" i="1" dirty="0">
                <a:latin typeface="+mj-lt"/>
              </a:rPr>
              <a:t>C</a:t>
            </a:r>
            <a:r>
              <a:rPr lang="en-US" altLang="zh-CN" sz="1200" dirty="0">
                <a:latin typeface="+mj-lt"/>
              </a:rPr>
              <a:t> is also 1, and the fingerprint of element </a:t>
            </a:r>
            <a:r>
              <a:rPr lang="en-US" altLang="zh-CN" sz="1200" i="1" dirty="0">
                <a:latin typeface="+mj-lt"/>
              </a:rPr>
              <a:t>C</a:t>
            </a:r>
            <a:r>
              <a:rPr lang="en-US" altLang="zh-CN" sz="1200" dirty="0">
                <a:latin typeface="+mj-lt"/>
              </a:rPr>
              <a:t> is </a:t>
            </a:r>
            <a:r>
              <a:rPr lang="en-US" altLang="zh-CN" sz="1200" i="1" dirty="0" err="1">
                <a:latin typeface="Times New Roman" panose="02020603050405020304" pitchFamily="18" charset="0"/>
                <a:cs typeface="Times New Roman" panose="02020603050405020304" pitchFamily="18" charset="0"/>
              </a:rPr>
              <a:t>f</a:t>
            </a:r>
            <a:r>
              <a:rPr lang="en-US" altLang="zh-CN" sz="900" i="1" dirty="0" err="1">
                <a:latin typeface="Times New Roman" panose="02020603050405020304" pitchFamily="18" charset="0"/>
                <a:cs typeface="Times New Roman" panose="02020603050405020304" pitchFamily="18" charset="0"/>
              </a:rPr>
              <a:t>C</a:t>
            </a:r>
            <a:r>
              <a:rPr lang="en-US" altLang="zh-CN" sz="1200" dirty="0">
                <a:latin typeface="+mj-lt"/>
              </a:rPr>
              <a:t>.</a:t>
            </a:r>
          </a:p>
        </p:txBody>
      </p:sp>
    </p:spTree>
    <p:extLst>
      <p:ext uri="{BB962C8B-B14F-4D97-AF65-F5344CB8AC3E}">
        <p14:creationId xmlns:p14="http://schemas.microsoft.com/office/powerpoint/2010/main" val="899030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We find that there is an empty slot in bucket 3 through linear probing. </a:t>
            </a:r>
          </a:p>
        </p:txBody>
      </p:sp>
    </p:spTree>
    <p:extLst>
      <p:ext uri="{BB962C8B-B14F-4D97-AF65-F5344CB8AC3E}">
        <p14:creationId xmlns:p14="http://schemas.microsoft.com/office/powerpoint/2010/main" val="3783935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We store 2 and fc in this slot. 2 represents the distance value. That is because the corresponding bucket of element c is 1, but element c is stored in bucket 3, so the distance value is 2.</a:t>
            </a:r>
          </a:p>
        </p:txBody>
      </p:sp>
    </p:spTree>
    <p:extLst>
      <p:ext uri="{BB962C8B-B14F-4D97-AF65-F5344CB8AC3E}">
        <p14:creationId xmlns:p14="http://schemas.microsoft.com/office/powerpoint/2010/main" val="1703122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sz="1200" dirty="0">
                <a:latin typeface="+mj-lt"/>
              </a:rPr>
              <a:t>Then,</a:t>
            </a:r>
            <a:r>
              <a:rPr lang="zh-CN" altLang="en-US" sz="1200" dirty="0">
                <a:latin typeface="+mj-lt"/>
              </a:rPr>
              <a:t> </a:t>
            </a:r>
            <a:r>
              <a:rPr lang="cs-CZ" altLang="zh-CN" sz="1200" dirty="0">
                <a:latin typeface="+mj-lt"/>
              </a:rPr>
              <a:t>we insert element </a:t>
            </a:r>
            <a:r>
              <a:rPr lang="en-US" altLang="zh-CN" sz="1200" i="1" dirty="0">
                <a:latin typeface="+mj-lt"/>
              </a:rPr>
              <a:t>D</a:t>
            </a:r>
            <a:r>
              <a:rPr lang="cs-CZ" altLang="zh-CN" sz="1200" dirty="0">
                <a:latin typeface="+mj-lt"/>
              </a:rPr>
              <a:t>.</a:t>
            </a:r>
            <a:r>
              <a:rPr lang="en-US" altLang="zh-CN" sz="1200" dirty="0">
                <a:latin typeface="+mj-lt"/>
              </a:rPr>
              <a:t> Assuming that the corresponding bucket of element </a:t>
            </a:r>
            <a:r>
              <a:rPr lang="en-US" altLang="zh-CN" sz="1200" i="1" dirty="0">
                <a:latin typeface="+mj-lt"/>
              </a:rPr>
              <a:t>D</a:t>
            </a:r>
            <a:r>
              <a:rPr lang="en-US" altLang="zh-CN" sz="1200" dirty="0">
                <a:latin typeface="+mj-lt"/>
              </a:rPr>
              <a:t> is also 1, and the fingerprint of element </a:t>
            </a:r>
            <a:r>
              <a:rPr lang="en-US" altLang="zh-CN" sz="1200" i="1" dirty="0">
                <a:latin typeface="+mj-lt"/>
              </a:rPr>
              <a:t>D</a:t>
            </a:r>
            <a:r>
              <a:rPr lang="en-US" altLang="zh-CN" sz="1200" dirty="0">
                <a:latin typeface="+mj-lt"/>
              </a:rPr>
              <a:t> is </a:t>
            </a:r>
            <a:r>
              <a:rPr lang="en-US" altLang="zh-CN" sz="1200" i="1" dirty="0" err="1">
                <a:latin typeface="Times New Roman" panose="02020603050405020304" pitchFamily="18" charset="0"/>
                <a:cs typeface="Times New Roman" panose="02020603050405020304" pitchFamily="18" charset="0"/>
              </a:rPr>
              <a:t>f</a:t>
            </a:r>
            <a:r>
              <a:rPr lang="en-US" altLang="zh-CN" sz="900" i="1" dirty="0" err="1">
                <a:latin typeface="Times New Roman" panose="02020603050405020304" pitchFamily="18" charset="0"/>
                <a:cs typeface="Times New Roman" panose="02020603050405020304" pitchFamily="18" charset="0"/>
              </a:rPr>
              <a:t>D</a:t>
            </a:r>
            <a:r>
              <a:rPr lang="en-US" altLang="zh-CN" sz="1200" dirty="0">
                <a:latin typeface="+mj-lt"/>
              </a:rPr>
              <a:t>.</a:t>
            </a:r>
          </a:p>
        </p:txBody>
      </p:sp>
    </p:spTree>
    <p:extLst>
      <p:ext uri="{BB962C8B-B14F-4D97-AF65-F5344CB8AC3E}">
        <p14:creationId xmlns:p14="http://schemas.microsoft.com/office/powerpoint/2010/main" val="2994354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We find that there is an empty slot in bucket 5 through linear probing. However, the distance between bucket 1 and 5 is too far. This distance exceeds our predefined threshold 3. This threshold is predefined. We use this threshold to prevent us from storing elements in buckets that are very far away from their corresponding buckets.</a:t>
            </a:r>
          </a:p>
        </p:txBody>
      </p:sp>
    </p:spTree>
    <p:extLst>
      <p:ext uri="{BB962C8B-B14F-4D97-AF65-F5344CB8AC3E}">
        <p14:creationId xmlns:p14="http://schemas.microsoft.com/office/powerpoint/2010/main" val="1482031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To insert element D, we can move one inserted element to obtain a closer empty slot.</a:t>
            </a:r>
          </a:p>
        </p:txBody>
      </p:sp>
    </p:spTree>
    <p:extLst>
      <p:ext uri="{BB962C8B-B14F-4D97-AF65-F5344CB8AC3E}">
        <p14:creationId xmlns:p14="http://schemas.microsoft.com/office/powerpoint/2010/main" val="1630121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For example, we move element E from bucket 3 to bucket 5. This will create a </a:t>
            </a:r>
            <a:r>
              <a:rPr lang="en-US" altLang="zh-CN" dirty="0">
                <a:latin typeface="Arial" panose="020B0604020202020204" pitchFamily="34" charset="0"/>
                <a:cs typeface="Arial" panose="020B0604020202020204" pitchFamily="34" charset="0"/>
              </a:rPr>
              <a:t>closer</a:t>
            </a:r>
            <a:r>
              <a:rPr lang="en-US" altLang="zh-CN" sz="1200" dirty="0">
                <a:latin typeface="+mj-lt"/>
              </a:rPr>
              <a:t> empty slot in bucket 3.</a:t>
            </a:r>
          </a:p>
        </p:txBody>
      </p:sp>
    </p:spTree>
    <p:extLst>
      <p:ext uri="{BB962C8B-B14F-4D97-AF65-F5344CB8AC3E}">
        <p14:creationId xmlns:p14="http://schemas.microsoft.com/office/powerpoint/2010/main" val="4060509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Bucket 3 is close enough to Bucket 1.</a:t>
            </a:r>
            <a:r>
              <a:rPr lang="zh-CN" altLang="en-US" sz="1200" dirty="0">
                <a:latin typeface="+mj-lt"/>
              </a:rPr>
              <a:t> </a:t>
            </a:r>
            <a:r>
              <a:rPr lang="en-US" altLang="zh-CN" sz="1200" dirty="0">
                <a:latin typeface="+mj-lt"/>
              </a:rPr>
              <a:t>So</a:t>
            </a:r>
            <a:r>
              <a:rPr lang="zh-CN" altLang="en-US" sz="1200" dirty="0">
                <a:latin typeface="+mj-lt"/>
              </a:rPr>
              <a:t> </a:t>
            </a:r>
            <a:r>
              <a:rPr lang="en-US" altLang="zh-CN" sz="1200" dirty="0">
                <a:latin typeface="+mj-lt"/>
              </a:rPr>
              <a:t>we</a:t>
            </a:r>
            <a:r>
              <a:rPr lang="zh-CN" altLang="en-US" sz="1200" dirty="0">
                <a:latin typeface="+mj-lt"/>
              </a:rPr>
              <a:t> </a:t>
            </a:r>
            <a:r>
              <a:rPr lang="en-US" altLang="zh-CN" sz="1200" dirty="0">
                <a:latin typeface="+mj-lt"/>
              </a:rPr>
              <a:t>can</a:t>
            </a:r>
            <a:r>
              <a:rPr lang="zh-CN" altLang="en-US" sz="1200" dirty="0">
                <a:latin typeface="+mj-lt"/>
              </a:rPr>
              <a:t> </a:t>
            </a:r>
            <a:r>
              <a:rPr lang="en-US" altLang="zh-CN" sz="1200" dirty="0">
                <a:latin typeface="+mj-lt"/>
              </a:rPr>
              <a:t>store element D in Bucket 3.</a:t>
            </a:r>
          </a:p>
        </p:txBody>
      </p:sp>
    </p:spTree>
    <p:extLst>
      <p:ext uri="{BB962C8B-B14F-4D97-AF65-F5344CB8AC3E}">
        <p14:creationId xmlns:p14="http://schemas.microsoft.com/office/powerpoint/2010/main" val="4196198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We store the distance value 2 and </a:t>
            </a:r>
            <a:r>
              <a:rPr lang="en-US" altLang="zh-CN" sz="1200" dirty="0" err="1">
                <a:latin typeface="+mj-lt"/>
              </a:rPr>
              <a:t>fd</a:t>
            </a:r>
            <a:r>
              <a:rPr lang="en-US" altLang="zh-CN" sz="1200" dirty="0">
                <a:latin typeface="+mj-lt"/>
              </a:rPr>
              <a:t> in this newly generated empty slot.</a:t>
            </a:r>
          </a:p>
        </p:txBody>
      </p:sp>
    </p:spTree>
    <p:extLst>
      <p:ext uri="{BB962C8B-B14F-4D97-AF65-F5344CB8AC3E}">
        <p14:creationId xmlns:p14="http://schemas.microsoft.com/office/powerpoint/2010/main" val="2927622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Times New Roman" panose="02020603050405020304" pitchFamily="18" charset="0"/>
                <a:ea typeface="等线" panose="02010600030101010101" pitchFamily="2" charset="-122"/>
              </a:rPr>
              <a:t>Based on this design</a:t>
            </a:r>
            <a:r>
              <a:rPr lang="en-US" altLang="zh-CN" sz="1200" dirty="0">
                <a:latin typeface="+mj-lt"/>
              </a:rPr>
              <a:t>,</a:t>
            </a:r>
            <a:r>
              <a:rPr lang="zh-CN" altLang="en-US" sz="1200" dirty="0">
                <a:latin typeface="+mj-lt"/>
              </a:rPr>
              <a:t> </a:t>
            </a:r>
            <a:r>
              <a:rPr lang="en-US" altLang="zh-CN" sz="1200" dirty="0">
                <a:effectLst/>
                <a:latin typeface="Times New Roman" panose="02020603050405020304" pitchFamily="18" charset="0"/>
                <a:ea typeface="等线" panose="02010600030101010101" pitchFamily="2" charset="-122"/>
              </a:rPr>
              <a:t>if an element exists in a set, </a:t>
            </a:r>
            <a:r>
              <a:rPr lang="en-US" altLang="zh-CN" sz="1800" dirty="0">
                <a:solidFill>
                  <a:srgbClr val="000000"/>
                </a:solidFill>
                <a:latin typeface="Segoe UI" panose="020B0502040204020203" pitchFamily="34" charset="0"/>
              </a:rPr>
              <a:t>the filter</a:t>
            </a:r>
            <a:r>
              <a:rPr lang="en-US" altLang="zh-CN" sz="1200" dirty="0">
                <a:effectLst/>
                <a:latin typeface="Times New Roman" panose="02020603050405020304" pitchFamily="18" charset="0"/>
                <a:ea typeface="等线" panose="02010600030101010101" pitchFamily="2" charset="-122"/>
              </a:rPr>
              <a:t> always returns true.</a:t>
            </a:r>
            <a:r>
              <a:rPr lang="zh-CN" altLang="en-US" sz="1200" dirty="0">
                <a:effectLst/>
                <a:latin typeface="Times New Roman" panose="02020603050405020304" pitchFamily="18" charset="0"/>
                <a:ea typeface="等线" panose="02010600030101010101" pitchFamily="2" charset="-122"/>
              </a:rPr>
              <a:t> </a:t>
            </a:r>
            <a:r>
              <a:rPr lang="en-US" altLang="zh-CN" sz="1200" dirty="0">
                <a:effectLst/>
                <a:latin typeface="Times New Roman" panose="02020603050405020304" pitchFamily="18" charset="0"/>
                <a:ea typeface="等线" panose="02010600030101010101" pitchFamily="2" charset="-122"/>
              </a:rPr>
              <a:t>If the element don’t exist, the filter can return that the element don’t exist with tunable probability.</a:t>
            </a:r>
            <a:endParaRPr lang="en" altLang="zh-CN" dirty="0"/>
          </a:p>
        </p:txBody>
      </p:sp>
    </p:spTree>
    <p:extLst>
      <p:ext uri="{BB962C8B-B14F-4D97-AF65-F5344CB8AC3E}">
        <p14:creationId xmlns:p14="http://schemas.microsoft.com/office/powerpoint/2010/main" val="3448165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distance value is 2. It is because the corresponding bucket of element D is 1. But element D is actually stored in bucket 3. So the distance value is 2.</a:t>
            </a:r>
          </a:p>
        </p:txBody>
      </p:sp>
    </p:spTree>
    <p:extLst>
      <p:ext uri="{BB962C8B-B14F-4D97-AF65-F5344CB8AC3E}">
        <p14:creationId xmlns:p14="http://schemas.microsoft.com/office/powerpoint/2010/main" val="1584131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For more details on the insertion operation, please refer to our paper. However, the only thing I want to emphasize is that the insertion operation wormhole filter is mainly based on sequential reads, which is very fast on persistent memory.</a:t>
            </a:r>
          </a:p>
        </p:txBody>
      </p:sp>
    </p:spTree>
    <p:extLst>
      <p:ext uri="{BB962C8B-B14F-4D97-AF65-F5344CB8AC3E}">
        <p14:creationId xmlns:p14="http://schemas.microsoft.com/office/powerpoint/2010/main" val="1380206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Next I‘ll briefly introduce </a:t>
            </a:r>
            <a:r>
              <a:rPr lang="en-US" altLang="zh-CN" dirty="0"/>
              <a:t>Lookup And Deletion.</a:t>
            </a:r>
            <a:r>
              <a:rPr lang="zh-CN" altLang="en-US" dirty="0"/>
              <a:t> </a:t>
            </a:r>
            <a:r>
              <a:rPr lang="en-US" altLang="zh-CN" sz="1200" dirty="0">
                <a:latin typeface="+mj-lt"/>
              </a:rPr>
              <a:t>In the previous example, the insertion operation ensures that the distance between the bucket where the element is actually stored and its corresponding bucket does not exceed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mj-lt"/>
            </a:endParaRPr>
          </a:p>
        </p:txBody>
      </p:sp>
    </p:spTree>
    <p:extLst>
      <p:ext uri="{BB962C8B-B14F-4D97-AF65-F5344CB8AC3E}">
        <p14:creationId xmlns:p14="http://schemas.microsoft.com/office/powerpoint/2010/main" val="3293950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latin typeface="+mj-lt"/>
              </a:rPr>
              <a:t>Therefore, when looking up an element, the wormhole filter only needs to use linear probing to check up to 4 buckets in this example. Take querying element D as an example. Firstly, we need to locate element D's corresponding bucket.</a:t>
            </a:r>
          </a:p>
        </p:txBody>
      </p:sp>
    </p:spTree>
    <p:extLst>
      <p:ext uri="{BB962C8B-B14F-4D97-AF65-F5344CB8AC3E}">
        <p14:creationId xmlns:p14="http://schemas.microsoft.com/office/powerpoint/2010/main" val="2192771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And then we need to check sequentially whether there is a &lt;0, </a:t>
            </a:r>
            <a:r>
              <a:rPr lang="en-US" altLang="zh-CN" sz="1200" dirty="0" err="1">
                <a:latin typeface="+mj-lt"/>
              </a:rPr>
              <a:t>fd</a:t>
            </a:r>
            <a:r>
              <a:rPr lang="en-US" altLang="zh-CN" sz="1200" dirty="0">
                <a:latin typeface="+mj-lt"/>
              </a:rPr>
              <a:t>&gt; pair in bucket 1;</a:t>
            </a:r>
          </a:p>
        </p:txBody>
      </p:sp>
    </p:spTree>
    <p:extLst>
      <p:ext uri="{BB962C8B-B14F-4D97-AF65-F5344CB8AC3E}">
        <p14:creationId xmlns:p14="http://schemas.microsoft.com/office/powerpoint/2010/main" val="3795223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If not, we check whether there is a &lt;1, </a:t>
            </a:r>
            <a:r>
              <a:rPr lang="en-US" altLang="zh-CN" sz="1200" dirty="0" err="1">
                <a:latin typeface="+mj-lt"/>
              </a:rPr>
              <a:t>fd</a:t>
            </a:r>
            <a:r>
              <a:rPr lang="en-US" altLang="zh-CN" sz="1200" dirty="0">
                <a:latin typeface="+mj-lt"/>
              </a:rPr>
              <a:t>&gt; pair in bucket 2; </a:t>
            </a:r>
          </a:p>
        </p:txBody>
      </p:sp>
    </p:spTree>
    <p:extLst>
      <p:ext uri="{BB962C8B-B14F-4D97-AF65-F5344CB8AC3E}">
        <p14:creationId xmlns:p14="http://schemas.microsoft.com/office/powerpoint/2010/main" val="2118902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If not, we check whether there is a &lt;2, </a:t>
            </a:r>
            <a:r>
              <a:rPr lang="en-US" altLang="zh-CN" sz="1200" dirty="0" err="1">
                <a:latin typeface="+mj-lt"/>
              </a:rPr>
              <a:t>fd</a:t>
            </a:r>
            <a:r>
              <a:rPr lang="en-US" altLang="zh-CN" sz="1200" dirty="0">
                <a:latin typeface="+mj-lt"/>
              </a:rPr>
              <a:t>&gt; pair in bucket 3; In our example, there is a matched pair in bucket 3, so we can return that element D is in the filter.</a:t>
            </a:r>
          </a:p>
        </p:txBody>
      </p:sp>
    </p:spTree>
    <p:extLst>
      <p:ext uri="{BB962C8B-B14F-4D97-AF65-F5344CB8AC3E}">
        <p14:creationId xmlns:p14="http://schemas.microsoft.com/office/powerpoint/2010/main" val="2631085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But if we can’t find a matching pair in bucket 3. We need to continue to check whether there is a &lt;3, </a:t>
            </a:r>
            <a:r>
              <a:rPr lang="en-US" altLang="zh-CN" sz="1200" dirty="0" err="1">
                <a:latin typeface="+mj-lt"/>
              </a:rPr>
              <a:t>fd</a:t>
            </a:r>
            <a:r>
              <a:rPr lang="en-US" altLang="zh-CN" sz="1200" dirty="0">
                <a:latin typeface="+mj-lt"/>
              </a:rPr>
              <a:t>&gt; pair in bucket 4. If we can’t find matching pair in all of 4 buckets. We will say this element does not exist in the filter.</a:t>
            </a:r>
          </a:p>
        </p:txBody>
      </p:sp>
    </p:spTree>
    <p:extLst>
      <p:ext uri="{BB962C8B-B14F-4D97-AF65-F5344CB8AC3E}">
        <p14:creationId xmlns:p14="http://schemas.microsoft.com/office/powerpoint/2010/main" val="3615420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All in all, the insertion, lookup, and deletion operations of wormhole filters are mainly based on linear probing </a:t>
            </a:r>
            <a:r>
              <a:rPr lang="en-US" altLang="zh-CN" sz="1200" b="1" dirty="0">
                <a:latin typeface="+mj-lt"/>
              </a:rPr>
              <a:t>which is also </a:t>
            </a:r>
            <a:r>
              <a:rPr lang="en-US" altLang="zh-CN" sz="1200" b="1" u="sng" dirty="0">
                <a:latin typeface="+mj-lt"/>
              </a:rPr>
              <a:t>sequential reads</a:t>
            </a:r>
            <a:r>
              <a:rPr lang="en-US" altLang="zh-CN" sz="1200" b="1" dirty="0">
                <a:latin typeface="+mj-lt"/>
              </a:rPr>
              <a:t>. </a:t>
            </a:r>
            <a:r>
              <a:rPr lang="en-US" altLang="zh-CN" sz="1200" dirty="0">
                <a:latin typeface="+mj-lt"/>
              </a:rPr>
              <a:t>It is very fast on persistent memory. In other words, Wormhole filters reduce the number of </a:t>
            </a:r>
            <a:r>
              <a:rPr lang="en-US" altLang="zh-CN" sz="1200" b="1" u="sng" dirty="0">
                <a:latin typeface="+mj-lt"/>
              </a:rPr>
              <a:t>random reads/writes and sequential writes</a:t>
            </a:r>
            <a:r>
              <a:rPr lang="en-US" altLang="zh-CN" sz="1200" dirty="0">
                <a:latin typeface="+mj-lt"/>
              </a:rPr>
              <a:t>, which are extremely slow on persistent memory.</a:t>
            </a:r>
          </a:p>
        </p:txBody>
      </p:sp>
    </p:spTree>
    <p:extLst>
      <p:ext uri="{BB962C8B-B14F-4D97-AF65-F5344CB8AC3E}">
        <p14:creationId xmlns:p14="http://schemas.microsoft.com/office/powerpoint/2010/main" val="638823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sz="1200" dirty="0">
                <a:latin typeface="+mj-lt"/>
              </a:rPr>
              <a:t>Wormhole filters support fault tolerance by firstly supporting </a:t>
            </a:r>
            <a:r>
              <a:rPr lang="en-US" altLang="zh-CN" sz="1200" b="1" dirty="0">
                <a:latin typeface="+mj-lt"/>
              </a:rPr>
              <a:t>per-bucket fault tolerance</a:t>
            </a:r>
            <a:r>
              <a:rPr lang="en-US" altLang="zh-CN" sz="1200" dirty="0">
                <a:latin typeface="+mj-lt"/>
              </a:rPr>
              <a:t> and then supporting </a:t>
            </a:r>
            <a:r>
              <a:rPr lang="en-US" altLang="zh-CN" sz="1200" b="1" dirty="0">
                <a:latin typeface="+mj-lt"/>
              </a:rPr>
              <a:t>inter-bucket fault tolerance.</a:t>
            </a:r>
          </a:p>
        </p:txBody>
      </p:sp>
    </p:spTree>
    <p:extLst>
      <p:ext uri="{BB962C8B-B14F-4D97-AF65-F5344CB8AC3E}">
        <p14:creationId xmlns:p14="http://schemas.microsoft.com/office/powerpoint/2010/main" val="43054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sz="1200" dirty="0">
                <a:latin typeface="+mj-lt"/>
              </a:rPr>
              <a:t>Many applications use filters to approximately test the existence of elements. </a:t>
            </a:r>
            <a:r>
              <a:rPr lang="en-US" altLang="zh-CN" b="0" i="0" dirty="0">
                <a:solidFill>
                  <a:srgbClr val="29261B"/>
                </a:solidFill>
                <a:effectLst/>
                <a:highlight>
                  <a:srgbClr val="F0EEE5"/>
                </a:highlight>
                <a:latin typeface="__tiempos_b6f14e"/>
              </a:rPr>
              <a:t>To meet the requirements of the above applications,</a:t>
            </a:r>
            <a:endParaRPr lang="en-US" altLang="zh-CN" sz="1200" dirty="0">
              <a:latin typeface="+mj-lt"/>
            </a:endParaRPr>
          </a:p>
        </p:txBody>
      </p:sp>
    </p:spTree>
    <p:extLst>
      <p:ext uri="{BB962C8B-B14F-4D97-AF65-F5344CB8AC3E}">
        <p14:creationId xmlns:p14="http://schemas.microsoft.com/office/powerpoint/2010/main" val="1697803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b="1" dirty="0">
                <a:latin typeface="+mj-lt"/>
              </a:rPr>
              <a:t>For </a:t>
            </a:r>
            <a:r>
              <a:rPr lang="en-US" altLang="zh-CN" sz="1200" b="1" dirty="0">
                <a:cs typeface="Times New Roman" panose="02020603050405020304" pitchFamily="18" charset="0"/>
              </a:rPr>
              <a:t>Per-bucket Fault Tolerance</a:t>
            </a:r>
            <a:r>
              <a:rPr lang="zh-CN" altLang="en-US" sz="1200" b="1" dirty="0">
                <a:cs typeface="Times New Roman" panose="02020603050405020304" pitchFamily="18" charset="0"/>
              </a:rPr>
              <a:t>，</a:t>
            </a:r>
            <a:r>
              <a:rPr lang="en-US" altLang="zh-CN" sz="1200" b="1" dirty="0">
                <a:cs typeface="Times New Roman" panose="02020603050405020304" pitchFamily="18" charset="0"/>
              </a:rPr>
              <a:t>as the atomic write unit of the mainstream persistent memory is eight bytes, we made each bucket eight-byte to write a fingerprint atomically.</a:t>
            </a:r>
          </a:p>
        </p:txBody>
      </p:sp>
    </p:spTree>
    <p:extLst>
      <p:ext uri="{BB962C8B-B14F-4D97-AF65-F5344CB8AC3E}">
        <p14:creationId xmlns:p14="http://schemas.microsoft.com/office/powerpoint/2010/main" val="553883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b="1" dirty="0">
                <a:latin typeface="+mj-lt"/>
              </a:rPr>
              <a:t>For </a:t>
            </a:r>
            <a:r>
              <a:rPr lang="en-US" altLang="zh-CN" sz="1200" b="1" dirty="0">
                <a:cs typeface="Times New Roman" panose="02020603050405020304" pitchFamily="18" charset="0"/>
              </a:rPr>
              <a:t>Inter-bucket Fault Tolerance</a:t>
            </a:r>
            <a:r>
              <a:rPr lang="zh-CN" altLang="en-US" sz="1200" b="1" dirty="0">
                <a:cs typeface="Times New Roman" panose="02020603050405020304" pitchFamily="18" charset="0"/>
              </a:rPr>
              <a:t>，</a:t>
            </a:r>
            <a:r>
              <a:rPr lang="en-US" altLang="zh-CN" sz="1200" b="1" dirty="0">
                <a:cs typeface="Times New Roman" panose="02020603050405020304" pitchFamily="18" charset="0"/>
              </a:rPr>
              <a:t>as </a:t>
            </a:r>
            <a:r>
              <a:rPr lang="en-US" altLang="zh-CN" sz="1200" dirty="0"/>
              <a:t>Moving a fingerprint between buckets involves copying to the target then deleting from the source,</a:t>
            </a:r>
            <a:r>
              <a:rPr lang="en-US" altLang="zh-CN" sz="1200" b="1" dirty="0">
                <a:cs typeface="Times New Roman" panose="02020603050405020304" pitchFamily="18" charset="0"/>
              </a:rPr>
              <a:t> </a:t>
            </a:r>
            <a:r>
              <a:rPr lang="en-US" altLang="zh-CN" sz="1200" dirty="0"/>
              <a:t>We use memory fences/flush to ensure the correctness of the writing order. We proved that wormhole filters support fault tolerance. </a:t>
            </a:r>
            <a:r>
              <a:rPr lang="en-US" altLang="zh-CN" sz="1200" dirty="0">
                <a:latin typeface="+mj-lt"/>
              </a:rPr>
              <a:t>Please refer to the proof in the paper for more details.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zh-CN" sz="1200" b="1" dirty="0">
              <a:cs typeface="Times New Roman" panose="02020603050405020304" pitchFamily="18" charset="0"/>
            </a:endParaRPr>
          </a:p>
          <a:p>
            <a:pPr>
              <a:lnSpc>
                <a:spcPct val="150000"/>
              </a:lnSpc>
            </a:pPr>
            <a:endParaRPr lang="en-US" altLang="zh-CN" sz="1200" b="1" dirty="0">
              <a:latin typeface="+mj-lt"/>
            </a:endParaRPr>
          </a:p>
        </p:txBody>
      </p:sp>
    </p:spTree>
    <p:extLst>
      <p:ext uri="{BB962C8B-B14F-4D97-AF65-F5344CB8AC3E}">
        <p14:creationId xmlns:p14="http://schemas.microsoft.com/office/powerpoint/2010/main" val="4023471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c44d52fc93_1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c44d52fc93_1_2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latin typeface="+mj-lt"/>
              </a:rPr>
              <a:t>We evaluate the performance of wormhole filters on persistent memory. Evaluation results show that wormhole filters significantly outperform competitive state-of-the-art algorithms.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zh-CN" sz="1200" dirty="0">
              <a:latin typeface="+mj-lt"/>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200" dirty="0">
                <a:latin typeface="+mj-lt"/>
              </a:rPr>
              <a:t>For insertion and deletion, the performance improvement mainly comes from wormhole filters reducing the number of random accesses and sequential writes. In addition, wormhole filters support fault tolerance at a lower cost.</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br>
              <a:rPr lang="en-US" altLang="zh-CN" dirty="0"/>
            </a:br>
            <a:endParaRPr dirty="0"/>
          </a:p>
        </p:txBody>
      </p:sp>
      <p:sp>
        <p:nvSpPr>
          <p:cNvPr id="467" name="Google Shape;467;gc44d52fc93_1_2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97476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c44d52fc93_1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c44d52fc93_1_2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50000"/>
              </a:lnSpc>
              <a:buFont typeface="Arial" panose="020B0604020202020204" pitchFamily="34" charset="0"/>
              <a:buNone/>
            </a:pPr>
            <a:r>
              <a:rPr lang="en-US" altLang="zh-CN" sz="1200" dirty="0">
                <a:latin typeface="+mj-lt"/>
              </a:rPr>
              <a:t>For lookup operation, the most competitive cuckoo filter requires two random accesses. Wormhole filters only require one access.</a:t>
            </a:r>
          </a:p>
        </p:txBody>
      </p:sp>
      <p:sp>
        <p:nvSpPr>
          <p:cNvPr id="467" name="Google Shape;467;gc44d52fc93_1_2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94139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spcAft>
                <a:spcPts val="1800"/>
              </a:spcAft>
              <a:buFont typeface="Wingdings" panose="05000000000000000000" pitchFamily="2" charset="2"/>
              <a:buNone/>
            </a:pPr>
            <a:r>
              <a:rPr lang="en-US" altLang="zh-CN" sz="1200" dirty="0">
                <a:latin typeface="+mj-lt"/>
              </a:rPr>
              <a:t>All in all, the wormhole filter</a:t>
            </a:r>
            <a:r>
              <a:rPr lang="en-US" altLang="zh-CN" sz="1200" baseline="30000" dirty="0">
                <a:latin typeface="+mj-lt"/>
              </a:rPr>
              <a:t>[1]</a:t>
            </a:r>
            <a:r>
              <a:rPr lang="en-US" altLang="zh-CN" sz="1200" dirty="0">
                <a:latin typeface="+mj-lt"/>
              </a:rPr>
              <a:t> is mainly based on linear probing </a:t>
            </a:r>
            <a:r>
              <a:rPr lang="en-US" altLang="zh-CN" sz="1200" b="1" dirty="0">
                <a:latin typeface="+mj-lt"/>
              </a:rPr>
              <a:t>(</a:t>
            </a:r>
            <a:r>
              <a:rPr lang="en-US" altLang="zh-CN" sz="1200" b="1" i="1" dirty="0">
                <a:latin typeface="+mj-lt"/>
              </a:rPr>
              <a:t>i.e.</a:t>
            </a:r>
            <a:r>
              <a:rPr lang="en-US" altLang="zh-CN" sz="1200" b="1" dirty="0">
                <a:latin typeface="+mj-lt"/>
              </a:rPr>
              <a:t>, </a:t>
            </a:r>
            <a:r>
              <a:rPr lang="en-US" altLang="zh-CN" sz="1200" b="1" u="sng" dirty="0">
                <a:latin typeface="+mj-lt"/>
              </a:rPr>
              <a:t>sequential reads</a:t>
            </a:r>
            <a:r>
              <a:rPr lang="en-US" altLang="zh-CN" sz="1200" b="1" dirty="0">
                <a:latin typeface="+mj-lt"/>
              </a:rPr>
              <a:t>), </a:t>
            </a:r>
            <a:r>
              <a:rPr lang="en-US" altLang="zh-CN" sz="1200" dirty="0">
                <a:latin typeface="+mj-lt"/>
              </a:rPr>
              <a:t>which is very fast on persistent memory. The wormhole filter can reduce the number of </a:t>
            </a:r>
            <a:r>
              <a:rPr lang="en-US" altLang="zh-CN" sz="1200" b="1" u="sng" dirty="0">
                <a:latin typeface="+mj-lt"/>
              </a:rPr>
              <a:t>random reads/writes and sequential writes</a:t>
            </a:r>
            <a:r>
              <a:rPr lang="en-US" altLang="zh-CN" sz="1200" dirty="0">
                <a:latin typeface="+mj-lt"/>
              </a:rPr>
              <a:t>, which are extremely slow on persistent memory. </a:t>
            </a:r>
          </a:p>
          <a:p>
            <a:pPr marL="0" indent="0">
              <a:lnSpc>
                <a:spcPct val="150000"/>
              </a:lnSpc>
              <a:spcAft>
                <a:spcPts val="1800"/>
              </a:spcAft>
              <a:buFont typeface="Wingdings" panose="05000000000000000000" pitchFamily="2" charset="2"/>
              <a:buNone/>
            </a:pPr>
            <a:r>
              <a:rPr lang="en-US" altLang="zh-CN" sz="1200" dirty="0">
                <a:latin typeface="+mj-lt"/>
              </a:rPr>
              <a:t>We also shared our code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3362754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a:xfrm>
            <a:off x="109538" y="741363"/>
            <a:ext cx="6580187" cy="37020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Arial" charset="0"/>
                <a:ea typeface="宋体" pitchFamily="2" charset="-122"/>
                <a:cs typeface="+mn-cs"/>
              </a:rPr>
              <a:t>That’s all, thank you.</a:t>
            </a:r>
            <a:endParaRPr lang="zh-CN" altLang="zh-CN" sz="1200" kern="1200" dirty="0">
              <a:solidFill>
                <a:schemeClr val="tx1"/>
              </a:solidFill>
              <a:effectLst/>
              <a:latin typeface="Arial" charset="0"/>
              <a:ea typeface="宋体" pitchFamily="2" charset="-122"/>
              <a:cs typeface="+mn-cs"/>
            </a:endParaRPr>
          </a:p>
          <a:p>
            <a:endParaRPr lang="zh-CN" altLang="zh-CN" sz="1200" kern="1200" dirty="0">
              <a:solidFill>
                <a:schemeClr val="tx1"/>
              </a:solidFill>
              <a:effectLst/>
              <a:latin typeface="Arial" charset="0"/>
              <a:ea typeface="宋体" pitchFamily="2" charset="-122"/>
              <a:cs typeface="+mn-cs"/>
            </a:endParaRPr>
          </a:p>
        </p:txBody>
      </p:sp>
    </p:spTree>
    <p:extLst>
      <p:ext uri="{BB962C8B-B14F-4D97-AF65-F5344CB8AC3E}">
        <p14:creationId xmlns:p14="http://schemas.microsoft.com/office/powerpoint/2010/main" val="182076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9261B"/>
                </a:solidFill>
                <a:effectLst/>
                <a:highlight>
                  <a:srgbClr val="F0EEE5"/>
                </a:highlight>
                <a:latin typeface="__tiempos_b6f14e"/>
              </a:rPr>
              <a:t>the filters should have large capacity, high accuracy, and high throughput. However, previous works could only achieve one or two of these three objectives. Our work can simultaneously satisfy all three objectives.</a:t>
            </a:r>
            <a:endParaRPr lang="en" altLang="zh-CN" dirty="0"/>
          </a:p>
        </p:txBody>
      </p:sp>
    </p:spTree>
    <p:extLst>
      <p:ext uri="{BB962C8B-B14F-4D97-AF65-F5344CB8AC3E}">
        <p14:creationId xmlns:p14="http://schemas.microsoft.com/office/powerpoint/2010/main" val="267924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Times New Roman" panose="02020603050405020304" pitchFamily="18" charset="0"/>
                <a:ea typeface="等线" panose="02010600030101010101" pitchFamily="2" charset="-122"/>
              </a:rPr>
              <a:t>Specifically, filters require larger storage space to achieve </a:t>
            </a:r>
            <a:r>
              <a:rPr lang="en-US" altLang="zh-CN" sz="1200" dirty="0">
                <a:latin typeface="+mj-lt"/>
              </a:rPr>
              <a:t>objectives 1 and 2</a:t>
            </a:r>
            <a:r>
              <a:rPr lang="en-US" altLang="zh-CN" sz="1200" dirty="0">
                <a:effectLst/>
                <a:latin typeface="Times New Roman" panose="02020603050405020304" pitchFamily="18" charset="0"/>
                <a:ea typeface="等线" panose="02010600030101010101" pitchFamily="2" charset="-122"/>
              </a:rPr>
              <a:t>. Therefore, some previous work ported the filter to SSD </a:t>
            </a:r>
            <a:r>
              <a:rPr lang="en-US" altLang="zh-CN" sz="1200" dirty="0">
                <a:latin typeface="+mj-lt"/>
              </a:rPr>
              <a:t>for </a:t>
            </a:r>
            <a:r>
              <a:rPr lang="en-US" altLang="zh-CN" sz="1200" dirty="0">
                <a:effectLst/>
                <a:latin typeface="Times New Roman" panose="02020603050405020304" pitchFamily="18" charset="0"/>
                <a:ea typeface="等线" panose="02010600030101010101" pitchFamily="2" charset="-122"/>
              </a:rPr>
              <a:t>larger storage space. However, filters running on SSD have low throughput,</a:t>
            </a:r>
            <a:r>
              <a:rPr lang="zh-CN" altLang="en-US" sz="1200" dirty="0">
                <a:effectLst/>
                <a:latin typeface="Times New Roman" panose="02020603050405020304" pitchFamily="18" charset="0"/>
                <a:ea typeface="等线" panose="02010600030101010101" pitchFamily="2" charset="-122"/>
              </a:rPr>
              <a:t> </a:t>
            </a:r>
            <a:r>
              <a:rPr lang="en-US" altLang="zh-CN" sz="1200" dirty="0">
                <a:effectLst/>
                <a:latin typeface="Times New Roman" panose="02020603050405020304" pitchFamily="18" charset="0"/>
                <a:ea typeface="等线" panose="02010600030101010101" pitchFamily="2" charset="-122"/>
              </a:rPr>
              <a:t>which is </a:t>
            </a:r>
            <a:r>
              <a:rPr lang="en-US" altLang="zh-CN" sz="1200" dirty="0">
                <a:latin typeface="+mj-lt"/>
              </a:rPr>
              <a:t>unable to achieve objective 3</a:t>
            </a:r>
            <a:r>
              <a:rPr lang="en-US" altLang="zh-CN" sz="1200" dirty="0">
                <a:effectLst/>
                <a:latin typeface="Times New Roman" panose="02020603050405020304" pitchFamily="18" charset="0"/>
                <a:ea typeface="等线" panose="02010600030101010101" pitchFamily="2" charset="-122"/>
              </a:rPr>
              <a:t>.</a:t>
            </a:r>
          </a:p>
        </p:txBody>
      </p:sp>
    </p:spTree>
    <p:extLst>
      <p:ext uri="{BB962C8B-B14F-4D97-AF65-F5344CB8AC3E}">
        <p14:creationId xmlns:p14="http://schemas.microsoft.com/office/powerpoint/2010/main" val="175722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Filters in DRAM can achieve objective 3. However, storing a large number of elements while achieving high accuracy in DRAM incurs huge memory consumption</a:t>
            </a:r>
            <a:r>
              <a:rPr lang="en-US" altLang="zh-CN" sz="1200" dirty="0">
                <a:effectLst/>
                <a:latin typeface="Times New Roman" panose="02020603050405020304" pitchFamily="18" charset="0"/>
                <a:ea typeface="等线" panose="02010600030101010101" pitchFamily="2" charset="-122"/>
              </a:rPr>
              <a:t>,</a:t>
            </a:r>
            <a:r>
              <a:rPr lang="zh-CN" altLang="en-US" sz="1200" dirty="0">
                <a:effectLst/>
                <a:latin typeface="Times New Roman" panose="02020603050405020304" pitchFamily="18" charset="0"/>
                <a:ea typeface="等线" panose="02010600030101010101" pitchFamily="2" charset="-122"/>
              </a:rPr>
              <a:t> </a:t>
            </a:r>
            <a:r>
              <a:rPr lang="en-US" altLang="zh-CN" sz="1200" dirty="0">
                <a:effectLst/>
                <a:latin typeface="Times New Roman" panose="02020603050405020304" pitchFamily="18" charset="0"/>
                <a:ea typeface="等线" panose="02010600030101010101" pitchFamily="2" charset="-122"/>
              </a:rPr>
              <a:t>which</a:t>
            </a:r>
            <a:r>
              <a:rPr lang="zh-CN" altLang="en-US" sz="1200" dirty="0">
                <a:effectLst/>
                <a:latin typeface="Times New Roman" panose="02020603050405020304" pitchFamily="18" charset="0"/>
                <a:ea typeface="等线" panose="02010600030101010101" pitchFamily="2" charset="-122"/>
              </a:rPr>
              <a:t> </a:t>
            </a:r>
            <a:r>
              <a:rPr lang="en-US" altLang="zh-CN" sz="1200" dirty="0">
                <a:effectLst/>
                <a:latin typeface="Times New Roman" panose="02020603050405020304" pitchFamily="18" charset="0"/>
                <a:ea typeface="等线" panose="02010600030101010101" pitchFamily="2" charset="-122"/>
              </a:rPr>
              <a:t>is</a:t>
            </a:r>
            <a:r>
              <a:rPr lang="zh-CN" altLang="en-US" sz="1200" dirty="0">
                <a:effectLst/>
                <a:latin typeface="Times New Roman" panose="02020603050405020304" pitchFamily="18" charset="0"/>
                <a:ea typeface="等线" panose="02010600030101010101" pitchFamily="2" charset="-122"/>
              </a:rPr>
              <a:t> </a:t>
            </a:r>
            <a:r>
              <a:rPr lang="en-US" altLang="zh-CN" sz="1200" dirty="0">
                <a:latin typeface="+mj-lt"/>
              </a:rPr>
              <a:t>unable to achieve objectives 1 and 2.</a:t>
            </a:r>
            <a:endParaRPr lang="en" altLang="zh-CN" dirty="0"/>
          </a:p>
        </p:txBody>
      </p:sp>
    </p:spTree>
    <p:extLst>
      <p:ext uri="{BB962C8B-B14F-4D97-AF65-F5344CB8AC3E}">
        <p14:creationId xmlns:p14="http://schemas.microsoft.com/office/powerpoint/2010/main" val="3583236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In summary, f</a:t>
            </a:r>
            <a:r>
              <a:rPr lang="en-US" altLang="zh-CN" dirty="0"/>
              <a:t>ilters need to achieve all objectives.</a:t>
            </a:r>
            <a:r>
              <a:rPr lang="zh-CN" altLang="en-US" dirty="0"/>
              <a:t> </a:t>
            </a:r>
            <a:r>
              <a:rPr lang="en-US" altLang="zh-CN" sz="1200" dirty="0">
                <a:latin typeface="+mj-lt"/>
              </a:rPr>
              <a:t>Previous filter designs have to trade off between speed and space. The reason behind this is that DRAM and SSD cannot have fast speed and large storage space capacity simultaneously.</a:t>
            </a:r>
          </a:p>
        </p:txBody>
      </p:sp>
    </p:spTree>
    <p:extLst>
      <p:ext uri="{BB962C8B-B14F-4D97-AF65-F5344CB8AC3E}">
        <p14:creationId xmlns:p14="http://schemas.microsoft.com/office/powerpoint/2010/main" val="326051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mj-lt"/>
              </a:rPr>
              <a:t>Persistent memory has the speed close to DRAM and the capacity close to SSD. It has potential to make filters achieve the above three objectives simultaneously.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mj-lt"/>
            </a:endParaRPr>
          </a:p>
        </p:txBody>
      </p:sp>
    </p:spTree>
    <p:extLst>
      <p:ext uri="{BB962C8B-B14F-4D97-AF65-F5344CB8AC3E}">
        <p14:creationId xmlns:p14="http://schemas.microsoft.com/office/powerpoint/2010/main" val="70446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89449" name="Rectangle 9"/>
          <p:cNvSpPr>
            <a:spLocks noGrp="1" noChangeArrowheads="1"/>
          </p:cNvSpPr>
          <p:nvPr>
            <p:ph type="ctrTitle"/>
          </p:nvPr>
        </p:nvSpPr>
        <p:spPr>
          <a:xfrm>
            <a:off x="1140883" y="5157192"/>
            <a:ext cx="9874251" cy="1494284"/>
          </a:xfrm>
          <a:prstGeom prst="rect">
            <a:avLst/>
          </a:prstGeom>
        </p:spPr>
        <p:txBody>
          <a:bodyPr anchor="ctr"/>
          <a:lstStyle>
            <a:lvl1pPr>
              <a:defRPr sz="3600" b="1">
                <a:solidFill>
                  <a:srgbClr val="5535FF"/>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zh-CN" altLang="en-US" dirty="0"/>
              <a:t>单击此处编辑母版标题样式</a:t>
            </a:r>
          </a:p>
        </p:txBody>
      </p:sp>
      <p:sp>
        <p:nvSpPr>
          <p:cNvPr id="2" name="灯片编号占位符 5">
            <a:extLst>
              <a:ext uri="{FF2B5EF4-FFF2-40B4-BE49-F238E27FC236}">
                <a16:creationId xmlns:a16="http://schemas.microsoft.com/office/drawing/2014/main" id="{E19DA7EE-A854-2512-863D-D9D647C2AE4B}"/>
              </a:ext>
            </a:extLst>
          </p:cNvPr>
          <p:cNvSpPr>
            <a:spLocks noGrp="1"/>
          </p:cNvSpPr>
          <p:nvPr>
            <p:ph type="sldNum" sz="quarter" idx="4"/>
          </p:nvPr>
        </p:nvSpPr>
        <p:spPr>
          <a:xfrm>
            <a:off x="9106203" y="63093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1485428464"/>
      </p:ext>
    </p:extLst>
  </p:cSld>
  <p:clrMapOvr>
    <a:masterClrMapping/>
  </p:clrMapOvr>
  <mc:AlternateContent xmlns:mc="http://schemas.openxmlformats.org/markup-compatibility/2006" xmlns:p14="http://schemas.microsoft.com/office/powerpoint/2010/main">
    <mc:Choice Requires="p14">
      <p:transition p14:dur="0" advTm="40956"/>
    </mc:Choice>
    <mc:Fallback xmlns="">
      <p:transition advTm="40956"/>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43339" y="188640"/>
            <a:ext cx="11905323" cy="576262"/>
          </a:xfrm>
          <a:prstGeom prst="rect">
            <a:avLst/>
          </a:prstGeom>
        </p:spPr>
        <p:txBody>
          <a:bodyPr/>
          <a:lstStyle>
            <a:lvl1pPr>
              <a:defRPr>
                <a:solidFill>
                  <a:srgbClr val="002060"/>
                </a:solidFill>
                <a:latin typeface="SimHei" panose="02010609060101010101" pitchFamily="49" charset="-122"/>
                <a:ea typeface="SimHei" panose="02010609060101010101" pitchFamily="49" charset="-122"/>
              </a:defRPr>
            </a:lvl1pPr>
          </a:lstStyle>
          <a:p>
            <a:r>
              <a:rPr lang="zh-CN" altLang="en-US" dirty="0"/>
              <a:t>单击此编辑母版标题样式处</a:t>
            </a:r>
          </a:p>
        </p:txBody>
      </p:sp>
      <p:sp>
        <p:nvSpPr>
          <p:cNvPr id="3" name="内容占位符 2"/>
          <p:cNvSpPr>
            <a:spLocks noGrp="1"/>
          </p:cNvSpPr>
          <p:nvPr>
            <p:ph idx="1"/>
          </p:nvPr>
        </p:nvSpPr>
        <p:spPr>
          <a:xfrm>
            <a:off x="191344" y="1124744"/>
            <a:ext cx="11809312" cy="5400600"/>
          </a:xfrm>
        </p:spPr>
        <p:txBody>
          <a:bodyPr/>
          <a:lstStyle>
            <a:lvl1pPr marL="447675" indent="-447675">
              <a:buClr>
                <a:srgbClr val="002060"/>
              </a:buClr>
              <a:buFont typeface="Wingdings" panose="05000000000000000000" pitchFamily="2" charset="2"/>
              <a:buChar char="n"/>
              <a:defRPr lang="zh-CN" altLang="en-US" sz="2800" b="1" dirty="0" smtClean="0">
                <a:solidFill>
                  <a:schemeClr val="tx1"/>
                </a:solidFill>
                <a:effectLst/>
                <a:latin typeface="Times New Roman" pitchFamily="18" charset="0"/>
                <a:ea typeface="华文新魏"/>
                <a:cs typeface="Times New Roman" pitchFamily="18" charset="0"/>
              </a:defRPr>
            </a:lvl1pPr>
            <a:lvl2pPr>
              <a:defRPr b="1">
                <a:effectLst/>
                <a:latin typeface="华文新魏"/>
                <a:ea typeface="华文新魏"/>
                <a:cs typeface="华文新魏"/>
              </a:defRPr>
            </a:lvl2pPr>
            <a:lvl3pPr>
              <a:defRPr b="1">
                <a:effectLst/>
                <a:latin typeface="Times New Roman" pitchFamily="18" charset="0"/>
                <a:cs typeface="Times New Roman" pitchFamily="18" charset="0"/>
              </a:defRPr>
            </a:lvl3pPr>
            <a:lvl4pPr>
              <a:defRPr sz="1600" b="1">
                <a:latin typeface="STXinwei" charset="-122"/>
                <a:ea typeface="STXinwei" charset="-122"/>
                <a:cs typeface="STXinwei" charset="-122"/>
              </a:defRPr>
            </a:lvl4pPr>
            <a:lvl5pPr>
              <a:defRPr b="1">
                <a:latin typeface="Times New Roman" pitchFamily="18" charset="0"/>
                <a:cs typeface="Times New Roman" pitchFamily="18" charset="0"/>
              </a:defRPr>
            </a:lvl5pPr>
          </a:lstStyle>
          <a:p>
            <a:pPr marL="447675" lvl="0" indent="-447675" algn="l" rtl="0" eaLnBrk="0" fontAlgn="base" hangingPunct="0">
              <a:spcBef>
                <a:spcPts val="300"/>
              </a:spcBef>
              <a:spcAft>
                <a:spcPct val="0"/>
              </a:spcAft>
              <a:buClr>
                <a:srgbClr val="CC6600"/>
              </a:buClr>
              <a:buSzPct val="70000"/>
              <a:buFont typeface="Wingdings" pitchFamily="2" charset="2"/>
              <a:buChar char="n"/>
            </a:pPr>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4" name="灯片编号占位符 5"/>
          <p:cNvSpPr>
            <a:spLocks noGrp="1"/>
          </p:cNvSpPr>
          <p:nvPr>
            <p:ph type="sldNum" sz="quarter" idx="4"/>
          </p:nvPr>
        </p:nvSpPr>
        <p:spPr>
          <a:xfrm>
            <a:off x="9113440" y="6381329"/>
            <a:ext cx="2743200" cy="365125"/>
          </a:xfrm>
          <a:prstGeom prst="rect">
            <a:avLst/>
          </a:prstGeom>
        </p:spPr>
        <p:txBody>
          <a:bodyPr vert="horz" lIns="91440" tIns="45720" rIns="91440" bIns="45720" rtlCol="0" anchor="ctr"/>
          <a:lstStyle>
            <a:lvl1pPr algn="r">
              <a:defRPr sz="1400" b="0">
                <a:solidFill>
                  <a:srgbClr val="002060"/>
                </a:solidFill>
                <a:latin typeface="+mj-lt"/>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1606264640"/>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58"/>
        <p:cNvGrpSpPr/>
        <p:nvPr/>
      </p:nvGrpSpPr>
      <p:grpSpPr>
        <a:xfrm>
          <a:off x="0" y="0"/>
          <a:ext cx="0" cy="0"/>
          <a:chOff x="0" y="0"/>
          <a:chExt cx="0" cy="0"/>
        </a:xfrm>
      </p:grpSpPr>
      <p:sp>
        <p:nvSpPr>
          <p:cNvPr id="59" name="Google Shape;59;p14"/>
          <p:cNvSpPr txBox="1">
            <a:spLocks noGrp="1"/>
          </p:cNvSpPr>
          <p:nvPr>
            <p:ph type="title" hasCustomPrompt="1"/>
          </p:nvPr>
        </p:nvSpPr>
        <p:spPr>
          <a:xfrm>
            <a:off x="342903" y="332656"/>
            <a:ext cx="11506500" cy="590700"/>
          </a:xfrm>
          <a:prstGeom prst="rect">
            <a:avLst/>
          </a:prstGeom>
          <a:noFill/>
          <a:ln>
            <a:noFill/>
          </a:ln>
        </p:spPr>
        <p:txBody>
          <a:bodyPr spcFirstLastPara="1" wrap="square" lIns="51425" tIns="51425" rIns="51425" bIns="51425" anchor="ctr" anchorCtr="0">
            <a:noAutofit/>
          </a:bodyPr>
          <a:lstStyle>
            <a:lvl1pPr marR="0" lvl="0" algn="l">
              <a:lnSpc>
                <a:spcPct val="90000"/>
              </a:lnSpc>
              <a:spcBef>
                <a:spcPts val="0"/>
              </a:spcBef>
              <a:spcAft>
                <a:spcPts val="0"/>
              </a:spcAft>
              <a:buClr>
                <a:schemeClr val="accent2"/>
              </a:buClr>
              <a:buSzPts val="2000"/>
              <a:buFont typeface="Century Gothic"/>
              <a:buNone/>
              <a:defRPr sz="3600" b="1" i="0" u="none" strike="noStrike" cap="none">
                <a:solidFill>
                  <a:schemeClr val="accent4"/>
                </a:solidFill>
                <a:latin typeface="Arial" panose="020B0604020202020204" pitchFamily="34" charset="0"/>
                <a:ea typeface="Arial" panose="020B0604020202020204" pitchFamily="34" charset="0"/>
                <a:cs typeface="Arial" panose="020B0604020202020204" pitchFamily="34" charset="0"/>
                <a:sym typeface="Century Gothic"/>
              </a:defRPr>
            </a:lvl1pPr>
            <a:lvl2pPr lvl="1" algn="l">
              <a:lnSpc>
                <a:spcPct val="100000"/>
              </a:lnSpc>
              <a:spcBef>
                <a:spcPts val="0"/>
              </a:spcBef>
              <a:spcAft>
                <a:spcPts val="0"/>
              </a:spcAft>
              <a:buSzPts val="800"/>
              <a:buNone/>
              <a:defRPr sz="1467"/>
            </a:lvl2pPr>
            <a:lvl3pPr lvl="2" algn="l">
              <a:lnSpc>
                <a:spcPct val="100000"/>
              </a:lnSpc>
              <a:spcBef>
                <a:spcPts val="0"/>
              </a:spcBef>
              <a:spcAft>
                <a:spcPts val="0"/>
              </a:spcAft>
              <a:buSzPts val="800"/>
              <a:buNone/>
              <a:defRPr sz="1467"/>
            </a:lvl3pPr>
            <a:lvl4pPr lvl="3" algn="l">
              <a:lnSpc>
                <a:spcPct val="100000"/>
              </a:lnSpc>
              <a:spcBef>
                <a:spcPts val="0"/>
              </a:spcBef>
              <a:spcAft>
                <a:spcPts val="0"/>
              </a:spcAft>
              <a:buSzPts val="800"/>
              <a:buNone/>
              <a:defRPr sz="1467"/>
            </a:lvl4pPr>
            <a:lvl5pPr lvl="4" algn="l">
              <a:lnSpc>
                <a:spcPct val="100000"/>
              </a:lnSpc>
              <a:spcBef>
                <a:spcPts val="0"/>
              </a:spcBef>
              <a:spcAft>
                <a:spcPts val="0"/>
              </a:spcAft>
              <a:buSzPts val="800"/>
              <a:buNone/>
              <a:defRPr sz="1467"/>
            </a:lvl5pPr>
            <a:lvl6pPr lvl="5" algn="l">
              <a:lnSpc>
                <a:spcPct val="100000"/>
              </a:lnSpc>
              <a:spcBef>
                <a:spcPts val="0"/>
              </a:spcBef>
              <a:spcAft>
                <a:spcPts val="0"/>
              </a:spcAft>
              <a:buSzPts val="800"/>
              <a:buNone/>
              <a:defRPr sz="1467"/>
            </a:lvl6pPr>
            <a:lvl7pPr lvl="6" algn="l">
              <a:lnSpc>
                <a:spcPct val="100000"/>
              </a:lnSpc>
              <a:spcBef>
                <a:spcPts val="0"/>
              </a:spcBef>
              <a:spcAft>
                <a:spcPts val="0"/>
              </a:spcAft>
              <a:buSzPts val="800"/>
              <a:buNone/>
              <a:defRPr sz="1467"/>
            </a:lvl7pPr>
            <a:lvl8pPr lvl="7" algn="l">
              <a:lnSpc>
                <a:spcPct val="100000"/>
              </a:lnSpc>
              <a:spcBef>
                <a:spcPts val="0"/>
              </a:spcBef>
              <a:spcAft>
                <a:spcPts val="0"/>
              </a:spcAft>
              <a:buSzPts val="800"/>
              <a:buNone/>
              <a:defRPr sz="1467"/>
            </a:lvl8pPr>
            <a:lvl9pPr lvl="8" algn="l">
              <a:lnSpc>
                <a:spcPct val="100000"/>
              </a:lnSpc>
              <a:spcBef>
                <a:spcPts val="0"/>
              </a:spcBef>
              <a:spcAft>
                <a:spcPts val="0"/>
              </a:spcAft>
              <a:buSzPts val="800"/>
              <a:buNone/>
              <a:defRPr sz="1467"/>
            </a:lvl9pPr>
          </a:lstStyle>
          <a:p>
            <a:r>
              <a:rPr lang="en-US" altLang="zh-CN" dirty="0"/>
              <a:t>Outline</a:t>
            </a:r>
            <a:endParaRPr dirty="0"/>
          </a:p>
        </p:txBody>
      </p:sp>
      <p:sp>
        <p:nvSpPr>
          <p:cNvPr id="60" name="Google Shape;60;p14"/>
          <p:cNvSpPr txBox="1">
            <a:spLocks noGrp="1"/>
          </p:cNvSpPr>
          <p:nvPr>
            <p:ph type="body" idx="1" hasCustomPrompt="1"/>
          </p:nvPr>
        </p:nvSpPr>
        <p:spPr>
          <a:xfrm>
            <a:off x="342903" y="1117602"/>
            <a:ext cx="11506500" cy="4819500"/>
          </a:xfrm>
          <a:prstGeom prst="rect">
            <a:avLst/>
          </a:prstGeom>
          <a:noFill/>
          <a:ln>
            <a:noFill/>
          </a:ln>
        </p:spPr>
        <p:txBody>
          <a:bodyPr spcFirstLastPara="1" wrap="square" lIns="51425" tIns="51425" rIns="51425" bIns="51425" anchor="t" anchorCtr="0">
            <a:noAutofit/>
          </a:bodyPr>
          <a:lstStyle>
            <a:lvl1pPr marL="609585" marR="0" lvl="0" indent="-423323" algn="l">
              <a:lnSpc>
                <a:spcPct val="150000"/>
              </a:lnSpc>
              <a:spcBef>
                <a:spcPts val="800"/>
              </a:spcBef>
              <a:spcAft>
                <a:spcPts val="0"/>
              </a:spcAft>
              <a:buClr>
                <a:srgbClr val="002060"/>
              </a:buClr>
              <a:buSzPct val="100000"/>
              <a:buFont typeface="Arial"/>
              <a:buChar char="•"/>
              <a:defRPr sz="2400" b="0" i="0" u="none" strike="noStrike" cap="none">
                <a:solidFill>
                  <a:schemeClr val="dk2"/>
                </a:solidFill>
                <a:latin typeface="+mn-lt"/>
                <a:ea typeface="Century Gothic"/>
                <a:cs typeface="Century Gothic"/>
                <a:sym typeface="Century Gothic"/>
              </a:defRPr>
            </a:lvl1pPr>
            <a:lvl2pPr marL="1219170" marR="0" lvl="1" indent="-397923" algn="l">
              <a:lnSpc>
                <a:spcPct val="90000"/>
              </a:lnSpc>
              <a:spcBef>
                <a:spcPts val="400"/>
              </a:spcBef>
              <a:spcAft>
                <a:spcPts val="0"/>
              </a:spcAft>
              <a:buClr>
                <a:schemeClr val="accent3"/>
              </a:buClr>
              <a:buSzPts val="1100"/>
              <a:buFont typeface="Century Gothic"/>
              <a:buChar char="–"/>
              <a:defRPr sz="1467" b="0" i="0" u="none" strike="noStrike" cap="none">
                <a:solidFill>
                  <a:schemeClr val="dk2"/>
                </a:solidFill>
                <a:latin typeface="Century Gothic"/>
                <a:ea typeface="Century Gothic"/>
                <a:cs typeface="Century Gothic"/>
                <a:sym typeface="Century Gothic"/>
              </a:defRPr>
            </a:lvl2pPr>
            <a:lvl3pPr marL="1828754" marR="0" lvl="2" indent="-397923" algn="l">
              <a:lnSpc>
                <a:spcPct val="90000"/>
              </a:lnSpc>
              <a:spcBef>
                <a:spcPts val="400"/>
              </a:spcBef>
              <a:spcAft>
                <a:spcPts val="0"/>
              </a:spcAft>
              <a:buClr>
                <a:schemeClr val="accent3"/>
              </a:buClr>
              <a:buSzPts val="1100"/>
              <a:buFont typeface="Arial"/>
              <a:buChar char="•"/>
              <a:defRPr sz="1467" b="0" i="0" u="none" strike="noStrike" cap="none">
                <a:solidFill>
                  <a:schemeClr val="dk2"/>
                </a:solidFill>
                <a:latin typeface="Century Gothic"/>
                <a:ea typeface="Century Gothic"/>
                <a:cs typeface="Century Gothic"/>
                <a:sym typeface="Century Gothic"/>
              </a:defRPr>
            </a:lvl3pPr>
            <a:lvl4pPr marL="2438339" marR="0" lvl="3" indent="-380990" algn="l">
              <a:lnSpc>
                <a:spcPct val="90000"/>
              </a:lnSpc>
              <a:spcBef>
                <a:spcPts val="400"/>
              </a:spcBef>
              <a:spcAft>
                <a:spcPts val="0"/>
              </a:spcAft>
              <a:buClr>
                <a:schemeClr val="accent3"/>
              </a:buClr>
              <a:buSzPts val="900"/>
              <a:buFont typeface="Century Gothic"/>
              <a:buChar char="–"/>
              <a:defRPr sz="1200" b="0" i="0" u="none" strike="noStrike" cap="none">
                <a:solidFill>
                  <a:schemeClr val="dk2"/>
                </a:solidFill>
                <a:latin typeface="Century Gothic"/>
                <a:ea typeface="Century Gothic"/>
                <a:cs typeface="Century Gothic"/>
                <a:sym typeface="Century Gothic"/>
              </a:defRPr>
            </a:lvl4pPr>
            <a:lvl5pPr marL="3047924" marR="0" lvl="4"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5pPr>
            <a:lvl6pPr marL="3657509" marR="0" lvl="5"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6pPr>
            <a:lvl7pPr marL="4267093" marR="0" lvl="6"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7pPr>
            <a:lvl8pPr marL="4876678" marR="0" lvl="7"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8pPr>
            <a:lvl9pPr marL="5486263" marR="0" lvl="8"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9pPr>
          </a:lstStyle>
          <a:p>
            <a:r>
              <a:rPr lang="en-US" altLang="zh-CN" dirty="0"/>
              <a:t>Lorem </a:t>
            </a:r>
            <a:endParaRPr dirty="0"/>
          </a:p>
        </p:txBody>
      </p:sp>
      <p:sp>
        <p:nvSpPr>
          <p:cNvPr id="4" name="灯片编号占位符 5"/>
          <p:cNvSpPr>
            <a:spLocks noGrp="1"/>
          </p:cNvSpPr>
          <p:nvPr>
            <p:ph type="sldNum" sz="quarter" idx="4"/>
          </p:nvPr>
        </p:nvSpPr>
        <p:spPr>
          <a:xfrm>
            <a:off x="9106203" y="63093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871080357"/>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body" idx="1"/>
          </p:nvPr>
        </p:nvSpPr>
        <p:spPr bwMode="auto">
          <a:xfrm>
            <a:off x="239350" y="1327268"/>
            <a:ext cx="11713300" cy="541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1027" name="Rectangle 3"/>
          <p:cNvSpPr>
            <a:spLocks noChangeArrowheads="1"/>
          </p:cNvSpPr>
          <p:nvPr/>
        </p:nvSpPr>
        <p:spPr bwMode="auto">
          <a:xfrm>
            <a:off x="0" y="908720"/>
            <a:ext cx="11582400" cy="112394"/>
          </a:xfrm>
          <a:prstGeom prst="rect">
            <a:avLst/>
          </a:prstGeom>
          <a:gradFill rotWithShape="0">
            <a:gsLst>
              <a:gs pos="0">
                <a:srgbClr val="002060"/>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zh-CN" sz="2400"/>
          </a:p>
        </p:txBody>
      </p:sp>
      <p:sp>
        <p:nvSpPr>
          <p:cNvPr id="1028" name="Rectangle 4"/>
          <p:cNvSpPr>
            <a:spLocks noGrp="1" noChangeArrowheads="1"/>
          </p:cNvSpPr>
          <p:nvPr>
            <p:ph type="title"/>
          </p:nvPr>
        </p:nvSpPr>
        <p:spPr bwMode="auto">
          <a:xfrm>
            <a:off x="143339" y="188640"/>
            <a:ext cx="11905323"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2" name="灯片编号占位符 5">
            <a:extLst>
              <a:ext uri="{FF2B5EF4-FFF2-40B4-BE49-F238E27FC236}">
                <a16:creationId xmlns:a16="http://schemas.microsoft.com/office/drawing/2014/main" id="{F5800CD9-5307-4E9E-C512-8D8154C16F97}"/>
              </a:ext>
            </a:extLst>
          </p:cNvPr>
          <p:cNvSpPr>
            <a:spLocks noGrp="1"/>
          </p:cNvSpPr>
          <p:nvPr>
            <p:ph type="sldNum" sz="quarter" idx="4"/>
          </p:nvPr>
        </p:nvSpPr>
        <p:spPr>
          <a:xfrm>
            <a:off x="9113440" y="6381329"/>
            <a:ext cx="2743200" cy="365125"/>
          </a:xfrm>
          <a:prstGeom prst="rect">
            <a:avLst/>
          </a:prstGeom>
        </p:spPr>
        <p:txBody>
          <a:bodyPr vert="horz" lIns="91440" tIns="45720" rIns="91440" bIns="45720" rtlCol="0" anchor="ctr"/>
          <a:lstStyle>
            <a:lvl1pPr algn="r">
              <a:defRPr sz="1400" b="0">
                <a:solidFill>
                  <a:srgbClr val="002060"/>
                </a:solidFill>
                <a:latin typeface="+mj-lt"/>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14159844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p14:dur="0" advTm="40956"/>
    </mc:Choice>
    <mc:Fallback xmlns="">
      <p:transition advTm="40956"/>
    </mc:Fallback>
  </mc:AlternateContent>
  <p:hf hdr="0" ftr="0" dt="0"/>
  <p:txStyles>
    <p:titleStyle>
      <a:lvl1pPr algn="ctr" rtl="0" eaLnBrk="0" fontAlgn="base" hangingPunct="0">
        <a:spcBef>
          <a:spcPct val="0"/>
        </a:spcBef>
        <a:spcAft>
          <a:spcPct val="0"/>
        </a:spcAft>
        <a:defRPr sz="3200" b="1">
          <a:solidFill>
            <a:srgbClr val="002060"/>
          </a:solidFill>
          <a:effectLst/>
          <a:latin typeface="SimHei" panose="02010609060101010101" pitchFamily="49" charset="-122"/>
          <a:ea typeface="SimHei" panose="02010609060101010101" pitchFamily="49" charset="-122"/>
          <a:cs typeface="SimHei" panose="02010609060101010101" pitchFamily="49" charset="-122"/>
        </a:defRPr>
      </a:lvl1pPr>
      <a:lvl2pPr algn="ctr" rtl="0" eaLnBrk="0" fontAlgn="base" hangingPunct="0">
        <a:spcBef>
          <a:spcPct val="0"/>
        </a:spcBef>
        <a:spcAft>
          <a:spcPct val="0"/>
        </a:spcAft>
        <a:defRPr sz="3200">
          <a:solidFill>
            <a:schemeClr val="tx1"/>
          </a:solidFill>
          <a:latin typeface="Arial" charset="0"/>
          <a:ea typeface="宋体" pitchFamily="2" charset="-122"/>
        </a:defRPr>
      </a:lvl2pPr>
      <a:lvl3pPr algn="ctr" rtl="0" eaLnBrk="0" fontAlgn="base" hangingPunct="0">
        <a:spcBef>
          <a:spcPct val="0"/>
        </a:spcBef>
        <a:spcAft>
          <a:spcPct val="0"/>
        </a:spcAft>
        <a:defRPr sz="3200">
          <a:solidFill>
            <a:schemeClr val="tx1"/>
          </a:solidFill>
          <a:latin typeface="Arial" charset="0"/>
          <a:ea typeface="宋体" pitchFamily="2" charset="-122"/>
        </a:defRPr>
      </a:lvl3pPr>
      <a:lvl4pPr algn="ctr" rtl="0" eaLnBrk="0" fontAlgn="base" hangingPunct="0">
        <a:spcBef>
          <a:spcPct val="0"/>
        </a:spcBef>
        <a:spcAft>
          <a:spcPct val="0"/>
        </a:spcAft>
        <a:defRPr sz="3200">
          <a:solidFill>
            <a:schemeClr val="tx1"/>
          </a:solidFill>
          <a:latin typeface="Arial" charset="0"/>
          <a:ea typeface="宋体" pitchFamily="2" charset="-122"/>
        </a:defRPr>
      </a:lvl4pPr>
      <a:lvl5pPr algn="ctr" rtl="0" eaLnBrk="0" fontAlgn="base" hangingPunct="0">
        <a:spcBef>
          <a:spcPct val="0"/>
        </a:spcBef>
        <a:spcAft>
          <a:spcPct val="0"/>
        </a:spcAft>
        <a:defRPr sz="3200">
          <a:solidFill>
            <a:schemeClr val="tx1"/>
          </a:solidFill>
          <a:latin typeface="Arial" charset="0"/>
          <a:ea typeface="宋体" pitchFamily="2" charset="-122"/>
        </a:defRPr>
      </a:lvl5pPr>
      <a:lvl6pPr marL="457200" algn="ctr" rtl="0" fontAlgn="base">
        <a:spcBef>
          <a:spcPct val="0"/>
        </a:spcBef>
        <a:spcAft>
          <a:spcPct val="0"/>
        </a:spcAft>
        <a:defRPr sz="3200">
          <a:solidFill>
            <a:schemeClr val="tx1"/>
          </a:solidFill>
          <a:latin typeface="Arial" charset="0"/>
          <a:ea typeface="宋体" pitchFamily="2" charset="-122"/>
        </a:defRPr>
      </a:lvl6pPr>
      <a:lvl7pPr marL="914400" algn="ctr" rtl="0" fontAlgn="base">
        <a:spcBef>
          <a:spcPct val="0"/>
        </a:spcBef>
        <a:spcAft>
          <a:spcPct val="0"/>
        </a:spcAft>
        <a:defRPr sz="3200">
          <a:solidFill>
            <a:schemeClr val="tx1"/>
          </a:solidFill>
          <a:latin typeface="Arial" charset="0"/>
          <a:ea typeface="宋体" pitchFamily="2" charset="-122"/>
        </a:defRPr>
      </a:lvl7pPr>
      <a:lvl8pPr marL="1371600" algn="ctr" rtl="0" fontAlgn="base">
        <a:spcBef>
          <a:spcPct val="0"/>
        </a:spcBef>
        <a:spcAft>
          <a:spcPct val="0"/>
        </a:spcAft>
        <a:defRPr sz="3200">
          <a:solidFill>
            <a:schemeClr val="tx1"/>
          </a:solidFill>
          <a:latin typeface="Arial" charset="0"/>
          <a:ea typeface="宋体" pitchFamily="2" charset="-122"/>
        </a:defRPr>
      </a:lvl8pPr>
      <a:lvl9pPr marL="1828800" algn="ctr" rtl="0" fontAlgn="base">
        <a:spcBef>
          <a:spcPct val="0"/>
        </a:spcBef>
        <a:spcAft>
          <a:spcPct val="0"/>
        </a:spcAft>
        <a:defRPr sz="3200">
          <a:solidFill>
            <a:schemeClr val="tx1"/>
          </a:solidFill>
          <a:latin typeface="Arial" charset="0"/>
          <a:ea typeface="宋体" pitchFamily="2" charset="-122"/>
        </a:defRPr>
      </a:lvl9pPr>
    </p:titleStyle>
    <p:bodyStyle>
      <a:lvl1pPr marL="447675" indent="-447675" algn="l" rtl="0" eaLnBrk="0" fontAlgn="base" hangingPunct="0">
        <a:spcBef>
          <a:spcPts val="300"/>
        </a:spcBef>
        <a:spcAft>
          <a:spcPct val="0"/>
        </a:spcAft>
        <a:buClr>
          <a:srgbClr val="CC6600"/>
        </a:buClr>
        <a:buSzPct val="70000"/>
        <a:buFont typeface="Wingdings" pitchFamily="2" charset="2"/>
        <a:buChar char="n"/>
        <a:defRPr sz="2800" b="1">
          <a:solidFill>
            <a:schemeClr val="tx1"/>
          </a:solidFill>
          <a:effectLst/>
          <a:latin typeface="华文新魏"/>
          <a:ea typeface="华文新魏"/>
          <a:cs typeface="华文新魏"/>
        </a:defRPr>
      </a:lvl1pPr>
      <a:lvl2pPr marL="889000" indent="-439738" algn="l" rtl="0" eaLnBrk="0" fontAlgn="base" hangingPunct="0">
        <a:spcBef>
          <a:spcPts val="300"/>
        </a:spcBef>
        <a:spcAft>
          <a:spcPct val="0"/>
        </a:spcAft>
        <a:buClr>
          <a:schemeClr val="hlink"/>
        </a:buClr>
        <a:buSzPct val="65000"/>
        <a:buFont typeface="Wingdings" pitchFamily="2" charset="2"/>
        <a:buChar char="¡"/>
        <a:defRPr sz="2400" b="1">
          <a:solidFill>
            <a:schemeClr val="tx1"/>
          </a:solidFill>
          <a:effectLst/>
          <a:latin typeface="华文新魏"/>
          <a:ea typeface="华文新魏"/>
          <a:cs typeface="华文新魏"/>
        </a:defRPr>
      </a:lvl2pPr>
      <a:lvl3pPr marL="1293813" indent="-403225" algn="l" rtl="0" eaLnBrk="0" fontAlgn="base" hangingPunct="0">
        <a:spcBef>
          <a:spcPts val="300"/>
        </a:spcBef>
        <a:spcAft>
          <a:spcPct val="0"/>
        </a:spcAft>
        <a:buClr>
          <a:schemeClr val="accent1"/>
        </a:buClr>
        <a:buSzPct val="70000"/>
        <a:buFont typeface="Wingdings" pitchFamily="2" charset="2"/>
        <a:buChar char="n"/>
        <a:defRPr sz="2000" b="0">
          <a:solidFill>
            <a:schemeClr val="tx1"/>
          </a:solidFill>
          <a:effectLst/>
          <a:latin typeface="华文新魏"/>
          <a:ea typeface="华文新魏"/>
          <a:cs typeface="华文新魏"/>
        </a:defRPr>
      </a:lvl3pPr>
      <a:lvl4pPr marL="1681163" indent="-385763" algn="l" rtl="0" eaLnBrk="0" fontAlgn="base" hangingPunct="0">
        <a:spcBef>
          <a:spcPts val="300"/>
        </a:spcBef>
        <a:spcAft>
          <a:spcPct val="0"/>
        </a:spcAft>
        <a:buClr>
          <a:schemeClr val="hlink"/>
        </a:buClr>
        <a:buSzPct val="75000"/>
        <a:buFont typeface="Wingdings" pitchFamily="2" charset="2"/>
        <a:buChar char="¡"/>
        <a:defRPr sz="1600" b="0">
          <a:solidFill>
            <a:schemeClr val="tx1"/>
          </a:solidFill>
          <a:latin typeface="STXinwei" charset="-122"/>
          <a:ea typeface="STXinwei" charset="-122"/>
          <a:cs typeface="STXinwei" charset="-122"/>
        </a:defRPr>
      </a:lvl4pPr>
      <a:lvl5pPr marL="2070100" indent="-387350" algn="l" rtl="0" eaLnBrk="0" fontAlgn="base" hangingPunct="0">
        <a:spcBef>
          <a:spcPts val="300"/>
        </a:spcBef>
        <a:spcAft>
          <a:spcPct val="0"/>
        </a:spcAft>
        <a:buClr>
          <a:schemeClr val="accent1"/>
        </a:buClr>
        <a:buSzPct val="70000"/>
        <a:buFont typeface="Wingdings" pitchFamily="2" charset="2"/>
        <a:buChar char="n"/>
        <a:defRPr sz="1600" b="0">
          <a:solidFill>
            <a:schemeClr val="tx1"/>
          </a:solidFill>
          <a:latin typeface="Times New Roman" pitchFamily="18" charset="0"/>
          <a:ea typeface="+mn-ea"/>
          <a:cs typeface="Times New Roman" pitchFamily="18" charset="0"/>
        </a:defRPr>
      </a:lvl5pPr>
      <a:lvl6pPr marL="25273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web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web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8;p51">
            <a:extLst>
              <a:ext uri="{FF2B5EF4-FFF2-40B4-BE49-F238E27FC236}">
                <a16:creationId xmlns:a16="http://schemas.microsoft.com/office/drawing/2014/main" id="{29F81737-53E5-5B8D-D1D8-BAB8829B8E45}"/>
              </a:ext>
            </a:extLst>
          </p:cNvPr>
          <p:cNvSpPr/>
          <p:nvPr/>
        </p:nvSpPr>
        <p:spPr>
          <a:xfrm>
            <a:off x="534628" y="1045227"/>
            <a:ext cx="11122744" cy="1321033"/>
          </a:xfrm>
          <a:prstGeom prst="rect">
            <a:avLst/>
          </a:prstGeom>
          <a:noFill/>
          <a:ln>
            <a:noFill/>
          </a:ln>
        </p:spPr>
        <p:txBody>
          <a:bodyPr spcFirstLastPara="1" wrap="square" lIns="0" tIns="0" rIns="0" bIns="0" anchor="t" anchorCtr="0">
            <a:noAutofit/>
          </a:bodyPr>
          <a:lstStyle/>
          <a:p>
            <a:pPr algn="ctr"/>
            <a:r>
              <a:rPr lang="en-US" altLang="zh-CN" sz="4400" b="1" dirty="0">
                <a:solidFill>
                  <a:srgbClr val="002060"/>
                </a:solidFill>
                <a:latin typeface="Arial" panose="020B0604020202020204" pitchFamily="34" charset="0"/>
                <a:ea typeface="黑体" panose="02010609060101010101" pitchFamily="49" charset="-122"/>
                <a:cs typeface="Arial" panose="020B0604020202020204" pitchFamily="34" charset="0"/>
              </a:rPr>
              <a:t> Wormhole Filters: Caching Your Hash on Persistent Memory</a:t>
            </a:r>
            <a:endParaRPr lang="en" altLang="zh-CN" sz="4400" b="1" dirty="0">
              <a:solidFill>
                <a:srgbClr val="002060"/>
              </a:solidFill>
              <a:latin typeface="Arial" panose="020B0604020202020204" pitchFamily="34" charset="0"/>
              <a:ea typeface="黑体" panose="02010609060101010101" pitchFamily="49" charset="-122"/>
              <a:cs typeface="Arial" panose="020B0604020202020204" pitchFamily="34" charset="0"/>
            </a:endParaRPr>
          </a:p>
        </p:txBody>
      </p:sp>
      <p:sp>
        <p:nvSpPr>
          <p:cNvPr id="4" name="矩形 3">
            <a:extLst>
              <a:ext uri="{FF2B5EF4-FFF2-40B4-BE49-F238E27FC236}">
                <a16:creationId xmlns:a16="http://schemas.microsoft.com/office/drawing/2014/main" id="{D924E021-9932-9B65-4D62-58C7DEC4E4F6}"/>
              </a:ext>
            </a:extLst>
          </p:cNvPr>
          <p:cNvSpPr/>
          <p:nvPr/>
        </p:nvSpPr>
        <p:spPr>
          <a:xfrm>
            <a:off x="1388341" y="2581993"/>
            <a:ext cx="9415318" cy="952890"/>
          </a:xfrm>
          <a:prstGeom prst="rect">
            <a:avLst/>
          </a:prstGeom>
        </p:spPr>
        <p:txBody>
          <a:bodyPr wrap="square" lIns="0" tIns="0" rIns="0" bIns="0">
            <a:spAutoFit/>
          </a:bodyPr>
          <a:lstStyle/>
          <a:p>
            <a:pPr algn="ctr">
              <a:lnSpc>
                <a:spcPct val="150000"/>
              </a:lnSpc>
            </a:pPr>
            <a:r>
              <a:rPr lang="en-US" altLang="zh-CN" sz="2200" b="1" dirty="0">
                <a:latin typeface="Arial" panose="020B0604020202020204" pitchFamily="34" charset="0"/>
                <a:cs typeface="Arial" panose="020B0604020202020204" pitchFamily="34" charset="0"/>
              </a:rPr>
              <a:t>Hancheng Wang</a:t>
            </a:r>
            <a:r>
              <a:rPr lang="en-US" altLang="zh-CN" sz="2200" b="1" baseline="30000" dirty="0">
                <a:latin typeface="Arial" panose="020B0604020202020204" pitchFamily="34" charset="0"/>
                <a:cs typeface="Arial" panose="020B0604020202020204" pitchFamily="34" charset="0"/>
              </a:rPr>
              <a:t>1</a:t>
            </a:r>
            <a:r>
              <a:rPr lang="en-US" altLang="zh-CN" sz="2200" dirty="0">
                <a:latin typeface="Arial" panose="020B0604020202020204" pitchFamily="34" charset="0"/>
                <a:cs typeface="Arial" panose="020B0604020202020204" pitchFamily="34" charset="0"/>
              </a:rPr>
              <a:t>, </a:t>
            </a:r>
            <a:r>
              <a:rPr lang="en-US" altLang="zh-CN" sz="2200" dirty="0" err="1">
                <a:latin typeface="Arial" panose="020B0604020202020204" pitchFamily="34" charset="0"/>
                <a:cs typeface="Arial" panose="020B0604020202020204" pitchFamily="34" charset="0"/>
              </a:rPr>
              <a:t>Haipeng</a:t>
            </a:r>
            <a:r>
              <a:rPr lang="en-US" altLang="zh-CN" sz="2200" dirty="0">
                <a:latin typeface="Arial" panose="020B0604020202020204" pitchFamily="34" charset="0"/>
                <a:cs typeface="Arial" panose="020B0604020202020204" pitchFamily="34" charset="0"/>
              </a:rPr>
              <a:t> Dai</a:t>
            </a:r>
            <a:r>
              <a:rPr lang="en-US" altLang="zh-CN" sz="2200" b="1" baseline="30000" dirty="0">
                <a:latin typeface="Arial" panose="020B0604020202020204" pitchFamily="34" charset="0"/>
                <a:cs typeface="Arial" panose="020B0604020202020204" pitchFamily="34" charset="0"/>
              </a:rPr>
              <a:t>1</a:t>
            </a:r>
            <a:r>
              <a:rPr lang="en-US" altLang="zh-CN" sz="2200" dirty="0">
                <a:latin typeface="Arial" panose="020B0604020202020204" pitchFamily="34" charset="0"/>
                <a:cs typeface="Arial" panose="020B0604020202020204" pitchFamily="34" charset="0"/>
              </a:rPr>
              <a:t>, Rong Gu</a:t>
            </a:r>
            <a:r>
              <a:rPr lang="en-US" altLang="zh-CN" sz="2200" b="1" baseline="30000" dirty="0">
                <a:latin typeface="Arial" panose="020B0604020202020204" pitchFamily="34" charset="0"/>
                <a:cs typeface="Arial" panose="020B0604020202020204" pitchFamily="34" charset="0"/>
              </a:rPr>
              <a:t>1</a:t>
            </a:r>
            <a:r>
              <a:rPr lang="en-US" altLang="zh-CN" sz="2200" dirty="0">
                <a:latin typeface="Arial" panose="020B0604020202020204" pitchFamily="34" charset="0"/>
                <a:cs typeface="Arial" panose="020B0604020202020204" pitchFamily="34" charset="0"/>
              </a:rPr>
              <a:t>, </a:t>
            </a:r>
            <a:r>
              <a:rPr lang="en-US" altLang="zh-CN" sz="2200" dirty="0" err="1">
                <a:latin typeface="Arial" panose="020B0604020202020204" pitchFamily="34" charset="0"/>
                <a:cs typeface="Arial" panose="020B0604020202020204" pitchFamily="34" charset="0"/>
              </a:rPr>
              <a:t>Youyou</a:t>
            </a:r>
            <a:r>
              <a:rPr lang="en-US" altLang="zh-CN" sz="2200" dirty="0">
                <a:latin typeface="Arial" panose="020B0604020202020204" pitchFamily="34" charset="0"/>
                <a:cs typeface="Arial" panose="020B0604020202020204" pitchFamily="34" charset="0"/>
              </a:rPr>
              <a:t> Lu</a:t>
            </a:r>
            <a:r>
              <a:rPr lang="en-US" altLang="zh-CN" sz="2200" b="1" baseline="30000" dirty="0">
                <a:latin typeface="Arial" panose="020B0604020202020204" pitchFamily="34" charset="0"/>
                <a:cs typeface="Arial" panose="020B0604020202020204" pitchFamily="34" charset="0"/>
              </a:rPr>
              <a:t>2</a:t>
            </a:r>
            <a:r>
              <a:rPr lang="en-US" altLang="zh-CN" sz="2200" dirty="0">
                <a:latin typeface="Arial" panose="020B0604020202020204" pitchFamily="34" charset="0"/>
                <a:cs typeface="Arial" panose="020B0604020202020204" pitchFamily="34" charset="0"/>
              </a:rPr>
              <a:t>, Jiaqi Zheng</a:t>
            </a:r>
            <a:r>
              <a:rPr lang="en-US" altLang="zh-CN" sz="2200" b="1" baseline="30000" dirty="0">
                <a:latin typeface="Arial" panose="020B0604020202020204" pitchFamily="34" charset="0"/>
                <a:cs typeface="Arial" panose="020B0604020202020204" pitchFamily="34" charset="0"/>
              </a:rPr>
              <a:t>1</a:t>
            </a:r>
            <a:r>
              <a:rPr lang="en-US" altLang="zh-CN" sz="2200" dirty="0">
                <a:latin typeface="Arial" panose="020B0604020202020204" pitchFamily="34" charset="0"/>
                <a:cs typeface="Arial" panose="020B0604020202020204" pitchFamily="34" charset="0"/>
              </a:rPr>
              <a:t>, </a:t>
            </a:r>
          </a:p>
          <a:p>
            <a:pPr algn="ctr">
              <a:lnSpc>
                <a:spcPct val="150000"/>
              </a:lnSpc>
            </a:pPr>
            <a:r>
              <a:rPr lang="en-US" altLang="zh-CN" sz="2200" dirty="0" err="1">
                <a:latin typeface="Arial" panose="020B0604020202020204" pitchFamily="34" charset="0"/>
                <a:cs typeface="Arial" panose="020B0604020202020204" pitchFamily="34" charset="0"/>
              </a:rPr>
              <a:t>Jingsong</a:t>
            </a:r>
            <a:r>
              <a:rPr lang="en-US" altLang="zh-CN" sz="2200" dirty="0">
                <a:latin typeface="Arial" panose="020B0604020202020204" pitchFamily="34" charset="0"/>
                <a:cs typeface="Arial" panose="020B0604020202020204" pitchFamily="34" charset="0"/>
              </a:rPr>
              <a:t> Dai</a:t>
            </a:r>
            <a:r>
              <a:rPr lang="en-US" altLang="zh-CN" sz="2200" b="1" baseline="30000" dirty="0">
                <a:latin typeface="Arial" panose="020B0604020202020204" pitchFamily="34" charset="0"/>
                <a:cs typeface="Arial" panose="020B0604020202020204" pitchFamily="34" charset="0"/>
              </a:rPr>
              <a:t>1</a:t>
            </a:r>
            <a:r>
              <a:rPr lang="en-US" altLang="zh-CN" sz="2200" dirty="0">
                <a:latin typeface="Arial" panose="020B0604020202020204" pitchFamily="34" charset="0"/>
                <a:cs typeface="Arial" panose="020B0604020202020204" pitchFamily="34" charset="0"/>
              </a:rPr>
              <a:t>, Shusen Chen</a:t>
            </a:r>
            <a:r>
              <a:rPr lang="en-US" altLang="zh-CN" sz="2200" b="1" baseline="30000" dirty="0">
                <a:latin typeface="Arial" panose="020B0604020202020204" pitchFamily="34" charset="0"/>
                <a:cs typeface="Arial" panose="020B0604020202020204" pitchFamily="34" charset="0"/>
              </a:rPr>
              <a:t>1</a:t>
            </a:r>
            <a:r>
              <a:rPr lang="en-US" altLang="zh-CN" sz="2200" dirty="0">
                <a:latin typeface="Arial" panose="020B0604020202020204" pitchFamily="34" charset="0"/>
                <a:cs typeface="Arial" panose="020B0604020202020204" pitchFamily="34" charset="0"/>
              </a:rPr>
              <a:t>, </a:t>
            </a:r>
            <a:r>
              <a:rPr lang="en-US" altLang="zh-CN" sz="2200" dirty="0" err="1">
                <a:latin typeface="Arial" panose="020B0604020202020204" pitchFamily="34" charset="0"/>
                <a:cs typeface="Arial" panose="020B0604020202020204" pitchFamily="34" charset="0"/>
              </a:rPr>
              <a:t>Zhiyuan</a:t>
            </a:r>
            <a:r>
              <a:rPr lang="en-US" altLang="zh-CN" sz="2200" dirty="0">
                <a:latin typeface="Arial" panose="020B0604020202020204" pitchFamily="34" charset="0"/>
                <a:cs typeface="Arial" panose="020B0604020202020204" pitchFamily="34" charset="0"/>
              </a:rPr>
              <a:t> Chen</a:t>
            </a:r>
            <a:r>
              <a:rPr lang="en-US" altLang="zh-CN" sz="2200" b="1" baseline="30000" dirty="0">
                <a:latin typeface="Arial" panose="020B0604020202020204" pitchFamily="34" charset="0"/>
                <a:cs typeface="Arial" panose="020B0604020202020204" pitchFamily="34" charset="0"/>
              </a:rPr>
              <a:t>3</a:t>
            </a:r>
            <a:r>
              <a:rPr lang="en-US" altLang="zh-CN" sz="2200" dirty="0">
                <a:latin typeface="Arial" panose="020B0604020202020204" pitchFamily="34" charset="0"/>
                <a:cs typeface="Arial" panose="020B0604020202020204" pitchFamily="34" charset="0"/>
              </a:rPr>
              <a:t>, </a:t>
            </a:r>
            <a:r>
              <a:rPr lang="en-US" altLang="zh-CN" sz="2200" dirty="0" err="1">
                <a:latin typeface="Arial" panose="020B0604020202020204" pitchFamily="34" charset="0"/>
                <a:cs typeface="Arial" panose="020B0604020202020204" pitchFamily="34" charset="0"/>
              </a:rPr>
              <a:t>Shuaituan</a:t>
            </a:r>
            <a:r>
              <a:rPr lang="en-US" altLang="zh-CN" sz="2200" dirty="0">
                <a:latin typeface="Arial" panose="020B0604020202020204" pitchFamily="34" charset="0"/>
                <a:cs typeface="Arial" panose="020B0604020202020204" pitchFamily="34" charset="0"/>
              </a:rPr>
              <a:t> Li</a:t>
            </a:r>
            <a:r>
              <a:rPr lang="en-US" altLang="zh-CN" sz="2200" b="1" baseline="30000" dirty="0">
                <a:latin typeface="Arial" panose="020B0604020202020204" pitchFamily="34" charset="0"/>
                <a:cs typeface="Arial" panose="020B0604020202020204" pitchFamily="34" charset="0"/>
              </a:rPr>
              <a:t>3</a:t>
            </a:r>
            <a:r>
              <a:rPr lang="en-US" altLang="zh-CN" sz="2200" dirty="0">
                <a:latin typeface="Arial" panose="020B0604020202020204" pitchFamily="34" charset="0"/>
                <a:cs typeface="Arial" panose="020B0604020202020204" pitchFamily="34" charset="0"/>
              </a:rPr>
              <a:t>, </a:t>
            </a:r>
            <a:r>
              <a:rPr lang="en-US" altLang="zh-CN" sz="2200" dirty="0" err="1">
                <a:latin typeface="Arial" panose="020B0604020202020204" pitchFamily="34" charset="0"/>
                <a:cs typeface="Arial" panose="020B0604020202020204" pitchFamily="34" charset="0"/>
              </a:rPr>
              <a:t>Guihai</a:t>
            </a:r>
            <a:r>
              <a:rPr lang="en-US" altLang="zh-CN" sz="2200" dirty="0">
                <a:latin typeface="Arial" panose="020B0604020202020204" pitchFamily="34" charset="0"/>
                <a:cs typeface="Arial" panose="020B0604020202020204" pitchFamily="34" charset="0"/>
              </a:rPr>
              <a:t> Chen</a:t>
            </a:r>
            <a:r>
              <a:rPr lang="en-US" altLang="zh-CN" sz="2200" b="1" baseline="30000" dirty="0">
                <a:latin typeface="Arial" panose="020B0604020202020204" pitchFamily="34" charset="0"/>
                <a:cs typeface="Arial" panose="020B0604020202020204" pitchFamily="34" charset="0"/>
              </a:rPr>
              <a:t>1</a:t>
            </a:r>
            <a:r>
              <a:rPr lang="en-US" altLang="zh-CN" sz="2200" dirty="0">
                <a:latin typeface="Arial" panose="020B0604020202020204" pitchFamily="34" charset="0"/>
                <a:cs typeface="Arial" panose="020B0604020202020204" pitchFamily="34" charset="0"/>
              </a:rPr>
              <a:t> </a:t>
            </a:r>
          </a:p>
        </p:txBody>
      </p:sp>
      <p:grpSp>
        <p:nvGrpSpPr>
          <p:cNvPr id="22" name="组合 21">
            <a:extLst>
              <a:ext uri="{FF2B5EF4-FFF2-40B4-BE49-F238E27FC236}">
                <a16:creationId xmlns:a16="http://schemas.microsoft.com/office/drawing/2014/main" id="{CA528CB2-47C0-D33A-F59A-975D9D24F11A}"/>
              </a:ext>
            </a:extLst>
          </p:cNvPr>
          <p:cNvGrpSpPr/>
          <p:nvPr/>
        </p:nvGrpSpPr>
        <p:grpSpPr>
          <a:xfrm>
            <a:off x="1014893" y="4012518"/>
            <a:ext cx="10676341" cy="1866410"/>
            <a:chOff x="1014893" y="4623805"/>
            <a:chExt cx="10676341" cy="1866410"/>
          </a:xfrm>
        </p:grpSpPr>
        <p:grpSp>
          <p:nvGrpSpPr>
            <p:cNvPr id="19" name="组合 18">
              <a:extLst>
                <a:ext uri="{FF2B5EF4-FFF2-40B4-BE49-F238E27FC236}">
                  <a16:creationId xmlns:a16="http://schemas.microsoft.com/office/drawing/2014/main" id="{37F93983-8126-BCC6-1C62-0320E214210F}"/>
                </a:ext>
              </a:extLst>
            </p:cNvPr>
            <p:cNvGrpSpPr/>
            <p:nvPr/>
          </p:nvGrpSpPr>
          <p:grpSpPr>
            <a:xfrm>
              <a:off x="1014893" y="4654765"/>
              <a:ext cx="2516917" cy="1835450"/>
              <a:chOff x="1014893" y="4654765"/>
              <a:chExt cx="2516917" cy="1835450"/>
            </a:xfrm>
          </p:grpSpPr>
          <p:sp>
            <p:nvSpPr>
              <p:cNvPr id="5" name="矩形 4">
                <a:extLst>
                  <a:ext uri="{FF2B5EF4-FFF2-40B4-BE49-F238E27FC236}">
                    <a16:creationId xmlns:a16="http://schemas.microsoft.com/office/drawing/2014/main" id="{CF5B6FEC-DE3F-D42B-4574-D33F50B8976D}"/>
                  </a:ext>
                </a:extLst>
              </p:cNvPr>
              <p:cNvSpPr/>
              <p:nvPr/>
            </p:nvSpPr>
            <p:spPr>
              <a:xfrm>
                <a:off x="1014893" y="6045157"/>
                <a:ext cx="2516917" cy="445058"/>
              </a:xfrm>
              <a:prstGeom prst="rect">
                <a:avLst/>
              </a:prstGeom>
            </p:spPr>
            <p:txBody>
              <a:bodyPr wrap="square" lIns="0" tIns="0" rIns="0" bIns="0">
                <a:spAutoFit/>
              </a:bodyPr>
              <a:lstStyle/>
              <a:p>
                <a:pPr algn="ctr">
                  <a:lnSpc>
                    <a:spcPct val="150000"/>
                  </a:lnSpc>
                </a:pPr>
                <a:r>
                  <a:rPr lang="zh-CN" altLang="en-US" sz="2200" i="1" dirty="0">
                    <a:latin typeface="Arial" panose="020B0604020202020204" pitchFamily="34" charset="0"/>
                    <a:cs typeface="Arial" panose="020B0604020202020204" pitchFamily="34" charset="0"/>
                  </a:rPr>
                  <a:t>Nanjing University</a:t>
                </a:r>
                <a:r>
                  <a:rPr lang="en-US" altLang="zh-CN" sz="2200" b="1" baseline="30000" dirty="0">
                    <a:latin typeface="Arial" panose="020B0604020202020204" pitchFamily="34" charset="0"/>
                    <a:cs typeface="Arial" panose="020B0604020202020204" pitchFamily="34" charset="0"/>
                  </a:rPr>
                  <a:t>1</a:t>
                </a:r>
                <a:endParaRPr lang="en-US" altLang="zh-CN" sz="2200" i="1" dirty="0">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E70939C6-3369-6EE2-C038-F7D9D681D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415" y="4654765"/>
                <a:ext cx="1135872" cy="1423624"/>
              </a:xfrm>
              <a:prstGeom prst="rect">
                <a:avLst/>
              </a:prstGeom>
            </p:spPr>
          </p:pic>
        </p:grpSp>
        <p:grpSp>
          <p:nvGrpSpPr>
            <p:cNvPr id="20" name="组合 19">
              <a:extLst>
                <a:ext uri="{FF2B5EF4-FFF2-40B4-BE49-F238E27FC236}">
                  <a16:creationId xmlns:a16="http://schemas.microsoft.com/office/drawing/2014/main" id="{B91F2530-84F6-3F21-D89F-74A5BC69B739}"/>
                </a:ext>
              </a:extLst>
            </p:cNvPr>
            <p:cNvGrpSpPr/>
            <p:nvPr/>
          </p:nvGrpSpPr>
          <p:grpSpPr>
            <a:xfrm>
              <a:off x="4498782" y="4654765"/>
              <a:ext cx="2867921" cy="1835450"/>
              <a:chOff x="4498782" y="4654765"/>
              <a:chExt cx="2867921" cy="1835450"/>
            </a:xfrm>
          </p:grpSpPr>
          <p:sp>
            <p:nvSpPr>
              <p:cNvPr id="11" name="矩形 10">
                <a:extLst>
                  <a:ext uri="{FF2B5EF4-FFF2-40B4-BE49-F238E27FC236}">
                    <a16:creationId xmlns:a16="http://schemas.microsoft.com/office/drawing/2014/main" id="{9276B8A1-909B-A3F9-04A1-39C716DA4922}"/>
                  </a:ext>
                </a:extLst>
              </p:cNvPr>
              <p:cNvSpPr/>
              <p:nvPr/>
            </p:nvSpPr>
            <p:spPr>
              <a:xfrm>
                <a:off x="4498782" y="6045157"/>
                <a:ext cx="2867921" cy="445058"/>
              </a:xfrm>
              <a:prstGeom prst="rect">
                <a:avLst/>
              </a:prstGeom>
            </p:spPr>
            <p:txBody>
              <a:bodyPr wrap="square" lIns="0" tIns="0" rIns="0" bIns="0">
                <a:spAutoFit/>
              </a:bodyPr>
              <a:lstStyle/>
              <a:p>
                <a:pPr algn="ctr">
                  <a:lnSpc>
                    <a:spcPct val="150000"/>
                  </a:lnSpc>
                </a:pPr>
                <a:r>
                  <a:rPr lang="en-US" altLang="zh-CN" sz="2200" i="1" dirty="0">
                    <a:latin typeface="Arial" panose="020B0604020202020204" pitchFamily="34" charset="0"/>
                    <a:cs typeface="Arial" panose="020B0604020202020204" pitchFamily="34" charset="0"/>
                  </a:rPr>
                  <a:t>Tsinghua University</a:t>
                </a:r>
                <a:r>
                  <a:rPr lang="en-US" altLang="zh-CN" sz="2200" b="1" i="1" baseline="30000" dirty="0">
                    <a:latin typeface="Arial" panose="020B0604020202020204" pitchFamily="34" charset="0"/>
                    <a:cs typeface="Arial" panose="020B0604020202020204" pitchFamily="34" charset="0"/>
                  </a:rPr>
                  <a:t>2</a:t>
                </a:r>
                <a:endParaRPr lang="en-US" altLang="zh-CN" sz="2200" i="1" dirty="0">
                  <a:latin typeface="Arial" panose="020B0604020202020204" pitchFamily="34" charset="0"/>
                  <a:cs typeface="Arial" panose="020B0604020202020204" pitchFamily="34" charset="0"/>
                </a:endParaRPr>
              </a:p>
            </p:txBody>
          </p:sp>
          <p:pic>
            <p:nvPicPr>
              <p:cNvPr id="7" name="图片 6">
                <a:extLst>
                  <a:ext uri="{FF2B5EF4-FFF2-40B4-BE49-F238E27FC236}">
                    <a16:creationId xmlns:a16="http://schemas.microsoft.com/office/drawing/2014/main" id="{503E6FC9-52B6-2296-C408-261DE386E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929" y="4654765"/>
                <a:ext cx="1423624" cy="1423624"/>
              </a:xfrm>
              <a:prstGeom prst="rect">
                <a:avLst/>
              </a:prstGeom>
            </p:spPr>
          </p:pic>
        </p:grpSp>
        <p:grpSp>
          <p:nvGrpSpPr>
            <p:cNvPr id="21" name="组合 20">
              <a:extLst>
                <a:ext uri="{FF2B5EF4-FFF2-40B4-BE49-F238E27FC236}">
                  <a16:creationId xmlns:a16="http://schemas.microsoft.com/office/drawing/2014/main" id="{7BEC53D4-06A6-7528-CE5A-DB29FCA28DD0}"/>
                </a:ext>
              </a:extLst>
            </p:cNvPr>
            <p:cNvGrpSpPr/>
            <p:nvPr/>
          </p:nvGrpSpPr>
          <p:grpSpPr>
            <a:xfrm>
              <a:off x="7801455" y="4623805"/>
              <a:ext cx="3889779" cy="1866410"/>
              <a:chOff x="7801455" y="4623805"/>
              <a:chExt cx="3889779" cy="1866410"/>
            </a:xfrm>
          </p:grpSpPr>
          <p:pic>
            <p:nvPicPr>
              <p:cNvPr id="8" name="图片 7">
                <a:extLst>
                  <a:ext uri="{FF2B5EF4-FFF2-40B4-BE49-F238E27FC236}">
                    <a16:creationId xmlns:a16="http://schemas.microsoft.com/office/drawing/2014/main" id="{20E591E1-897A-FB63-6642-9C55F907E2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4195" y="4623805"/>
                <a:ext cx="1462388" cy="1485544"/>
              </a:xfrm>
              <a:prstGeom prst="rect">
                <a:avLst/>
              </a:prstGeom>
            </p:spPr>
          </p:pic>
          <p:sp>
            <p:nvSpPr>
              <p:cNvPr id="12" name="矩形 11">
                <a:extLst>
                  <a:ext uri="{FF2B5EF4-FFF2-40B4-BE49-F238E27FC236}">
                    <a16:creationId xmlns:a16="http://schemas.microsoft.com/office/drawing/2014/main" id="{E3BD18C2-9638-890B-DFC8-C4461579DC74}"/>
                  </a:ext>
                </a:extLst>
              </p:cNvPr>
              <p:cNvSpPr/>
              <p:nvPr/>
            </p:nvSpPr>
            <p:spPr>
              <a:xfrm>
                <a:off x="7801455" y="6045157"/>
                <a:ext cx="3889779" cy="445058"/>
              </a:xfrm>
              <a:prstGeom prst="rect">
                <a:avLst/>
              </a:prstGeom>
            </p:spPr>
            <p:txBody>
              <a:bodyPr wrap="square" lIns="0" tIns="0" rIns="0" bIns="0">
                <a:spAutoFit/>
              </a:bodyPr>
              <a:lstStyle/>
              <a:p>
                <a:pPr algn="ctr">
                  <a:lnSpc>
                    <a:spcPct val="150000"/>
                  </a:lnSpc>
                </a:pPr>
                <a:r>
                  <a:rPr lang="en-US" altLang="zh-CN" sz="2200" i="1" dirty="0">
                    <a:latin typeface="Arial" panose="020B0604020202020204" pitchFamily="34" charset="0"/>
                    <a:cs typeface="Arial" panose="020B0604020202020204" pitchFamily="34" charset="0"/>
                  </a:rPr>
                  <a:t>Huawei Technologies Co., Ltd.</a:t>
                </a:r>
                <a:r>
                  <a:rPr lang="en-US" altLang="zh-CN" sz="2200" b="1" i="1" baseline="30000" dirty="0">
                    <a:latin typeface="Arial" panose="020B0604020202020204" pitchFamily="34" charset="0"/>
                    <a:cs typeface="Arial" panose="020B0604020202020204" pitchFamily="34" charset="0"/>
                  </a:rPr>
                  <a:t>3</a:t>
                </a:r>
                <a:endParaRPr lang="en-US" altLang="zh-CN" sz="2200" i="1"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887869044"/>
      </p:ext>
    </p:extLst>
  </p:cSld>
  <p:clrMapOvr>
    <a:masterClrMapping/>
  </p:clrMapOvr>
  <mc:AlternateContent xmlns:mc="http://schemas.openxmlformats.org/markup-compatibility/2006" xmlns:p14="http://schemas.microsoft.com/office/powerpoint/2010/main">
    <mc:Choice Requires="p14">
      <p:transition p14:dur="0" advTm="40956"/>
    </mc:Choice>
    <mc:Fallback xmlns="">
      <p:transition advTm="409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Porting filters to persistent memory is not trivial</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10</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506499" cy="2701509"/>
          </a:xfrm>
          <a:prstGeom prst="rect">
            <a:avLst/>
          </a:prstGeom>
        </p:spPr>
        <p:txBody>
          <a:bodyPr wrap="square" lIns="0" tIns="0" rIns="0" bIns="0">
            <a:spAutoFit/>
          </a:bodyPr>
          <a:lstStyle/>
          <a:p>
            <a:pPr>
              <a:lnSpc>
                <a:spcPct val="150000"/>
              </a:lnSpc>
            </a:pPr>
            <a:r>
              <a:rPr lang="en-US" altLang="zh-CN" sz="2400" dirty="0">
                <a:latin typeface="+mj-lt"/>
              </a:rPr>
              <a:t>Operation throughput drops significantly after porting filters from DRAM to persistent memory. This is because:</a:t>
            </a:r>
          </a:p>
          <a:p>
            <a:pPr marL="800100" lvl="1" indent="-342900">
              <a:lnSpc>
                <a:spcPct val="150000"/>
              </a:lnSpc>
              <a:buFont typeface="Arial" panose="020B0604020202020204" pitchFamily="34" charset="0"/>
              <a:buChar char="•"/>
            </a:pPr>
            <a:r>
              <a:rPr lang="en-US" altLang="zh-CN" sz="2400" dirty="0">
                <a:latin typeface="+mj-lt"/>
              </a:rPr>
              <a:t>Previous filter designs incur extensive random accesses and sequential writes.</a:t>
            </a:r>
          </a:p>
          <a:p>
            <a:pPr marL="800100" lvl="1" indent="-342900">
              <a:lnSpc>
                <a:spcPct val="150000"/>
              </a:lnSpc>
              <a:buFont typeface="Arial" panose="020B0604020202020204" pitchFamily="34" charset="0"/>
              <a:buChar char="•"/>
            </a:pPr>
            <a:r>
              <a:rPr lang="en-US" altLang="zh-CN" sz="2400" dirty="0">
                <a:latin typeface="+mj-lt"/>
              </a:rPr>
              <a:t>Persistent memory's random access and sequential write speeds are much lower than those of DRAM</a:t>
            </a:r>
            <a:r>
              <a:rPr lang="en-US" altLang="zh-CN" sz="2400" baseline="30000" dirty="0">
                <a:latin typeface="+mj-lt"/>
              </a:rPr>
              <a:t>[1]</a:t>
            </a:r>
            <a:r>
              <a:rPr lang="en-US" altLang="zh-CN" sz="2400" dirty="0">
                <a:latin typeface="+mj-lt"/>
              </a:rPr>
              <a:t>.</a:t>
            </a:r>
          </a:p>
        </p:txBody>
      </p:sp>
      <p:graphicFrame>
        <p:nvGraphicFramePr>
          <p:cNvPr id="3" name="表格 2">
            <a:extLst>
              <a:ext uri="{FF2B5EF4-FFF2-40B4-BE49-F238E27FC236}">
                <a16:creationId xmlns:a16="http://schemas.microsoft.com/office/drawing/2014/main" id="{AEDF481A-6B9D-0919-EA53-58F593C1E996}"/>
              </a:ext>
            </a:extLst>
          </p:cNvPr>
          <p:cNvGraphicFramePr>
            <a:graphicFrameLocks noGrp="1"/>
          </p:cNvGraphicFramePr>
          <p:nvPr>
            <p:extLst>
              <p:ext uri="{D42A27DB-BD31-4B8C-83A1-F6EECF244321}">
                <p14:modId xmlns:p14="http://schemas.microsoft.com/office/powerpoint/2010/main" val="124702447"/>
              </p:ext>
            </p:extLst>
          </p:nvPr>
        </p:nvGraphicFramePr>
        <p:xfrm>
          <a:off x="2205196" y="4227563"/>
          <a:ext cx="7560000" cy="172008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283646790"/>
                    </a:ext>
                  </a:extLst>
                </a:gridCol>
                <a:gridCol w="2520000">
                  <a:extLst>
                    <a:ext uri="{9D8B030D-6E8A-4147-A177-3AD203B41FA5}">
                      <a16:colId xmlns:a16="http://schemas.microsoft.com/office/drawing/2014/main" val="1808372076"/>
                    </a:ext>
                  </a:extLst>
                </a:gridCol>
                <a:gridCol w="2520000">
                  <a:extLst>
                    <a:ext uri="{9D8B030D-6E8A-4147-A177-3AD203B41FA5}">
                      <a16:colId xmlns:a16="http://schemas.microsoft.com/office/drawing/2014/main" val="1274048521"/>
                    </a:ext>
                  </a:extLst>
                </a:gridCol>
              </a:tblGrid>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solidFill>
                            <a:schemeClr val="tx1"/>
                          </a:solidFill>
                        </a:rPr>
                        <a:t>DRAM/PM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solidFill>
                            <a:schemeClr val="tx1"/>
                          </a:solidFill>
                        </a:rPr>
                        <a:t>Bandwidth Ratio</a:t>
                      </a:r>
                      <a:endParaRPr lang="zh-CN" altLang="en-US" sz="1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sz="1800" dirty="0">
                          <a:solidFill>
                            <a:schemeClr val="tx1"/>
                          </a:solidFill>
                        </a:rPr>
                        <a:t>Sequential</a:t>
                      </a:r>
                      <a:endParaRPr lang="zh-CN" altLang="en-US" sz="1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solidFill>
                            <a:schemeClr val="tx1"/>
                          </a:solidFill>
                        </a:rPr>
                        <a:t>Random</a:t>
                      </a:r>
                      <a:endParaRPr lang="zh-CN" altLang="en-US" sz="18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60396223"/>
                  </a:ext>
                </a:extLst>
              </a:tr>
              <a:tr h="54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dirty="0"/>
                        <a:t>Read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sz="1800" dirty="0"/>
                        <a:t>~3×</a:t>
                      </a:r>
                      <a:endParaRPr lang="zh-CN" altLang="en-US" sz="1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~8×</a:t>
                      </a:r>
                      <a:endParaRPr lang="zh-CN" altLang="en-US" sz="1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545392"/>
                  </a:ext>
                </a:extLst>
              </a:tr>
              <a:tr h="540000">
                <a:tc>
                  <a:txBody>
                    <a:bodyPr/>
                    <a:lstStyle/>
                    <a:p>
                      <a:pPr algn="ctr"/>
                      <a:r>
                        <a:rPr lang="en-US" altLang="zh-CN" sz="1800" b="1" dirty="0"/>
                        <a:t>Write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sz="1800" dirty="0"/>
                        <a:t>~11×</a:t>
                      </a:r>
                      <a:endParaRPr lang="zh-CN" altLang="en-US" sz="1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~14×</a:t>
                      </a:r>
                      <a:endParaRPr lang="zh-CN" altLang="en-US" sz="180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1042916"/>
                  </a:ext>
                </a:extLst>
              </a:tr>
            </a:tbl>
          </a:graphicData>
        </a:graphic>
      </p:graphicFrame>
      <p:sp>
        <p:nvSpPr>
          <p:cNvPr id="5" name="矩形 4">
            <a:extLst>
              <a:ext uri="{FF2B5EF4-FFF2-40B4-BE49-F238E27FC236}">
                <a16:creationId xmlns:a16="http://schemas.microsoft.com/office/drawing/2014/main" id="{70CBC70C-F4F5-40AE-A8DE-EF5F13D71797}"/>
              </a:ext>
            </a:extLst>
          </p:cNvPr>
          <p:cNvSpPr/>
          <p:nvPr/>
        </p:nvSpPr>
        <p:spPr>
          <a:xfrm>
            <a:off x="505223" y="6191006"/>
            <a:ext cx="7150847" cy="404663"/>
          </a:xfrm>
          <a:prstGeom prst="rect">
            <a:avLst/>
          </a:prstGeom>
        </p:spPr>
        <p:txBody>
          <a:bodyPr wrap="square" lIns="0" tIns="0" rIns="0" bIns="0">
            <a:spAutoFit/>
          </a:bodyPr>
          <a:lstStyle/>
          <a:p>
            <a:pPr>
              <a:lnSpc>
                <a:spcPct val="150000"/>
              </a:lnSpc>
            </a:pPr>
            <a:r>
              <a:rPr lang="en-US" altLang="zh-CN" sz="2000" dirty="0">
                <a:latin typeface="+mj-lt"/>
              </a:rPr>
              <a:t>[1] Dash: Scalable Hashing on Persistent Memory.</a:t>
            </a:r>
            <a:r>
              <a:rPr lang="zh-CN" altLang="en-US" sz="2000" dirty="0">
                <a:latin typeface="+mj-lt"/>
              </a:rPr>
              <a:t> </a:t>
            </a:r>
            <a:r>
              <a:rPr lang="en-US" altLang="zh-CN" sz="2000" dirty="0">
                <a:latin typeface="+mj-lt"/>
              </a:rPr>
              <a:t>VLDB</a:t>
            </a:r>
            <a:r>
              <a:rPr lang="zh-CN" altLang="en-US" sz="2000" dirty="0">
                <a:latin typeface="+mj-lt"/>
              </a:rPr>
              <a:t> </a:t>
            </a:r>
            <a:r>
              <a:rPr lang="en-US" altLang="zh-CN" sz="2000" dirty="0">
                <a:latin typeface="+mj-lt"/>
              </a:rPr>
              <a:t>2020. </a:t>
            </a:r>
          </a:p>
        </p:txBody>
      </p:sp>
    </p:spTree>
    <p:extLst>
      <p:ext uri="{BB962C8B-B14F-4D97-AF65-F5344CB8AC3E}">
        <p14:creationId xmlns:p14="http://schemas.microsoft.com/office/powerpoint/2010/main" val="257608597"/>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Porting filters to persistent memory is not trivial</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11</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593513"/>
          </a:xfrm>
          <a:prstGeom prst="rect">
            <a:avLst/>
          </a:prstGeom>
        </p:spPr>
        <p:txBody>
          <a:bodyPr wrap="square" lIns="0" tIns="0" rIns="0" bIns="0">
            <a:spAutoFit/>
          </a:bodyPr>
          <a:lstStyle/>
          <a:p>
            <a:pPr>
              <a:lnSpc>
                <a:spcPct val="150000"/>
              </a:lnSpc>
            </a:pPr>
            <a:r>
              <a:rPr lang="en-US" altLang="zh-CN" sz="2400" dirty="0">
                <a:latin typeface="+mj-lt"/>
              </a:rPr>
              <a:t>For example, the insertion and lookup of Bloom filters require accessing </a:t>
            </a:r>
            <a:r>
              <a:rPr lang="en-US" altLang="zh-CN" sz="2400" i="1" dirty="0">
                <a:latin typeface="Times New Roman" panose="02020603050405020304" pitchFamily="18" charset="0"/>
                <a:cs typeface="Times New Roman" panose="02020603050405020304" pitchFamily="18" charset="0"/>
              </a:rPr>
              <a:t>k</a:t>
            </a:r>
            <a:r>
              <a:rPr lang="en-US" altLang="zh-CN" sz="2400" dirty="0">
                <a:latin typeface="+mj-lt"/>
              </a:rPr>
              <a:t> bits, resulting in a large number of random accesses. Random accesses to DRAM are fast, but random accesses to persistent memory are slow.</a:t>
            </a:r>
          </a:p>
        </p:txBody>
      </p:sp>
      <p:pic>
        <p:nvPicPr>
          <p:cNvPr id="5" name="图片 4">
            <a:extLst>
              <a:ext uri="{FF2B5EF4-FFF2-40B4-BE49-F238E27FC236}">
                <a16:creationId xmlns:a16="http://schemas.microsoft.com/office/drawing/2014/main" id="{0E2D6203-DE0E-9C1D-6137-3D85C5D1EA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0105" y="3266683"/>
            <a:ext cx="5397195" cy="2237400"/>
          </a:xfrm>
          <a:prstGeom prst="rect">
            <a:avLst/>
          </a:prstGeom>
          <a:noFill/>
          <a:ln>
            <a:noFill/>
          </a:ln>
        </p:spPr>
      </p:pic>
      <p:sp>
        <p:nvSpPr>
          <p:cNvPr id="3" name="对话气泡: 圆角矩形 2">
            <a:extLst>
              <a:ext uri="{FF2B5EF4-FFF2-40B4-BE49-F238E27FC236}">
                <a16:creationId xmlns:a16="http://schemas.microsoft.com/office/drawing/2014/main" id="{F30F189E-584C-7614-D6FA-A9A67B28380C}"/>
              </a:ext>
            </a:extLst>
          </p:cNvPr>
          <p:cNvSpPr/>
          <p:nvPr/>
        </p:nvSpPr>
        <p:spPr bwMode="auto">
          <a:xfrm>
            <a:off x="8366742" y="3266683"/>
            <a:ext cx="1978421" cy="397363"/>
          </a:xfrm>
          <a:prstGeom prst="wedgeRoundRectCallout">
            <a:avLst>
              <a:gd name="adj1" fmla="val -50527"/>
              <a:gd name="adj2" fmla="val 124910"/>
              <a:gd name="adj3" fmla="val 16667"/>
            </a:avLst>
          </a:prstGeom>
          <a:solidFill>
            <a:srgbClr val="FFFFCC">
              <a:alpha val="90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buNone/>
            </a:pPr>
            <a:r>
              <a:rPr lang="en-US" altLang="zh-CN" b="1" i="1" dirty="0">
                <a:latin typeface="LinLibertineT"/>
              </a:rPr>
              <a:t>k</a:t>
            </a:r>
            <a:r>
              <a:rPr lang="en-US" altLang="zh-CN" b="1" dirty="0">
                <a:latin typeface="LinLibertineT"/>
              </a:rPr>
              <a:t>=3 in this example</a:t>
            </a:r>
            <a:endParaRPr lang="zh-CN" altLang="en-US" sz="18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Tree>
    <p:extLst>
      <p:ext uri="{BB962C8B-B14F-4D97-AF65-F5344CB8AC3E}">
        <p14:creationId xmlns:p14="http://schemas.microsoft.com/office/powerpoint/2010/main" val="64956449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Porting filters to persistent memory is not trivial</a:t>
            </a:r>
            <a:endParaRPr lang="zh-CN" altLang="en-US" dirty="0"/>
          </a:p>
        </p:txBody>
      </p:sp>
      <p:sp>
        <p:nvSpPr>
          <p:cNvPr id="4" name="灯片编号占位符 3"/>
          <p:cNvSpPr>
            <a:spLocks noGrp="1"/>
          </p:cNvSpPr>
          <p:nvPr>
            <p:ph type="sldNum" sz="quarter" idx="4"/>
          </p:nvPr>
        </p:nvSpPr>
        <p:spPr>
          <a:xfrm>
            <a:off x="9382069" y="6309320"/>
            <a:ext cx="2467334" cy="405297"/>
          </a:xfrm>
        </p:spPr>
        <p:txBody>
          <a:bodyPr/>
          <a:lstStyle/>
          <a:p>
            <a:fld id="{8F75D386-E4F0-464A-B1E9-644664D00F4A}" type="slidenum">
              <a:rPr lang="zh-CN" altLang="en-US" smtClean="0"/>
              <a:t>12</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593513"/>
          </a:xfrm>
          <a:prstGeom prst="rect">
            <a:avLst/>
          </a:prstGeom>
        </p:spPr>
        <p:txBody>
          <a:bodyPr wrap="square" lIns="0" tIns="0" rIns="0" bIns="0">
            <a:spAutoFit/>
          </a:bodyPr>
          <a:lstStyle/>
          <a:p>
            <a:pPr>
              <a:lnSpc>
                <a:spcPct val="150000"/>
              </a:lnSpc>
            </a:pPr>
            <a:r>
              <a:rPr lang="en-US" altLang="zh-CN" sz="2400" dirty="0">
                <a:latin typeface="+mj-lt"/>
              </a:rPr>
              <a:t>For example, quotient filters obtain an empty slot to insert a new element by shifting all subsequent elements after the position where a collision occurs, resulting in a large number of sequential writes.  </a:t>
            </a:r>
          </a:p>
        </p:txBody>
      </p:sp>
      <p:graphicFrame>
        <p:nvGraphicFramePr>
          <p:cNvPr id="3" name="表格 4">
            <a:extLst>
              <a:ext uri="{FF2B5EF4-FFF2-40B4-BE49-F238E27FC236}">
                <a16:creationId xmlns:a16="http://schemas.microsoft.com/office/drawing/2014/main" id="{928039AE-359F-0B74-7AFC-125D9E4BF0D1}"/>
              </a:ext>
            </a:extLst>
          </p:cNvPr>
          <p:cNvGraphicFramePr>
            <a:graphicFrameLocks noGrp="1"/>
          </p:cNvGraphicFramePr>
          <p:nvPr>
            <p:extLst>
              <p:ext uri="{D42A27DB-BD31-4B8C-83A1-F6EECF244321}">
                <p14:modId xmlns:p14="http://schemas.microsoft.com/office/powerpoint/2010/main" val="2751224004"/>
              </p:ext>
            </p:extLst>
          </p:nvPr>
        </p:nvGraphicFramePr>
        <p:xfrm>
          <a:off x="2824778" y="3279998"/>
          <a:ext cx="8128008" cy="741680"/>
        </p:xfrm>
        <a:graphic>
          <a:graphicData uri="http://schemas.openxmlformats.org/drawingml/2006/table">
            <a:tbl>
              <a:tblPr firstRow="1" bandRow="1">
                <a:tableStyleId>{2D5ABB26-0587-4C30-8999-92F81FD0307C}</a:tableStyleId>
              </a:tblPr>
              <a:tblGrid>
                <a:gridCol w="338667">
                  <a:extLst>
                    <a:ext uri="{9D8B030D-6E8A-4147-A177-3AD203B41FA5}">
                      <a16:colId xmlns:a16="http://schemas.microsoft.com/office/drawing/2014/main" val="1370766537"/>
                    </a:ext>
                  </a:extLst>
                </a:gridCol>
                <a:gridCol w="338667">
                  <a:extLst>
                    <a:ext uri="{9D8B030D-6E8A-4147-A177-3AD203B41FA5}">
                      <a16:colId xmlns:a16="http://schemas.microsoft.com/office/drawing/2014/main" val="3657869417"/>
                    </a:ext>
                  </a:extLst>
                </a:gridCol>
                <a:gridCol w="338667">
                  <a:extLst>
                    <a:ext uri="{9D8B030D-6E8A-4147-A177-3AD203B41FA5}">
                      <a16:colId xmlns:a16="http://schemas.microsoft.com/office/drawing/2014/main" val="2000436006"/>
                    </a:ext>
                  </a:extLst>
                </a:gridCol>
                <a:gridCol w="338667">
                  <a:extLst>
                    <a:ext uri="{9D8B030D-6E8A-4147-A177-3AD203B41FA5}">
                      <a16:colId xmlns:a16="http://schemas.microsoft.com/office/drawing/2014/main" val="3521441786"/>
                    </a:ext>
                  </a:extLst>
                </a:gridCol>
                <a:gridCol w="338667">
                  <a:extLst>
                    <a:ext uri="{9D8B030D-6E8A-4147-A177-3AD203B41FA5}">
                      <a16:colId xmlns:a16="http://schemas.microsoft.com/office/drawing/2014/main" val="3631765744"/>
                    </a:ext>
                  </a:extLst>
                </a:gridCol>
                <a:gridCol w="338667">
                  <a:extLst>
                    <a:ext uri="{9D8B030D-6E8A-4147-A177-3AD203B41FA5}">
                      <a16:colId xmlns:a16="http://schemas.microsoft.com/office/drawing/2014/main" val="957220332"/>
                    </a:ext>
                  </a:extLst>
                </a:gridCol>
                <a:gridCol w="338667">
                  <a:extLst>
                    <a:ext uri="{9D8B030D-6E8A-4147-A177-3AD203B41FA5}">
                      <a16:colId xmlns:a16="http://schemas.microsoft.com/office/drawing/2014/main" val="1654790048"/>
                    </a:ext>
                  </a:extLst>
                </a:gridCol>
                <a:gridCol w="338667">
                  <a:extLst>
                    <a:ext uri="{9D8B030D-6E8A-4147-A177-3AD203B41FA5}">
                      <a16:colId xmlns:a16="http://schemas.microsoft.com/office/drawing/2014/main" val="2434147533"/>
                    </a:ext>
                  </a:extLst>
                </a:gridCol>
                <a:gridCol w="338667">
                  <a:extLst>
                    <a:ext uri="{9D8B030D-6E8A-4147-A177-3AD203B41FA5}">
                      <a16:colId xmlns:a16="http://schemas.microsoft.com/office/drawing/2014/main" val="4160018334"/>
                    </a:ext>
                  </a:extLst>
                </a:gridCol>
                <a:gridCol w="338667">
                  <a:extLst>
                    <a:ext uri="{9D8B030D-6E8A-4147-A177-3AD203B41FA5}">
                      <a16:colId xmlns:a16="http://schemas.microsoft.com/office/drawing/2014/main" val="804271073"/>
                    </a:ext>
                  </a:extLst>
                </a:gridCol>
                <a:gridCol w="338667">
                  <a:extLst>
                    <a:ext uri="{9D8B030D-6E8A-4147-A177-3AD203B41FA5}">
                      <a16:colId xmlns:a16="http://schemas.microsoft.com/office/drawing/2014/main" val="2167748960"/>
                    </a:ext>
                  </a:extLst>
                </a:gridCol>
                <a:gridCol w="338667">
                  <a:extLst>
                    <a:ext uri="{9D8B030D-6E8A-4147-A177-3AD203B41FA5}">
                      <a16:colId xmlns:a16="http://schemas.microsoft.com/office/drawing/2014/main" val="1663277009"/>
                    </a:ext>
                  </a:extLst>
                </a:gridCol>
                <a:gridCol w="338667">
                  <a:extLst>
                    <a:ext uri="{9D8B030D-6E8A-4147-A177-3AD203B41FA5}">
                      <a16:colId xmlns:a16="http://schemas.microsoft.com/office/drawing/2014/main" val="1874864648"/>
                    </a:ext>
                  </a:extLst>
                </a:gridCol>
                <a:gridCol w="338667">
                  <a:extLst>
                    <a:ext uri="{9D8B030D-6E8A-4147-A177-3AD203B41FA5}">
                      <a16:colId xmlns:a16="http://schemas.microsoft.com/office/drawing/2014/main" val="1508295132"/>
                    </a:ext>
                  </a:extLst>
                </a:gridCol>
                <a:gridCol w="338667">
                  <a:extLst>
                    <a:ext uri="{9D8B030D-6E8A-4147-A177-3AD203B41FA5}">
                      <a16:colId xmlns:a16="http://schemas.microsoft.com/office/drawing/2014/main" val="614771285"/>
                    </a:ext>
                  </a:extLst>
                </a:gridCol>
                <a:gridCol w="338667">
                  <a:extLst>
                    <a:ext uri="{9D8B030D-6E8A-4147-A177-3AD203B41FA5}">
                      <a16:colId xmlns:a16="http://schemas.microsoft.com/office/drawing/2014/main" val="4275046237"/>
                    </a:ext>
                  </a:extLst>
                </a:gridCol>
                <a:gridCol w="338667">
                  <a:extLst>
                    <a:ext uri="{9D8B030D-6E8A-4147-A177-3AD203B41FA5}">
                      <a16:colId xmlns:a16="http://schemas.microsoft.com/office/drawing/2014/main" val="2532753617"/>
                    </a:ext>
                  </a:extLst>
                </a:gridCol>
                <a:gridCol w="338667">
                  <a:extLst>
                    <a:ext uri="{9D8B030D-6E8A-4147-A177-3AD203B41FA5}">
                      <a16:colId xmlns:a16="http://schemas.microsoft.com/office/drawing/2014/main" val="4100884436"/>
                    </a:ext>
                  </a:extLst>
                </a:gridCol>
                <a:gridCol w="338667">
                  <a:extLst>
                    <a:ext uri="{9D8B030D-6E8A-4147-A177-3AD203B41FA5}">
                      <a16:colId xmlns:a16="http://schemas.microsoft.com/office/drawing/2014/main" val="2490266242"/>
                    </a:ext>
                  </a:extLst>
                </a:gridCol>
                <a:gridCol w="338667">
                  <a:extLst>
                    <a:ext uri="{9D8B030D-6E8A-4147-A177-3AD203B41FA5}">
                      <a16:colId xmlns:a16="http://schemas.microsoft.com/office/drawing/2014/main" val="2738660075"/>
                    </a:ext>
                  </a:extLst>
                </a:gridCol>
                <a:gridCol w="338667">
                  <a:extLst>
                    <a:ext uri="{9D8B030D-6E8A-4147-A177-3AD203B41FA5}">
                      <a16:colId xmlns:a16="http://schemas.microsoft.com/office/drawing/2014/main" val="2579368131"/>
                    </a:ext>
                  </a:extLst>
                </a:gridCol>
                <a:gridCol w="338667">
                  <a:extLst>
                    <a:ext uri="{9D8B030D-6E8A-4147-A177-3AD203B41FA5}">
                      <a16:colId xmlns:a16="http://schemas.microsoft.com/office/drawing/2014/main" val="1484776499"/>
                    </a:ext>
                  </a:extLst>
                </a:gridCol>
                <a:gridCol w="338667">
                  <a:extLst>
                    <a:ext uri="{9D8B030D-6E8A-4147-A177-3AD203B41FA5}">
                      <a16:colId xmlns:a16="http://schemas.microsoft.com/office/drawing/2014/main" val="4008123855"/>
                    </a:ext>
                  </a:extLst>
                </a:gridCol>
                <a:gridCol w="338667">
                  <a:extLst>
                    <a:ext uri="{9D8B030D-6E8A-4147-A177-3AD203B41FA5}">
                      <a16:colId xmlns:a16="http://schemas.microsoft.com/office/drawing/2014/main" val="493144575"/>
                    </a:ext>
                  </a:extLst>
                </a:gridCol>
              </a:tblGrid>
              <a:tr h="370840">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3009631"/>
                  </a:ext>
                </a:extLst>
              </a:tr>
              <a:tr h="370840">
                <a:tc gridSpan="3">
                  <a:txBody>
                    <a:bodyPr/>
                    <a:lstStyle/>
                    <a:p>
                      <a:pPr algn="ctr"/>
                      <a:r>
                        <a:rPr lang="en-US" altLang="zh-CN" dirty="0"/>
                        <a:t>0</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2</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3</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4</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5</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empty</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empty</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empty</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164168"/>
                  </a:ext>
                </a:extLst>
              </a:tr>
            </a:tbl>
          </a:graphicData>
        </a:graphic>
      </p:graphicFrame>
      <p:graphicFrame>
        <p:nvGraphicFramePr>
          <p:cNvPr id="8" name="表格 4">
            <a:extLst>
              <a:ext uri="{FF2B5EF4-FFF2-40B4-BE49-F238E27FC236}">
                <a16:creationId xmlns:a16="http://schemas.microsoft.com/office/drawing/2014/main" id="{16360196-E77D-0D71-F14E-FBC8077A63FA}"/>
              </a:ext>
            </a:extLst>
          </p:cNvPr>
          <p:cNvGraphicFramePr>
            <a:graphicFrameLocks noGrp="1"/>
          </p:cNvGraphicFramePr>
          <p:nvPr>
            <p:extLst>
              <p:ext uri="{D42A27DB-BD31-4B8C-83A1-F6EECF244321}">
                <p14:modId xmlns:p14="http://schemas.microsoft.com/office/powerpoint/2010/main" val="1129819457"/>
              </p:ext>
            </p:extLst>
          </p:nvPr>
        </p:nvGraphicFramePr>
        <p:xfrm>
          <a:off x="2824778" y="5375067"/>
          <a:ext cx="8128008" cy="741680"/>
        </p:xfrm>
        <a:graphic>
          <a:graphicData uri="http://schemas.openxmlformats.org/drawingml/2006/table">
            <a:tbl>
              <a:tblPr firstRow="1" bandRow="1">
                <a:tableStyleId>{2D5ABB26-0587-4C30-8999-92F81FD0307C}</a:tableStyleId>
              </a:tblPr>
              <a:tblGrid>
                <a:gridCol w="338667">
                  <a:extLst>
                    <a:ext uri="{9D8B030D-6E8A-4147-A177-3AD203B41FA5}">
                      <a16:colId xmlns:a16="http://schemas.microsoft.com/office/drawing/2014/main" val="1370766537"/>
                    </a:ext>
                  </a:extLst>
                </a:gridCol>
                <a:gridCol w="338667">
                  <a:extLst>
                    <a:ext uri="{9D8B030D-6E8A-4147-A177-3AD203B41FA5}">
                      <a16:colId xmlns:a16="http://schemas.microsoft.com/office/drawing/2014/main" val="3657869417"/>
                    </a:ext>
                  </a:extLst>
                </a:gridCol>
                <a:gridCol w="338667">
                  <a:extLst>
                    <a:ext uri="{9D8B030D-6E8A-4147-A177-3AD203B41FA5}">
                      <a16:colId xmlns:a16="http://schemas.microsoft.com/office/drawing/2014/main" val="2000436006"/>
                    </a:ext>
                  </a:extLst>
                </a:gridCol>
                <a:gridCol w="338667">
                  <a:extLst>
                    <a:ext uri="{9D8B030D-6E8A-4147-A177-3AD203B41FA5}">
                      <a16:colId xmlns:a16="http://schemas.microsoft.com/office/drawing/2014/main" val="3521441786"/>
                    </a:ext>
                  </a:extLst>
                </a:gridCol>
                <a:gridCol w="338667">
                  <a:extLst>
                    <a:ext uri="{9D8B030D-6E8A-4147-A177-3AD203B41FA5}">
                      <a16:colId xmlns:a16="http://schemas.microsoft.com/office/drawing/2014/main" val="3631765744"/>
                    </a:ext>
                  </a:extLst>
                </a:gridCol>
                <a:gridCol w="338667">
                  <a:extLst>
                    <a:ext uri="{9D8B030D-6E8A-4147-A177-3AD203B41FA5}">
                      <a16:colId xmlns:a16="http://schemas.microsoft.com/office/drawing/2014/main" val="957220332"/>
                    </a:ext>
                  </a:extLst>
                </a:gridCol>
                <a:gridCol w="338667">
                  <a:extLst>
                    <a:ext uri="{9D8B030D-6E8A-4147-A177-3AD203B41FA5}">
                      <a16:colId xmlns:a16="http://schemas.microsoft.com/office/drawing/2014/main" val="1654790048"/>
                    </a:ext>
                  </a:extLst>
                </a:gridCol>
                <a:gridCol w="338667">
                  <a:extLst>
                    <a:ext uri="{9D8B030D-6E8A-4147-A177-3AD203B41FA5}">
                      <a16:colId xmlns:a16="http://schemas.microsoft.com/office/drawing/2014/main" val="2434147533"/>
                    </a:ext>
                  </a:extLst>
                </a:gridCol>
                <a:gridCol w="338667">
                  <a:extLst>
                    <a:ext uri="{9D8B030D-6E8A-4147-A177-3AD203B41FA5}">
                      <a16:colId xmlns:a16="http://schemas.microsoft.com/office/drawing/2014/main" val="4160018334"/>
                    </a:ext>
                  </a:extLst>
                </a:gridCol>
                <a:gridCol w="338667">
                  <a:extLst>
                    <a:ext uri="{9D8B030D-6E8A-4147-A177-3AD203B41FA5}">
                      <a16:colId xmlns:a16="http://schemas.microsoft.com/office/drawing/2014/main" val="804271073"/>
                    </a:ext>
                  </a:extLst>
                </a:gridCol>
                <a:gridCol w="338667">
                  <a:extLst>
                    <a:ext uri="{9D8B030D-6E8A-4147-A177-3AD203B41FA5}">
                      <a16:colId xmlns:a16="http://schemas.microsoft.com/office/drawing/2014/main" val="2167748960"/>
                    </a:ext>
                  </a:extLst>
                </a:gridCol>
                <a:gridCol w="338667">
                  <a:extLst>
                    <a:ext uri="{9D8B030D-6E8A-4147-A177-3AD203B41FA5}">
                      <a16:colId xmlns:a16="http://schemas.microsoft.com/office/drawing/2014/main" val="1663277009"/>
                    </a:ext>
                  </a:extLst>
                </a:gridCol>
                <a:gridCol w="338667">
                  <a:extLst>
                    <a:ext uri="{9D8B030D-6E8A-4147-A177-3AD203B41FA5}">
                      <a16:colId xmlns:a16="http://schemas.microsoft.com/office/drawing/2014/main" val="1874864648"/>
                    </a:ext>
                  </a:extLst>
                </a:gridCol>
                <a:gridCol w="338667">
                  <a:extLst>
                    <a:ext uri="{9D8B030D-6E8A-4147-A177-3AD203B41FA5}">
                      <a16:colId xmlns:a16="http://schemas.microsoft.com/office/drawing/2014/main" val="1508295132"/>
                    </a:ext>
                  </a:extLst>
                </a:gridCol>
                <a:gridCol w="338667">
                  <a:extLst>
                    <a:ext uri="{9D8B030D-6E8A-4147-A177-3AD203B41FA5}">
                      <a16:colId xmlns:a16="http://schemas.microsoft.com/office/drawing/2014/main" val="614771285"/>
                    </a:ext>
                  </a:extLst>
                </a:gridCol>
                <a:gridCol w="338667">
                  <a:extLst>
                    <a:ext uri="{9D8B030D-6E8A-4147-A177-3AD203B41FA5}">
                      <a16:colId xmlns:a16="http://schemas.microsoft.com/office/drawing/2014/main" val="4275046237"/>
                    </a:ext>
                  </a:extLst>
                </a:gridCol>
                <a:gridCol w="338667">
                  <a:extLst>
                    <a:ext uri="{9D8B030D-6E8A-4147-A177-3AD203B41FA5}">
                      <a16:colId xmlns:a16="http://schemas.microsoft.com/office/drawing/2014/main" val="2532753617"/>
                    </a:ext>
                  </a:extLst>
                </a:gridCol>
                <a:gridCol w="338667">
                  <a:extLst>
                    <a:ext uri="{9D8B030D-6E8A-4147-A177-3AD203B41FA5}">
                      <a16:colId xmlns:a16="http://schemas.microsoft.com/office/drawing/2014/main" val="4100884436"/>
                    </a:ext>
                  </a:extLst>
                </a:gridCol>
                <a:gridCol w="338667">
                  <a:extLst>
                    <a:ext uri="{9D8B030D-6E8A-4147-A177-3AD203B41FA5}">
                      <a16:colId xmlns:a16="http://schemas.microsoft.com/office/drawing/2014/main" val="2490266242"/>
                    </a:ext>
                  </a:extLst>
                </a:gridCol>
                <a:gridCol w="338667">
                  <a:extLst>
                    <a:ext uri="{9D8B030D-6E8A-4147-A177-3AD203B41FA5}">
                      <a16:colId xmlns:a16="http://schemas.microsoft.com/office/drawing/2014/main" val="2738660075"/>
                    </a:ext>
                  </a:extLst>
                </a:gridCol>
                <a:gridCol w="338667">
                  <a:extLst>
                    <a:ext uri="{9D8B030D-6E8A-4147-A177-3AD203B41FA5}">
                      <a16:colId xmlns:a16="http://schemas.microsoft.com/office/drawing/2014/main" val="2579368131"/>
                    </a:ext>
                  </a:extLst>
                </a:gridCol>
                <a:gridCol w="338667">
                  <a:extLst>
                    <a:ext uri="{9D8B030D-6E8A-4147-A177-3AD203B41FA5}">
                      <a16:colId xmlns:a16="http://schemas.microsoft.com/office/drawing/2014/main" val="1484776499"/>
                    </a:ext>
                  </a:extLst>
                </a:gridCol>
                <a:gridCol w="338667">
                  <a:extLst>
                    <a:ext uri="{9D8B030D-6E8A-4147-A177-3AD203B41FA5}">
                      <a16:colId xmlns:a16="http://schemas.microsoft.com/office/drawing/2014/main" val="4008123855"/>
                    </a:ext>
                  </a:extLst>
                </a:gridCol>
                <a:gridCol w="338667">
                  <a:extLst>
                    <a:ext uri="{9D8B030D-6E8A-4147-A177-3AD203B41FA5}">
                      <a16:colId xmlns:a16="http://schemas.microsoft.com/office/drawing/2014/main" val="493144575"/>
                    </a:ext>
                  </a:extLst>
                </a:gridCol>
              </a:tblGrid>
              <a:tr h="370840">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3009631"/>
                  </a:ext>
                </a:extLst>
              </a:tr>
              <a:tr h="370840">
                <a:tc gridSpan="3">
                  <a:txBody>
                    <a:bodyPr/>
                    <a:lstStyle/>
                    <a:p>
                      <a:pPr algn="ctr"/>
                      <a:r>
                        <a:rPr lang="en-US" altLang="zh-CN" dirty="0"/>
                        <a:t>0</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2</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3</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4</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5</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empty</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altLang="zh-CN" dirty="0"/>
                        <a:t>empty</a:t>
                      </a: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3164168"/>
                  </a:ext>
                </a:extLst>
              </a:tr>
            </a:tbl>
          </a:graphicData>
        </a:graphic>
      </p:graphicFrame>
      <p:cxnSp>
        <p:nvCxnSpPr>
          <p:cNvPr id="10" name="直接箭头连接符 9">
            <a:extLst>
              <a:ext uri="{FF2B5EF4-FFF2-40B4-BE49-F238E27FC236}">
                <a16:creationId xmlns:a16="http://schemas.microsoft.com/office/drawing/2014/main" id="{10EEA769-F923-5233-95BC-A24B1FBCD55F}"/>
              </a:ext>
            </a:extLst>
          </p:cNvPr>
          <p:cNvCxnSpPr>
            <a:cxnSpLocks/>
          </p:cNvCxnSpPr>
          <p:nvPr/>
        </p:nvCxnSpPr>
        <p:spPr bwMode="auto">
          <a:xfrm>
            <a:off x="3690066" y="4654108"/>
            <a:ext cx="660097" cy="719300"/>
          </a:xfrm>
          <a:prstGeom prst="straightConnector1">
            <a:avLst/>
          </a:prstGeom>
          <a:solidFill>
            <a:schemeClr val="bg1"/>
          </a:solidFill>
          <a:ln w="25400" cap="flat" cmpd="sng" algn="ctr">
            <a:solidFill>
              <a:schemeClr val="tx1"/>
            </a:solidFill>
            <a:prstDash val="solid"/>
            <a:round/>
            <a:headEnd type="none" w="med" len="med"/>
            <a:tailEnd type="arrow" w="lg" len="lg"/>
          </a:ln>
          <a:effectLst/>
        </p:spPr>
      </p:cxnSp>
      <p:sp>
        <p:nvSpPr>
          <p:cNvPr id="11" name="矩形 10">
            <a:extLst>
              <a:ext uri="{FF2B5EF4-FFF2-40B4-BE49-F238E27FC236}">
                <a16:creationId xmlns:a16="http://schemas.microsoft.com/office/drawing/2014/main" id="{FB87E39F-C420-E538-A0E6-0F849028DE20}"/>
              </a:ext>
            </a:extLst>
          </p:cNvPr>
          <p:cNvSpPr/>
          <p:nvPr/>
        </p:nvSpPr>
        <p:spPr bwMode="auto">
          <a:xfrm>
            <a:off x="189372" y="3457479"/>
            <a:ext cx="2472668" cy="29751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r>
              <a:rPr lang="en-US" altLang="zh-CN" sz="2400" b="1" dirty="0">
                <a:latin typeface="Arial" panose="020B0604020202020204" pitchFamily="34" charset="0"/>
                <a:ea typeface="Times New Roman" panose="02020603050405020304" pitchFamily="18" charset="0"/>
                <a:cs typeface="Arial" panose="020B0604020202020204" pitchFamily="34" charset="0"/>
              </a:rPr>
              <a:t>before insertion:</a:t>
            </a:r>
          </a:p>
        </p:txBody>
      </p:sp>
      <p:sp>
        <p:nvSpPr>
          <p:cNvPr id="12" name="矩形 11">
            <a:extLst>
              <a:ext uri="{FF2B5EF4-FFF2-40B4-BE49-F238E27FC236}">
                <a16:creationId xmlns:a16="http://schemas.microsoft.com/office/drawing/2014/main" id="{C05D4BB5-F9B4-9468-47AA-CD9159F3ADCB}"/>
              </a:ext>
            </a:extLst>
          </p:cNvPr>
          <p:cNvSpPr/>
          <p:nvPr/>
        </p:nvSpPr>
        <p:spPr bwMode="auto">
          <a:xfrm>
            <a:off x="189372" y="5619178"/>
            <a:ext cx="2191313" cy="35177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r>
              <a:rPr lang="en-US" altLang="zh-CN" sz="2400" b="1" dirty="0">
                <a:latin typeface="Arial" panose="020B0604020202020204" pitchFamily="34" charset="0"/>
                <a:ea typeface="Times New Roman" panose="02020603050405020304" pitchFamily="18" charset="0"/>
                <a:cs typeface="Arial" panose="020B0604020202020204" pitchFamily="34" charset="0"/>
              </a:rPr>
              <a:t>after insertion:</a:t>
            </a:r>
          </a:p>
        </p:txBody>
      </p:sp>
      <p:cxnSp>
        <p:nvCxnSpPr>
          <p:cNvPr id="17" name="直接箭头连接符 16">
            <a:extLst>
              <a:ext uri="{FF2B5EF4-FFF2-40B4-BE49-F238E27FC236}">
                <a16:creationId xmlns:a16="http://schemas.microsoft.com/office/drawing/2014/main" id="{ABCFBCFA-B06C-9497-2870-4B4A2F4FE518}"/>
              </a:ext>
            </a:extLst>
          </p:cNvPr>
          <p:cNvCxnSpPr>
            <a:cxnSpLocks/>
          </p:cNvCxnSpPr>
          <p:nvPr/>
        </p:nvCxnSpPr>
        <p:spPr bwMode="auto">
          <a:xfrm>
            <a:off x="4865650" y="5118977"/>
            <a:ext cx="4078727" cy="0"/>
          </a:xfrm>
          <a:prstGeom prst="straightConnector1">
            <a:avLst/>
          </a:prstGeom>
          <a:solidFill>
            <a:schemeClr val="bg1"/>
          </a:solidFill>
          <a:ln w="25400" cap="flat" cmpd="sng" algn="ctr">
            <a:solidFill>
              <a:schemeClr val="tx1"/>
            </a:solidFill>
            <a:prstDash val="solid"/>
            <a:round/>
            <a:headEnd type="none" w="med" len="med"/>
            <a:tailEnd type="arrow" w="lg" len="lg"/>
          </a:ln>
          <a:effectLst/>
        </p:spPr>
      </p:cxnSp>
      <p:cxnSp>
        <p:nvCxnSpPr>
          <p:cNvPr id="20" name="直接连接符 19">
            <a:extLst>
              <a:ext uri="{FF2B5EF4-FFF2-40B4-BE49-F238E27FC236}">
                <a16:creationId xmlns:a16="http://schemas.microsoft.com/office/drawing/2014/main" id="{5C3BFAC7-CD8C-70D6-7469-3454D87B5C49}"/>
              </a:ext>
            </a:extLst>
          </p:cNvPr>
          <p:cNvCxnSpPr/>
          <p:nvPr/>
        </p:nvCxnSpPr>
        <p:spPr bwMode="auto">
          <a:xfrm>
            <a:off x="4865650" y="4891663"/>
            <a:ext cx="0" cy="481745"/>
          </a:xfrm>
          <a:prstGeom prst="line">
            <a:avLst/>
          </a:prstGeom>
          <a:solidFill>
            <a:schemeClr val="bg1"/>
          </a:solidFill>
          <a:ln w="25400" cap="flat" cmpd="sng" algn="ctr">
            <a:solidFill>
              <a:schemeClr val="tx1"/>
            </a:solidFill>
            <a:prstDash val="solid"/>
            <a:round/>
            <a:headEnd type="none" w="med" len="med"/>
            <a:tailEnd type="none" w="med" len="med"/>
          </a:ln>
          <a:effectLst/>
        </p:spPr>
      </p:cxnSp>
      <p:sp>
        <p:nvSpPr>
          <p:cNvPr id="22" name="矩形 21">
            <a:extLst>
              <a:ext uri="{FF2B5EF4-FFF2-40B4-BE49-F238E27FC236}">
                <a16:creationId xmlns:a16="http://schemas.microsoft.com/office/drawing/2014/main" id="{8E7C1E19-C834-46ED-0B2B-0FB668325C9B}"/>
              </a:ext>
            </a:extLst>
          </p:cNvPr>
          <p:cNvSpPr/>
          <p:nvPr/>
        </p:nvSpPr>
        <p:spPr bwMode="auto">
          <a:xfrm>
            <a:off x="5595517" y="4578329"/>
            <a:ext cx="4425011" cy="29950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r>
              <a:rPr lang="en-US" altLang="zh-CN" sz="2400" dirty="0">
                <a:latin typeface="+mj-lt"/>
              </a:rPr>
              <a:t>shift all subsequent elements</a:t>
            </a:r>
            <a:endParaRPr lang="en-US" altLang="zh-CN" sz="2400" b="1" dirty="0">
              <a:latin typeface="Arial" panose="020B0604020202020204" pitchFamily="34" charset="0"/>
              <a:ea typeface="Times New Roman" panose="02020603050405020304" pitchFamily="18" charset="0"/>
              <a:cs typeface="Arial" panose="020B0604020202020204" pitchFamily="34" charset="0"/>
            </a:endParaRPr>
          </a:p>
        </p:txBody>
      </p:sp>
      <p:sp>
        <p:nvSpPr>
          <p:cNvPr id="23" name="矩形 22">
            <a:extLst>
              <a:ext uri="{FF2B5EF4-FFF2-40B4-BE49-F238E27FC236}">
                <a16:creationId xmlns:a16="http://schemas.microsoft.com/office/drawing/2014/main" id="{ED627499-60D7-0C6F-AC9E-94C10621BE82}"/>
              </a:ext>
            </a:extLst>
          </p:cNvPr>
          <p:cNvSpPr/>
          <p:nvPr/>
        </p:nvSpPr>
        <p:spPr bwMode="auto">
          <a:xfrm>
            <a:off x="1867123" y="4295845"/>
            <a:ext cx="2953767" cy="38424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r>
              <a:rPr lang="en-US" altLang="zh-CN" sz="2400" dirty="0">
                <a:latin typeface="+mj-lt"/>
              </a:rPr>
              <a:t>insert a new element</a:t>
            </a:r>
            <a:endParaRPr lang="en-US" altLang="zh-CN" sz="2400" b="1" dirty="0">
              <a:latin typeface="Arial" panose="020B0604020202020204" pitchFamily="34" charset="0"/>
              <a:ea typeface="Times New Roman" panose="02020603050405020304" pitchFamily="18" charset="0"/>
              <a:cs typeface="Arial" panose="020B0604020202020204" pitchFamily="34" charset="0"/>
            </a:endParaRPr>
          </a:p>
        </p:txBody>
      </p:sp>
      <p:sp>
        <p:nvSpPr>
          <p:cNvPr id="24" name="椭圆 23">
            <a:extLst>
              <a:ext uri="{FF2B5EF4-FFF2-40B4-BE49-F238E27FC236}">
                <a16:creationId xmlns:a16="http://schemas.microsoft.com/office/drawing/2014/main" id="{D66CA9D9-2A32-794D-B5A2-1500D62FCF7B}"/>
              </a:ext>
            </a:extLst>
          </p:cNvPr>
          <p:cNvSpPr/>
          <p:nvPr/>
        </p:nvSpPr>
        <p:spPr bwMode="auto">
          <a:xfrm>
            <a:off x="5199218" y="4530080"/>
            <a:ext cx="396000" cy="396000"/>
          </a:xfrm>
          <a:prstGeom prst="ellipse">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ctr"/>
            <a:r>
              <a:rPr lang="en-US" altLang="zh-CN" sz="2400" b="1" dirty="0">
                <a:ln>
                  <a:solidFill>
                    <a:schemeClr val="tx1"/>
                  </a:solidFill>
                </a:ln>
                <a:solidFill>
                  <a:schemeClr val="bg1"/>
                </a:solidFill>
              </a:rPr>
              <a:t>1</a:t>
            </a:r>
            <a:endParaRPr lang="zh-CN" altLang="en-US" sz="2400" b="1" dirty="0">
              <a:ln>
                <a:solidFill>
                  <a:schemeClr val="tx1"/>
                </a:solidFill>
              </a:ln>
              <a:solidFill>
                <a:schemeClr val="bg1"/>
              </a:solidFill>
            </a:endParaRPr>
          </a:p>
        </p:txBody>
      </p:sp>
      <p:sp>
        <p:nvSpPr>
          <p:cNvPr id="25" name="椭圆 24">
            <a:extLst>
              <a:ext uri="{FF2B5EF4-FFF2-40B4-BE49-F238E27FC236}">
                <a16:creationId xmlns:a16="http://schemas.microsoft.com/office/drawing/2014/main" id="{7677D701-9E1D-3500-7735-94E30E3A7F29}"/>
              </a:ext>
            </a:extLst>
          </p:cNvPr>
          <p:cNvSpPr/>
          <p:nvPr/>
        </p:nvSpPr>
        <p:spPr bwMode="auto">
          <a:xfrm>
            <a:off x="1454741" y="4289967"/>
            <a:ext cx="396000" cy="396000"/>
          </a:xfrm>
          <a:prstGeom prst="ellipse">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ctr"/>
            <a:r>
              <a:rPr lang="en-US" altLang="zh-CN" sz="2400" b="1" dirty="0">
                <a:ln>
                  <a:solidFill>
                    <a:schemeClr val="tx1"/>
                  </a:solidFill>
                </a:ln>
                <a:solidFill>
                  <a:schemeClr val="bg1"/>
                </a:solidFill>
              </a:rPr>
              <a:t>2</a:t>
            </a:r>
            <a:endParaRPr lang="zh-CN" altLang="en-US" sz="2400" b="1" dirty="0">
              <a:ln>
                <a:solidFill>
                  <a:schemeClr val="tx1"/>
                </a:solidFill>
              </a:ln>
              <a:solidFill>
                <a:schemeClr val="bg1"/>
              </a:solidFill>
            </a:endParaRPr>
          </a:p>
        </p:txBody>
      </p:sp>
    </p:spTree>
    <p:extLst>
      <p:ext uri="{BB962C8B-B14F-4D97-AF65-F5344CB8AC3E}">
        <p14:creationId xmlns:p14="http://schemas.microsoft.com/office/powerpoint/2010/main" val="3994539881"/>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Porting filters to persistent memory is not trivial</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13</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2147511"/>
          </a:xfrm>
          <a:prstGeom prst="rect">
            <a:avLst/>
          </a:prstGeom>
        </p:spPr>
        <p:txBody>
          <a:bodyPr wrap="square" lIns="0" tIns="0" rIns="0" bIns="0">
            <a:spAutoFit/>
          </a:bodyPr>
          <a:lstStyle/>
          <a:p>
            <a:pPr marL="342900" indent="-342900">
              <a:lnSpc>
                <a:spcPct val="150000"/>
              </a:lnSpc>
              <a:buFont typeface="Arial" panose="020B0604020202020204" pitchFamily="34" charset="0"/>
              <a:buChar char="•"/>
            </a:pPr>
            <a:r>
              <a:rPr lang="en-US" altLang="zh-CN" sz="2400" dirty="0">
                <a:latin typeface="+mj-lt"/>
              </a:rPr>
              <a:t>Previous filter designs incur extensive random accesses and sequential writes.</a:t>
            </a:r>
          </a:p>
          <a:p>
            <a:pPr marL="342900" indent="-342900">
              <a:lnSpc>
                <a:spcPct val="150000"/>
              </a:lnSpc>
              <a:buFont typeface="Arial" panose="020B0604020202020204" pitchFamily="34" charset="0"/>
              <a:buChar char="•"/>
            </a:pPr>
            <a:r>
              <a:rPr lang="en-US" altLang="zh-CN" sz="2400" dirty="0">
                <a:latin typeface="+mj-lt"/>
              </a:rPr>
              <a:t>Persistent memory has low random access and sequential write speeds.</a:t>
            </a:r>
          </a:p>
          <a:p>
            <a:pPr marL="342900" indent="-342900">
              <a:lnSpc>
                <a:spcPct val="150000"/>
              </a:lnSpc>
              <a:buFont typeface="Arial" panose="020B0604020202020204" pitchFamily="34" charset="0"/>
              <a:buChar char="•"/>
            </a:pPr>
            <a:r>
              <a:rPr lang="en-US" altLang="zh-CN" sz="2400" dirty="0">
                <a:latin typeface="+mj-lt"/>
              </a:rPr>
              <a:t>We propose wormhole filters that achieve high performance on persistent memory by </a:t>
            </a:r>
            <a:r>
              <a:rPr lang="en-US" altLang="zh-CN" sz="2400" u="sng" dirty="0">
                <a:latin typeface="+mj-lt"/>
              </a:rPr>
              <a:t>reducing random accesses and sequential writes simultaneously</a:t>
            </a:r>
            <a:r>
              <a:rPr lang="en-US" altLang="zh-CN" sz="2400" dirty="0">
                <a:latin typeface="+mj-lt"/>
              </a:rPr>
              <a:t>.</a:t>
            </a:r>
          </a:p>
        </p:txBody>
      </p:sp>
      <p:pic>
        <p:nvPicPr>
          <p:cNvPr id="5" name="图片 4">
            <a:extLst>
              <a:ext uri="{FF2B5EF4-FFF2-40B4-BE49-F238E27FC236}">
                <a16:creationId xmlns:a16="http://schemas.microsoft.com/office/drawing/2014/main" id="{66D5D71B-DA77-D8FA-55D3-48049A0007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046" y="4469805"/>
            <a:ext cx="3317215" cy="1375147"/>
          </a:xfrm>
          <a:prstGeom prst="rect">
            <a:avLst/>
          </a:prstGeom>
          <a:noFill/>
          <a:ln>
            <a:noFill/>
          </a:ln>
        </p:spPr>
      </p:pic>
      <p:pic>
        <p:nvPicPr>
          <p:cNvPr id="6" name="图片 5">
            <a:extLst>
              <a:ext uri="{FF2B5EF4-FFF2-40B4-BE49-F238E27FC236}">
                <a16:creationId xmlns:a16="http://schemas.microsoft.com/office/drawing/2014/main" id="{EF0958B1-D638-E125-7D54-4108846EB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334" y="4589024"/>
            <a:ext cx="6366202" cy="1136708"/>
          </a:xfrm>
          <a:prstGeom prst="rect">
            <a:avLst/>
          </a:prstGeom>
        </p:spPr>
      </p:pic>
    </p:spTree>
    <p:extLst>
      <p:ext uri="{BB962C8B-B14F-4D97-AF65-F5344CB8AC3E}">
        <p14:creationId xmlns:p14="http://schemas.microsoft.com/office/powerpoint/2010/main" val="2456575506"/>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Data Structure</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14</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39515"/>
          </a:xfrm>
          <a:prstGeom prst="rect">
            <a:avLst/>
          </a:prstGeom>
        </p:spPr>
        <p:txBody>
          <a:bodyPr wrap="square" lIns="0" tIns="0" rIns="0" bIns="0">
            <a:spAutoFit/>
          </a:bodyPr>
          <a:lstStyle/>
          <a:p>
            <a:pPr>
              <a:lnSpc>
                <a:spcPct val="150000"/>
              </a:lnSpc>
            </a:pPr>
            <a:r>
              <a:rPr lang="en-US" altLang="zh-CN" sz="2400" dirty="0">
                <a:latin typeface="+mj-lt"/>
              </a:rPr>
              <a:t>The figure below shows an example of a wormhole filter with 6 buckets and 3 slots in each bucket. Each element has one corresponding bucket.</a:t>
            </a:r>
          </a:p>
        </p:txBody>
      </p:sp>
      <p:sp>
        <p:nvSpPr>
          <p:cNvPr id="5" name="矩形 4">
            <a:extLst>
              <a:ext uri="{FF2B5EF4-FFF2-40B4-BE49-F238E27FC236}">
                <a16:creationId xmlns:a16="http://schemas.microsoft.com/office/drawing/2014/main" id="{697036CA-839B-EC9D-08F6-FE31FF0895DF}"/>
              </a:ext>
            </a:extLst>
          </p:cNvPr>
          <p:cNvSpPr/>
          <p:nvPr/>
        </p:nvSpPr>
        <p:spPr>
          <a:xfrm>
            <a:off x="323156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B18E9ED9-6A42-27EE-78EC-381B3AA1E37A}"/>
              </a:ext>
            </a:extLst>
          </p:cNvPr>
          <p:cNvSpPr/>
          <p:nvPr/>
        </p:nvSpPr>
        <p:spPr>
          <a:xfrm>
            <a:off x="422180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426159C2-C474-C150-E9BB-A1F23934E453}"/>
              </a:ext>
            </a:extLst>
          </p:cNvPr>
          <p:cNvSpPr/>
          <p:nvPr/>
        </p:nvSpPr>
        <p:spPr>
          <a:xfrm>
            <a:off x="521563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AE2C8186-490A-9866-513C-A789FDCBC9E9}"/>
              </a:ext>
            </a:extLst>
          </p:cNvPr>
          <p:cNvSpPr/>
          <p:nvPr/>
        </p:nvSpPr>
        <p:spPr>
          <a:xfrm>
            <a:off x="3231567" y="3112533"/>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C7635A91-9B65-98CB-9040-1E98EB650FD1}"/>
              </a:ext>
            </a:extLst>
          </p:cNvPr>
          <p:cNvSpPr/>
          <p:nvPr/>
        </p:nvSpPr>
        <p:spPr>
          <a:xfrm>
            <a:off x="4221806" y="31125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846D9FF6-82EB-9F22-7643-C241F2AB9604}"/>
              </a:ext>
            </a:extLst>
          </p:cNvPr>
          <p:cNvSpPr/>
          <p:nvPr/>
        </p:nvSpPr>
        <p:spPr>
          <a:xfrm>
            <a:off x="5215638" y="3113907"/>
            <a:ext cx="993459" cy="55402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0C7D6F5D-C18A-5BFF-F131-0A923F1B107B}"/>
              </a:ext>
            </a:extLst>
          </p:cNvPr>
          <p:cNvSpPr/>
          <p:nvPr/>
        </p:nvSpPr>
        <p:spPr>
          <a:xfrm>
            <a:off x="3231567" y="366707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id="{6CA471C8-DF02-1792-D17B-35EDDB01CD0A}"/>
              </a:ext>
            </a:extLst>
          </p:cNvPr>
          <p:cNvSpPr/>
          <p:nvPr/>
        </p:nvSpPr>
        <p:spPr>
          <a:xfrm>
            <a:off x="4221806" y="366707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3" name="矩形 12">
            <a:extLst>
              <a:ext uri="{FF2B5EF4-FFF2-40B4-BE49-F238E27FC236}">
                <a16:creationId xmlns:a16="http://schemas.microsoft.com/office/drawing/2014/main" id="{01663F57-ABE6-AD58-EB6D-C93F2F54878C}"/>
              </a:ext>
            </a:extLst>
          </p:cNvPr>
          <p:cNvSpPr/>
          <p:nvPr/>
        </p:nvSpPr>
        <p:spPr>
          <a:xfrm>
            <a:off x="3231567" y="422140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FBA6D4F5-0A93-9746-0E52-A152A51BA72D}"/>
              </a:ext>
            </a:extLst>
          </p:cNvPr>
          <p:cNvSpPr/>
          <p:nvPr/>
        </p:nvSpPr>
        <p:spPr>
          <a:xfrm>
            <a:off x="4221806" y="422139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5" name="矩形 14">
            <a:extLst>
              <a:ext uri="{FF2B5EF4-FFF2-40B4-BE49-F238E27FC236}">
                <a16:creationId xmlns:a16="http://schemas.microsoft.com/office/drawing/2014/main" id="{4801C04B-1217-377F-7955-5184BBE0990D}"/>
              </a:ext>
            </a:extLst>
          </p:cNvPr>
          <p:cNvSpPr/>
          <p:nvPr/>
        </p:nvSpPr>
        <p:spPr>
          <a:xfrm>
            <a:off x="5215638" y="422139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504D53C0-FB47-3A6B-DD8B-786D3BF1973A}"/>
              </a:ext>
            </a:extLst>
          </p:cNvPr>
          <p:cNvSpPr/>
          <p:nvPr/>
        </p:nvSpPr>
        <p:spPr>
          <a:xfrm>
            <a:off x="3231567" y="4775675"/>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8E297E51-C007-4C57-3E97-E7F5F9CC8681}"/>
              </a:ext>
            </a:extLst>
          </p:cNvPr>
          <p:cNvSpPr/>
          <p:nvPr/>
        </p:nvSpPr>
        <p:spPr>
          <a:xfrm>
            <a:off x="4221806" y="4775673"/>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3E0AE4BB-4D91-2BDE-1C10-CC220E950E63}"/>
              </a:ext>
            </a:extLst>
          </p:cNvPr>
          <p:cNvSpPr/>
          <p:nvPr/>
        </p:nvSpPr>
        <p:spPr>
          <a:xfrm>
            <a:off x="5215638" y="4775673"/>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55C0FFD4-4FC3-DBE7-AE56-E9A16F09A801}"/>
              </a:ext>
            </a:extLst>
          </p:cNvPr>
          <p:cNvSpPr/>
          <p:nvPr/>
        </p:nvSpPr>
        <p:spPr>
          <a:xfrm>
            <a:off x="3231567" y="5329214"/>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CC784218-9DCF-C512-8082-18BBFE35864A}"/>
              </a:ext>
            </a:extLst>
          </p:cNvPr>
          <p:cNvSpPr/>
          <p:nvPr/>
        </p:nvSpPr>
        <p:spPr>
          <a:xfrm>
            <a:off x="4221806" y="5329212"/>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D39E5595-05B5-184E-374E-0CD14061374C}"/>
              </a:ext>
            </a:extLst>
          </p:cNvPr>
          <p:cNvSpPr/>
          <p:nvPr/>
        </p:nvSpPr>
        <p:spPr>
          <a:xfrm>
            <a:off x="277087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2BDBD7E7-E387-6028-2C2B-E1653ABD14D0}"/>
              </a:ext>
            </a:extLst>
          </p:cNvPr>
          <p:cNvSpPr/>
          <p:nvPr/>
        </p:nvSpPr>
        <p:spPr>
          <a:xfrm>
            <a:off x="277087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68C0E9F9-D531-5278-073A-83C8795DC0D7}"/>
              </a:ext>
            </a:extLst>
          </p:cNvPr>
          <p:cNvSpPr/>
          <p:nvPr/>
        </p:nvSpPr>
        <p:spPr>
          <a:xfrm>
            <a:off x="277087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33E59EBB-BE68-E606-7247-EDF9519E6A7F}"/>
              </a:ext>
            </a:extLst>
          </p:cNvPr>
          <p:cNvSpPr/>
          <p:nvPr/>
        </p:nvSpPr>
        <p:spPr>
          <a:xfrm>
            <a:off x="277087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5B24C843-9DD2-C3D6-0ED0-6F667439AD50}"/>
              </a:ext>
            </a:extLst>
          </p:cNvPr>
          <p:cNvSpPr/>
          <p:nvPr/>
        </p:nvSpPr>
        <p:spPr>
          <a:xfrm>
            <a:off x="277087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3FEC6F41-7EA3-1F10-48B0-A5EC5001FAB0}"/>
              </a:ext>
            </a:extLst>
          </p:cNvPr>
          <p:cNvSpPr/>
          <p:nvPr/>
        </p:nvSpPr>
        <p:spPr>
          <a:xfrm>
            <a:off x="277087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BC3B1D78-9442-D214-66D1-A166249FFE5A}"/>
              </a:ext>
            </a:extLst>
          </p:cNvPr>
          <p:cNvSpPr/>
          <p:nvPr/>
        </p:nvSpPr>
        <p:spPr>
          <a:xfrm>
            <a:off x="5215638" y="366707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8" name="矩形 27">
            <a:extLst>
              <a:ext uri="{FF2B5EF4-FFF2-40B4-BE49-F238E27FC236}">
                <a16:creationId xmlns:a16="http://schemas.microsoft.com/office/drawing/2014/main" id="{ECE1E926-2EB6-7AD0-68F2-AE6462003769}"/>
              </a:ext>
            </a:extLst>
          </p:cNvPr>
          <p:cNvSpPr/>
          <p:nvPr/>
        </p:nvSpPr>
        <p:spPr>
          <a:xfrm>
            <a:off x="5215638" y="532569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7" name="左大括号 56">
            <a:extLst>
              <a:ext uri="{FF2B5EF4-FFF2-40B4-BE49-F238E27FC236}">
                <a16:creationId xmlns:a16="http://schemas.microsoft.com/office/drawing/2014/main" id="{23EFC02E-BF7D-FC89-9521-B48854913DB4}"/>
              </a:ext>
            </a:extLst>
          </p:cNvPr>
          <p:cNvSpPr/>
          <p:nvPr/>
        </p:nvSpPr>
        <p:spPr bwMode="auto">
          <a:xfrm>
            <a:off x="2178927" y="2557948"/>
            <a:ext cx="470926" cy="3321775"/>
          </a:xfrm>
          <a:prstGeom prst="leftBrace">
            <a:avLst>
              <a:gd name="adj1" fmla="val 32265"/>
              <a:gd name="adj2" fmla="val 50000"/>
            </a:avLst>
          </a:prstGeom>
          <a:solidFill>
            <a:schemeClr val="bg1"/>
          </a:solidFill>
          <a:ln w="254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Times New Roman" pitchFamily="18" charset="0"/>
              <a:ea typeface="宋体" pitchFamily="2" charset="-122"/>
            </a:endParaRPr>
          </a:p>
        </p:txBody>
      </p:sp>
      <p:sp>
        <p:nvSpPr>
          <p:cNvPr id="58" name="矩形 57">
            <a:extLst>
              <a:ext uri="{FF2B5EF4-FFF2-40B4-BE49-F238E27FC236}">
                <a16:creationId xmlns:a16="http://schemas.microsoft.com/office/drawing/2014/main" id="{19324DC5-7342-D410-6183-3EB5CC67FCE8}"/>
              </a:ext>
            </a:extLst>
          </p:cNvPr>
          <p:cNvSpPr/>
          <p:nvPr/>
        </p:nvSpPr>
        <p:spPr bwMode="auto">
          <a:xfrm>
            <a:off x="687133" y="3949205"/>
            <a:ext cx="1491607" cy="53926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r>
              <a:rPr lang="en-US" altLang="zh-CN" sz="2400" dirty="0">
                <a:latin typeface="+mj-lt"/>
              </a:rPr>
              <a:t>6 buckets</a:t>
            </a:r>
            <a:endParaRPr lang="en-US" altLang="zh-CN"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59" name="矩形 58">
            <a:extLst>
              <a:ext uri="{FF2B5EF4-FFF2-40B4-BE49-F238E27FC236}">
                <a16:creationId xmlns:a16="http://schemas.microsoft.com/office/drawing/2014/main" id="{316B6DE8-6096-12E3-F843-A7F8AC6499CC}"/>
              </a:ext>
            </a:extLst>
          </p:cNvPr>
          <p:cNvSpPr/>
          <p:nvPr/>
        </p:nvSpPr>
        <p:spPr bwMode="auto">
          <a:xfrm>
            <a:off x="4204282" y="6339193"/>
            <a:ext cx="1032102" cy="53926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r>
              <a:rPr lang="en-US" altLang="zh-CN" sz="2400" dirty="0">
                <a:latin typeface="+mj-lt"/>
              </a:rPr>
              <a:t>3 slots</a:t>
            </a:r>
            <a:endParaRPr lang="en-US" altLang="zh-CN"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60" name="左大括号 59">
            <a:extLst>
              <a:ext uri="{FF2B5EF4-FFF2-40B4-BE49-F238E27FC236}">
                <a16:creationId xmlns:a16="http://schemas.microsoft.com/office/drawing/2014/main" id="{80CFBF6A-A102-2D10-013E-ABF63C13DF67}"/>
              </a:ext>
            </a:extLst>
          </p:cNvPr>
          <p:cNvSpPr/>
          <p:nvPr/>
        </p:nvSpPr>
        <p:spPr bwMode="auto">
          <a:xfrm rot="16200000">
            <a:off x="4491680" y="4724069"/>
            <a:ext cx="457306" cy="2977529"/>
          </a:xfrm>
          <a:prstGeom prst="leftBrace">
            <a:avLst>
              <a:gd name="adj1" fmla="val 32265"/>
              <a:gd name="adj2" fmla="val 50000"/>
            </a:avLst>
          </a:prstGeom>
          <a:solidFill>
            <a:schemeClr val="bg1"/>
          </a:solidFill>
          <a:ln w="254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Times New Roman" pitchFamily="18" charset="0"/>
              <a:ea typeface="宋体" pitchFamily="2" charset="-122"/>
            </a:endParaRPr>
          </a:p>
        </p:txBody>
      </p:sp>
      <p:sp>
        <p:nvSpPr>
          <p:cNvPr id="3" name="椭圆 2">
            <a:extLst>
              <a:ext uri="{FF2B5EF4-FFF2-40B4-BE49-F238E27FC236}">
                <a16:creationId xmlns:a16="http://schemas.microsoft.com/office/drawing/2014/main" id="{AA04B391-8084-F684-0536-989D12C39DD0}"/>
              </a:ext>
            </a:extLst>
          </p:cNvPr>
          <p:cNvSpPr/>
          <p:nvPr/>
        </p:nvSpPr>
        <p:spPr bwMode="auto">
          <a:xfrm>
            <a:off x="6839709" y="2901852"/>
            <a:ext cx="360000" cy="360000"/>
          </a:xfrm>
          <a:prstGeom prst="ellipse">
            <a:avLst/>
          </a:prstGeom>
          <a:solidFill>
            <a:schemeClr val="bg1"/>
          </a:solidFill>
          <a:ln w="25400">
            <a:solidFill>
              <a:schemeClr val="tx1"/>
            </a:solid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ctr"/>
            <a:r>
              <a:rPr lang="en-US" altLang="zh-CN" sz="2400" i="1" dirty="0">
                <a:latin typeface="Times New Roman" panose="02020603050405020304" pitchFamily="18" charset="0"/>
                <a:cs typeface="Times New Roman" panose="02020603050405020304" pitchFamily="18" charset="0"/>
              </a:rPr>
              <a:t>e</a:t>
            </a:r>
            <a:endParaRPr lang="zh-CN" altLang="en-US" sz="2400" i="1" dirty="0">
              <a:latin typeface="Times New Roman" panose="02020603050405020304" pitchFamily="18" charset="0"/>
              <a:cs typeface="Times New Roman" panose="02020603050405020304" pitchFamily="18" charset="0"/>
            </a:endParaRPr>
          </a:p>
        </p:txBody>
      </p:sp>
      <p:cxnSp>
        <p:nvCxnSpPr>
          <p:cNvPr id="30" name="直接箭头连接符 29">
            <a:extLst>
              <a:ext uri="{FF2B5EF4-FFF2-40B4-BE49-F238E27FC236}">
                <a16:creationId xmlns:a16="http://schemas.microsoft.com/office/drawing/2014/main" id="{6B696E2A-0B96-2752-C1F6-533C16450DB4}"/>
              </a:ext>
            </a:extLst>
          </p:cNvPr>
          <p:cNvCxnSpPr>
            <a:cxnSpLocks/>
            <a:stCxn id="3" idx="2"/>
            <a:endCxn id="10" idx="3"/>
          </p:cNvCxnSpPr>
          <p:nvPr/>
        </p:nvCxnSpPr>
        <p:spPr bwMode="auto">
          <a:xfrm flipH="1">
            <a:off x="6209097" y="3081852"/>
            <a:ext cx="630612" cy="309069"/>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spTree>
    <p:extLst>
      <p:ext uri="{BB962C8B-B14F-4D97-AF65-F5344CB8AC3E}">
        <p14:creationId xmlns:p14="http://schemas.microsoft.com/office/powerpoint/2010/main" val="288561246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15</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647098" cy="1041247"/>
          </a:xfrm>
          <a:prstGeom prst="rect">
            <a:avLst/>
          </a:prstGeom>
        </p:spPr>
        <p:txBody>
          <a:bodyPr wrap="square" lIns="0" tIns="0" rIns="0" bIns="0">
            <a:spAutoFit/>
          </a:bodyPr>
          <a:lstStyle/>
          <a:p>
            <a:pPr>
              <a:lnSpc>
                <a:spcPct val="150000"/>
              </a:lnSpc>
            </a:pPr>
            <a:r>
              <a:rPr lang="en-US" altLang="zh-CN" sz="2400" dirty="0">
                <a:latin typeface="+mj-lt"/>
              </a:rPr>
              <a:t>Next we show how to insert an element </a:t>
            </a:r>
            <a:r>
              <a:rPr lang="en-US" altLang="zh-CN" sz="2400" i="1" dirty="0">
                <a:latin typeface="+mj-lt"/>
              </a:rPr>
              <a:t>A</a:t>
            </a:r>
            <a:r>
              <a:rPr lang="en-US" altLang="zh-CN" sz="2400" dirty="0">
                <a:latin typeface="+mj-lt"/>
              </a:rPr>
              <a:t>. Assuming that the corresponding bucket of element </a:t>
            </a:r>
            <a:r>
              <a:rPr lang="en-US" altLang="zh-CN" sz="2400" i="1" dirty="0">
                <a:latin typeface="+mj-lt"/>
              </a:rPr>
              <a:t>A</a:t>
            </a:r>
            <a:r>
              <a:rPr lang="en-US" altLang="zh-CN" sz="2400" dirty="0">
                <a:latin typeface="+mj-lt"/>
              </a:rPr>
              <a:t> is bucket 1, and the fingerprint of element A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A</a:t>
            </a:r>
            <a:r>
              <a:rPr lang="en-US" altLang="zh-CN" sz="2400" dirty="0">
                <a:latin typeface="+mj-lt"/>
              </a:rPr>
              <a:t>. Slots in gray are occupied.</a:t>
            </a:r>
          </a:p>
        </p:txBody>
      </p:sp>
      <p:sp>
        <p:nvSpPr>
          <p:cNvPr id="56" name="矩形 55">
            <a:extLst>
              <a:ext uri="{FF2B5EF4-FFF2-40B4-BE49-F238E27FC236}">
                <a16:creationId xmlns:a16="http://schemas.microsoft.com/office/drawing/2014/main" id="{C56996E7-F969-3D24-68E9-6B0602C78A68}"/>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7" name="矩形 56">
            <a:extLst>
              <a:ext uri="{FF2B5EF4-FFF2-40B4-BE49-F238E27FC236}">
                <a16:creationId xmlns:a16="http://schemas.microsoft.com/office/drawing/2014/main" id="{5A436768-F56C-D875-FA16-4D18E467374D}"/>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F1C4D4E9-23EC-6DA7-74F4-9B281E217BAE}"/>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7DAE7E4D-55D2-EBC5-AEF8-8DCCAD682E45}"/>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0FA661FE-149D-4D3F-9763-6E2C64BBE5D2}"/>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1B55AB54-7C5C-C757-B34D-B9EB0755CF26}"/>
              </a:ext>
            </a:extLst>
          </p:cNvPr>
          <p:cNvSpPr/>
          <p:nvPr/>
        </p:nvSpPr>
        <p:spPr>
          <a:xfrm>
            <a:off x="5994778" y="3113907"/>
            <a:ext cx="993459" cy="55402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62" name="矩形 61">
            <a:extLst>
              <a:ext uri="{FF2B5EF4-FFF2-40B4-BE49-F238E27FC236}">
                <a16:creationId xmlns:a16="http://schemas.microsoft.com/office/drawing/2014/main" id="{E20B27DE-5128-C356-3E46-106AC9706865}"/>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0D4351EA-F9E6-BAF9-0472-3D81021B76EC}"/>
              </a:ext>
            </a:extLst>
          </p:cNvPr>
          <p:cNvSpPr/>
          <p:nvPr/>
        </p:nvSpPr>
        <p:spPr>
          <a:xfrm>
            <a:off x="5000946" y="366707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32A843A2-0485-6F49-9E42-CC8DEF003952}"/>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31CC2604-0EC4-E366-1785-5CFE4B31F440}"/>
              </a:ext>
            </a:extLst>
          </p:cNvPr>
          <p:cNvSpPr/>
          <p:nvPr/>
        </p:nvSpPr>
        <p:spPr>
          <a:xfrm>
            <a:off x="5000946"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6" name="矩形 65">
            <a:extLst>
              <a:ext uri="{FF2B5EF4-FFF2-40B4-BE49-F238E27FC236}">
                <a16:creationId xmlns:a16="http://schemas.microsoft.com/office/drawing/2014/main" id="{23EDCF4E-E09C-4A7E-94FD-9B119B940C94}"/>
              </a:ext>
            </a:extLst>
          </p:cNvPr>
          <p:cNvSpPr/>
          <p:nvPr/>
        </p:nvSpPr>
        <p:spPr>
          <a:xfrm>
            <a:off x="5994778" y="422139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7" name="矩形 66">
            <a:extLst>
              <a:ext uri="{FF2B5EF4-FFF2-40B4-BE49-F238E27FC236}">
                <a16:creationId xmlns:a16="http://schemas.microsoft.com/office/drawing/2014/main" id="{F5BA5F66-8AB2-872A-7E54-8DB584E46E0A}"/>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8" name="矩形 67">
            <a:extLst>
              <a:ext uri="{FF2B5EF4-FFF2-40B4-BE49-F238E27FC236}">
                <a16:creationId xmlns:a16="http://schemas.microsoft.com/office/drawing/2014/main" id="{2EB47074-0995-24FB-4E48-206D867B6E47}"/>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9" name="矩形 68">
            <a:extLst>
              <a:ext uri="{FF2B5EF4-FFF2-40B4-BE49-F238E27FC236}">
                <a16:creationId xmlns:a16="http://schemas.microsoft.com/office/drawing/2014/main" id="{9F59A73C-6418-0CAA-977D-3F31483879B7}"/>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0" name="矩形 69">
            <a:extLst>
              <a:ext uri="{FF2B5EF4-FFF2-40B4-BE49-F238E27FC236}">
                <a16:creationId xmlns:a16="http://schemas.microsoft.com/office/drawing/2014/main" id="{00529AA5-5EF0-D6A4-7E3A-90A271C0A9B9}"/>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1" name="矩形 70">
            <a:extLst>
              <a:ext uri="{FF2B5EF4-FFF2-40B4-BE49-F238E27FC236}">
                <a16:creationId xmlns:a16="http://schemas.microsoft.com/office/drawing/2014/main" id="{DC6E1985-FAC4-BA4F-28B4-DA396C485E16}"/>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2" name="矩形 71">
            <a:extLst>
              <a:ext uri="{FF2B5EF4-FFF2-40B4-BE49-F238E27FC236}">
                <a16:creationId xmlns:a16="http://schemas.microsoft.com/office/drawing/2014/main" id="{DD7BF9A8-04B9-9387-5C8F-4BA71518CF8D}"/>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73" name="矩形 72">
            <a:extLst>
              <a:ext uri="{FF2B5EF4-FFF2-40B4-BE49-F238E27FC236}">
                <a16:creationId xmlns:a16="http://schemas.microsoft.com/office/drawing/2014/main" id="{DA647ACB-7866-4DF0-EE97-89D82032005B}"/>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74" name="矩形 73">
            <a:extLst>
              <a:ext uri="{FF2B5EF4-FFF2-40B4-BE49-F238E27FC236}">
                <a16:creationId xmlns:a16="http://schemas.microsoft.com/office/drawing/2014/main" id="{5FD20755-84DB-00B5-21EF-FC5D2AD41A56}"/>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75" name="矩形 74">
            <a:extLst>
              <a:ext uri="{FF2B5EF4-FFF2-40B4-BE49-F238E27FC236}">
                <a16:creationId xmlns:a16="http://schemas.microsoft.com/office/drawing/2014/main" id="{57BFBB7C-6151-C657-670C-ED713907D8D6}"/>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76" name="矩形 75">
            <a:extLst>
              <a:ext uri="{FF2B5EF4-FFF2-40B4-BE49-F238E27FC236}">
                <a16:creationId xmlns:a16="http://schemas.microsoft.com/office/drawing/2014/main" id="{5EDA9780-6B62-D868-25FE-C243F8EE7E38}"/>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77" name="矩形 76">
            <a:extLst>
              <a:ext uri="{FF2B5EF4-FFF2-40B4-BE49-F238E27FC236}">
                <a16:creationId xmlns:a16="http://schemas.microsoft.com/office/drawing/2014/main" id="{74757F43-C916-542F-9B1A-006156CDB396}"/>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78" name="矩形 77">
            <a:extLst>
              <a:ext uri="{FF2B5EF4-FFF2-40B4-BE49-F238E27FC236}">
                <a16:creationId xmlns:a16="http://schemas.microsoft.com/office/drawing/2014/main" id="{AED4F0B8-1291-69BB-C3B7-3A3F975FD218}"/>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9" name="矩形 78">
            <a:extLst>
              <a:ext uri="{FF2B5EF4-FFF2-40B4-BE49-F238E27FC236}">
                <a16:creationId xmlns:a16="http://schemas.microsoft.com/office/drawing/2014/main" id="{834709D6-5504-8487-2589-3A35195E9298}"/>
              </a:ext>
            </a:extLst>
          </p:cNvPr>
          <p:cNvSpPr/>
          <p:nvPr/>
        </p:nvSpPr>
        <p:spPr>
          <a:xfrm>
            <a:off x="5994778" y="532569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80" name="文本框 79">
            <a:extLst>
              <a:ext uri="{FF2B5EF4-FFF2-40B4-BE49-F238E27FC236}">
                <a16:creationId xmlns:a16="http://schemas.microsoft.com/office/drawing/2014/main" id="{EC22190A-1C3D-8670-A645-44E7470A7FDC}"/>
              </a:ext>
            </a:extLst>
          </p:cNvPr>
          <p:cNvSpPr txBox="1"/>
          <p:nvPr/>
        </p:nvSpPr>
        <p:spPr>
          <a:xfrm>
            <a:off x="1133668" y="3050534"/>
            <a:ext cx="2196845" cy="830996"/>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Calculate element </a:t>
            </a:r>
            <a:r>
              <a:rPr lang="en-US" altLang="zh-CN" i="1" dirty="0">
                <a:latin typeface="Arial" panose="020B0604020202020204" pitchFamily="34" charset="0"/>
                <a:cs typeface="Arial" panose="020B0604020202020204" pitchFamily="34" charset="0"/>
              </a:rPr>
              <a:t>A</a:t>
            </a:r>
            <a:r>
              <a:rPr lang="en-US" altLang="zh-CN" dirty="0">
                <a:latin typeface="Arial" panose="020B0604020202020204" pitchFamily="34" charset="0"/>
                <a:cs typeface="Arial" panose="020B0604020202020204" pitchFamily="34" charset="0"/>
              </a:rPr>
              <a:t>’s corresponding bucket.</a:t>
            </a:r>
            <a:endParaRPr lang="zh-CN" altLang="en-US" dirty="0">
              <a:latin typeface="Arial" panose="020B0604020202020204" pitchFamily="34" charset="0"/>
              <a:cs typeface="Arial" panose="020B0604020202020204" pitchFamily="34" charset="0"/>
            </a:endParaRPr>
          </a:p>
        </p:txBody>
      </p:sp>
      <p:sp>
        <p:nvSpPr>
          <p:cNvPr id="81" name="椭圆 80">
            <a:extLst>
              <a:ext uri="{FF2B5EF4-FFF2-40B4-BE49-F238E27FC236}">
                <a16:creationId xmlns:a16="http://schemas.microsoft.com/office/drawing/2014/main" id="{0B44DA88-7D9C-EA01-5AB5-11097E0717E3}"/>
              </a:ext>
            </a:extLst>
          </p:cNvPr>
          <p:cNvSpPr/>
          <p:nvPr/>
        </p:nvSpPr>
        <p:spPr>
          <a:xfrm>
            <a:off x="699931" y="3303560"/>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82" name="直接箭头连接符 81">
            <a:extLst>
              <a:ext uri="{FF2B5EF4-FFF2-40B4-BE49-F238E27FC236}">
                <a16:creationId xmlns:a16="http://schemas.microsoft.com/office/drawing/2014/main" id="{2BAB2312-A612-17C1-5CDB-238A4A25ADC4}"/>
              </a:ext>
            </a:extLst>
          </p:cNvPr>
          <p:cNvCxnSpPr>
            <a:cxnSpLocks/>
          </p:cNvCxnSpPr>
          <p:nvPr/>
        </p:nvCxnSpPr>
        <p:spPr>
          <a:xfrm>
            <a:off x="3159294" y="3298774"/>
            <a:ext cx="407856" cy="129267"/>
          </a:xfrm>
          <a:prstGeom prst="straightConnector1">
            <a:avLst/>
          </a:prstGeom>
          <a:ln w="19050">
            <a:solidFill>
              <a:schemeClr val="tx1"/>
            </a:solidFill>
            <a:prstDash val="dash"/>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856366"/>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16</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609223" cy="1041247"/>
          </a:xfrm>
          <a:prstGeom prst="rect">
            <a:avLst/>
          </a:prstGeom>
        </p:spPr>
        <p:txBody>
          <a:bodyPr wrap="square" lIns="0" tIns="0" rIns="0" bIns="0">
            <a:spAutoFit/>
          </a:bodyPr>
          <a:lstStyle/>
          <a:p>
            <a:pPr>
              <a:lnSpc>
                <a:spcPct val="150000"/>
              </a:lnSpc>
            </a:pPr>
            <a:r>
              <a:rPr lang="en-US" altLang="zh-CN" sz="2400" dirty="0">
                <a:latin typeface="+mj-lt"/>
              </a:rPr>
              <a:t>Next we show how to insert an element </a:t>
            </a:r>
            <a:r>
              <a:rPr lang="en-US" altLang="zh-CN" sz="2400" i="1" dirty="0">
                <a:latin typeface="+mj-lt"/>
              </a:rPr>
              <a:t>A</a:t>
            </a:r>
            <a:r>
              <a:rPr lang="en-US" altLang="zh-CN" sz="2400" dirty="0">
                <a:latin typeface="+mj-lt"/>
              </a:rPr>
              <a:t>. Assuming that the corresponding bucket of element </a:t>
            </a:r>
            <a:r>
              <a:rPr lang="en-US" altLang="zh-CN" sz="2400" i="1" dirty="0">
                <a:latin typeface="+mj-lt"/>
              </a:rPr>
              <a:t>A</a:t>
            </a:r>
            <a:r>
              <a:rPr lang="en-US" altLang="zh-CN" sz="2400" dirty="0">
                <a:latin typeface="+mj-lt"/>
              </a:rPr>
              <a:t> is bucket 1, and the fingerprint of element A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A</a:t>
            </a:r>
            <a:r>
              <a:rPr lang="en-US" altLang="zh-CN" sz="2400" dirty="0">
                <a:latin typeface="+mj-lt"/>
              </a:rPr>
              <a:t>. Slots in gray are occupied.</a:t>
            </a:r>
          </a:p>
        </p:txBody>
      </p:sp>
      <p:sp>
        <p:nvSpPr>
          <p:cNvPr id="33" name="文本框 32">
            <a:extLst>
              <a:ext uri="{FF2B5EF4-FFF2-40B4-BE49-F238E27FC236}">
                <a16:creationId xmlns:a16="http://schemas.microsoft.com/office/drawing/2014/main" id="{6572C2B7-E2A1-898E-8CFC-3C0273CBBE6E}"/>
              </a:ext>
            </a:extLst>
          </p:cNvPr>
          <p:cNvSpPr txBox="1"/>
          <p:nvPr/>
        </p:nvSpPr>
        <p:spPr>
          <a:xfrm>
            <a:off x="7751845" y="2777457"/>
            <a:ext cx="2389730" cy="830997"/>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Bucket 1 has an empty slot, so element </a:t>
            </a:r>
            <a:r>
              <a:rPr lang="en-US" altLang="zh-CN" i="1" dirty="0">
                <a:latin typeface="Arial" panose="020B0604020202020204" pitchFamily="34" charset="0"/>
                <a:cs typeface="Arial" panose="020B0604020202020204" pitchFamily="34" charset="0"/>
              </a:rPr>
              <a:t>A</a:t>
            </a:r>
            <a:r>
              <a:rPr lang="en-US" altLang="zh-CN" dirty="0">
                <a:latin typeface="Arial" panose="020B0604020202020204" pitchFamily="34" charset="0"/>
                <a:cs typeface="Arial" panose="020B0604020202020204" pitchFamily="34" charset="0"/>
              </a:rPr>
              <a:t> can be stored directly in it.</a:t>
            </a:r>
            <a:endParaRPr lang="zh-CN" altLang="en-US" dirty="0">
              <a:latin typeface="Arial" panose="020B0604020202020204" pitchFamily="34" charset="0"/>
              <a:cs typeface="Arial" panose="020B0604020202020204" pitchFamily="34" charset="0"/>
            </a:endParaRPr>
          </a:p>
        </p:txBody>
      </p:sp>
      <p:sp>
        <p:nvSpPr>
          <p:cNvPr id="34" name="椭圆 33">
            <a:extLst>
              <a:ext uri="{FF2B5EF4-FFF2-40B4-BE49-F238E27FC236}">
                <a16:creationId xmlns:a16="http://schemas.microsoft.com/office/drawing/2014/main" id="{7075C219-FB6A-3EF1-B6D1-251D4B213FAB}"/>
              </a:ext>
            </a:extLst>
          </p:cNvPr>
          <p:cNvSpPr/>
          <p:nvPr/>
        </p:nvSpPr>
        <p:spPr>
          <a:xfrm>
            <a:off x="7273057" y="3030483"/>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cxnSp>
        <p:nvCxnSpPr>
          <p:cNvPr id="35" name="直接箭头连接符 34">
            <a:extLst>
              <a:ext uri="{FF2B5EF4-FFF2-40B4-BE49-F238E27FC236}">
                <a16:creationId xmlns:a16="http://schemas.microsoft.com/office/drawing/2014/main" id="{DD1CC0F1-ECF2-0B80-3DCB-CDA49E09AF4D}"/>
              </a:ext>
            </a:extLst>
          </p:cNvPr>
          <p:cNvCxnSpPr>
            <a:cxnSpLocks/>
          </p:cNvCxnSpPr>
          <p:nvPr/>
        </p:nvCxnSpPr>
        <p:spPr>
          <a:xfrm flipH="1">
            <a:off x="6988237" y="3298774"/>
            <a:ext cx="239394" cy="140089"/>
          </a:xfrm>
          <a:prstGeom prst="straightConnector1">
            <a:avLst/>
          </a:prstGeom>
          <a:ln w="19050">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2A990284-7AF7-8AA5-A5DF-CF1AE1B081E2}"/>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64C2F4E1-67FF-7062-9EAA-8F450CAB40ED}"/>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EC010636-4B78-6B79-8AC7-0AFFC292A1E0}"/>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A391D3AC-EA40-A984-BE17-388382E7422B}"/>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BC8EAA0-375D-1EC4-967F-3BE0A10D4CA4}"/>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9EE8D77A-E901-C419-413A-D04577085085}"/>
              </a:ext>
            </a:extLst>
          </p:cNvPr>
          <p:cNvSpPr/>
          <p:nvPr/>
        </p:nvSpPr>
        <p:spPr>
          <a:xfrm>
            <a:off x="5994778" y="3113907"/>
            <a:ext cx="993459" cy="55402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8208F64E-CF36-4178-0401-DB95E7A405B3}"/>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2" name="矩形 11">
            <a:extLst>
              <a:ext uri="{FF2B5EF4-FFF2-40B4-BE49-F238E27FC236}">
                <a16:creationId xmlns:a16="http://schemas.microsoft.com/office/drawing/2014/main" id="{E32DEFB0-1EEB-F83F-D502-F5DC4E3EED79}"/>
              </a:ext>
            </a:extLst>
          </p:cNvPr>
          <p:cNvSpPr/>
          <p:nvPr/>
        </p:nvSpPr>
        <p:spPr>
          <a:xfrm>
            <a:off x="5000946" y="366707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3" name="矩形 12">
            <a:extLst>
              <a:ext uri="{FF2B5EF4-FFF2-40B4-BE49-F238E27FC236}">
                <a16:creationId xmlns:a16="http://schemas.microsoft.com/office/drawing/2014/main" id="{015E2F0B-794F-4325-60E6-14258490AB32}"/>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B2A9711C-A8D9-2881-32E3-85D66766F067}"/>
              </a:ext>
            </a:extLst>
          </p:cNvPr>
          <p:cNvSpPr/>
          <p:nvPr/>
        </p:nvSpPr>
        <p:spPr>
          <a:xfrm>
            <a:off x="5000946"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5" name="矩形 14">
            <a:extLst>
              <a:ext uri="{FF2B5EF4-FFF2-40B4-BE49-F238E27FC236}">
                <a16:creationId xmlns:a16="http://schemas.microsoft.com/office/drawing/2014/main" id="{6FD8BBD0-0798-C9D5-E43A-789738F64251}"/>
              </a:ext>
            </a:extLst>
          </p:cNvPr>
          <p:cNvSpPr/>
          <p:nvPr/>
        </p:nvSpPr>
        <p:spPr>
          <a:xfrm>
            <a:off x="5994778" y="422139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B4477C92-05C7-34C0-0F9D-6AB90BD85B49}"/>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884E15FE-0CA3-F6E9-3455-18CF365663B3}"/>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D97CD8A6-40FE-25D6-7A84-A5613AD3AF18}"/>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AED05618-EBDF-D407-768C-A84D960D1EF6}"/>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D2568C58-C1BE-E13C-5B3A-E02B777B4A60}"/>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E663B8CA-31BD-8C35-AA27-E3CA44DB2A6A}"/>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C1EE8DC5-5F66-2058-900B-7FF70929F38F}"/>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3FE3A8E0-38E8-BB7F-2726-E3F162D42450}"/>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16E88CB9-C9E7-327A-4B9D-BADAE47C5639}"/>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6EAE725E-4515-9F47-A968-C008969DB3C9}"/>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F0AC9BC5-1D3C-5DA6-1EC0-D6D652A6785B}"/>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0F797F74-70D6-5589-E022-403BF0B36D89}"/>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8" name="矩形 27">
            <a:extLst>
              <a:ext uri="{FF2B5EF4-FFF2-40B4-BE49-F238E27FC236}">
                <a16:creationId xmlns:a16="http://schemas.microsoft.com/office/drawing/2014/main" id="{2AE56970-D68E-045B-92A1-503AE351C52B}"/>
              </a:ext>
            </a:extLst>
          </p:cNvPr>
          <p:cNvSpPr/>
          <p:nvPr/>
        </p:nvSpPr>
        <p:spPr>
          <a:xfrm>
            <a:off x="5994778" y="532569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1" name="文本框 30">
            <a:extLst>
              <a:ext uri="{FF2B5EF4-FFF2-40B4-BE49-F238E27FC236}">
                <a16:creationId xmlns:a16="http://schemas.microsoft.com/office/drawing/2014/main" id="{7B32AD41-84D2-F095-7A51-84D6996A2C80}"/>
              </a:ext>
            </a:extLst>
          </p:cNvPr>
          <p:cNvSpPr txBox="1"/>
          <p:nvPr/>
        </p:nvSpPr>
        <p:spPr>
          <a:xfrm>
            <a:off x="1133668" y="3050534"/>
            <a:ext cx="2196845" cy="830996"/>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a:t>
            </a:r>
            <a:r>
              <a:rPr lang="en-US" altLang="zh-CN" i="1" dirty="0">
                <a:solidFill>
                  <a:schemeClr val="bg1">
                    <a:lumMod val="75000"/>
                  </a:schemeClr>
                </a:solidFill>
                <a:latin typeface="Arial" panose="020B0604020202020204" pitchFamily="34" charset="0"/>
                <a:cs typeface="Arial" panose="020B0604020202020204" pitchFamily="34" charset="0"/>
              </a:rPr>
              <a:t>A</a:t>
            </a:r>
            <a:r>
              <a:rPr lang="en-US" altLang="zh-CN" dirty="0">
                <a:solidFill>
                  <a:schemeClr val="bg1">
                    <a:lumMod val="75000"/>
                  </a:schemeClr>
                </a:solidFill>
                <a:latin typeface="Arial" panose="020B0604020202020204" pitchFamily="34" charset="0"/>
                <a:cs typeface="Arial" panose="020B0604020202020204" pitchFamily="34" charset="0"/>
              </a:rPr>
              <a:t>’s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32" name="椭圆 31">
            <a:extLst>
              <a:ext uri="{FF2B5EF4-FFF2-40B4-BE49-F238E27FC236}">
                <a16:creationId xmlns:a16="http://schemas.microsoft.com/office/drawing/2014/main" id="{A20D9EF3-7545-D3C2-0ADA-EF75BE2D29FE}"/>
              </a:ext>
            </a:extLst>
          </p:cNvPr>
          <p:cNvSpPr/>
          <p:nvPr/>
        </p:nvSpPr>
        <p:spPr>
          <a:xfrm>
            <a:off x="699931"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6" name="直接箭头连接符 35">
            <a:extLst>
              <a:ext uri="{FF2B5EF4-FFF2-40B4-BE49-F238E27FC236}">
                <a16:creationId xmlns:a16="http://schemas.microsoft.com/office/drawing/2014/main" id="{8AF337D2-D499-EABD-CEAA-FF622ADE17E5}"/>
              </a:ext>
            </a:extLst>
          </p:cNvPr>
          <p:cNvCxnSpPr>
            <a:cxnSpLocks/>
          </p:cNvCxnSpPr>
          <p:nvPr/>
        </p:nvCxnSpPr>
        <p:spPr>
          <a:xfrm>
            <a:off x="3159294" y="3298774"/>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921875"/>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17</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728258" cy="1041247"/>
          </a:xfrm>
          <a:prstGeom prst="rect">
            <a:avLst/>
          </a:prstGeom>
        </p:spPr>
        <p:txBody>
          <a:bodyPr wrap="square" lIns="0" tIns="0" rIns="0" bIns="0">
            <a:spAutoFit/>
          </a:bodyPr>
          <a:lstStyle/>
          <a:p>
            <a:pPr>
              <a:lnSpc>
                <a:spcPct val="150000"/>
              </a:lnSpc>
            </a:pPr>
            <a:r>
              <a:rPr lang="en-US" altLang="zh-CN" sz="2400" dirty="0">
                <a:latin typeface="+mj-lt"/>
              </a:rPr>
              <a:t>Next we show how to insert an element </a:t>
            </a:r>
            <a:r>
              <a:rPr lang="en-US" altLang="zh-CN" sz="2400" i="1" dirty="0">
                <a:latin typeface="+mj-lt"/>
              </a:rPr>
              <a:t>A</a:t>
            </a:r>
            <a:r>
              <a:rPr lang="en-US" altLang="zh-CN" sz="2400" dirty="0">
                <a:latin typeface="+mj-lt"/>
              </a:rPr>
              <a:t>. Assuming that the corresponding bucket of element </a:t>
            </a:r>
            <a:r>
              <a:rPr lang="en-US" altLang="zh-CN" sz="2400" i="1" dirty="0">
                <a:latin typeface="+mj-lt"/>
              </a:rPr>
              <a:t>A</a:t>
            </a:r>
            <a:r>
              <a:rPr lang="en-US" altLang="zh-CN" sz="2400" dirty="0">
                <a:latin typeface="+mj-lt"/>
              </a:rPr>
              <a:t> is bucket 1, and the fingerprint of element A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A</a:t>
            </a:r>
            <a:r>
              <a:rPr lang="en-US" altLang="zh-CN" sz="2400" dirty="0">
                <a:latin typeface="+mj-lt"/>
              </a:rPr>
              <a:t>. Slots in gray are occupied.</a:t>
            </a:r>
          </a:p>
        </p:txBody>
      </p:sp>
      <p:sp>
        <p:nvSpPr>
          <p:cNvPr id="3" name="文本框 2">
            <a:extLst>
              <a:ext uri="{FF2B5EF4-FFF2-40B4-BE49-F238E27FC236}">
                <a16:creationId xmlns:a16="http://schemas.microsoft.com/office/drawing/2014/main" id="{A3D30572-B7D3-72AF-77A1-F375D9CF570C}"/>
              </a:ext>
            </a:extLst>
          </p:cNvPr>
          <p:cNvSpPr txBox="1"/>
          <p:nvPr/>
        </p:nvSpPr>
        <p:spPr>
          <a:xfrm>
            <a:off x="1133668" y="3050534"/>
            <a:ext cx="2196845" cy="830996"/>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a:t>
            </a:r>
            <a:r>
              <a:rPr lang="en-US" altLang="zh-CN" i="1" dirty="0">
                <a:solidFill>
                  <a:schemeClr val="bg1">
                    <a:lumMod val="75000"/>
                  </a:schemeClr>
                </a:solidFill>
                <a:latin typeface="Arial" panose="020B0604020202020204" pitchFamily="34" charset="0"/>
                <a:cs typeface="Arial" panose="020B0604020202020204" pitchFamily="34" charset="0"/>
              </a:rPr>
              <a:t>A</a:t>
            </a:r>
            <a:r>
              <a:rPr lang="en-US" altLang="zh-CN" dirty="0">
                <a:solidFill>
                  <a:schemeClr val="bg1">
                    <a:lumMod val="75000"/>
                  </a:schemeClr>
                </a:solidFill>
                <a:latin typeface="Arial" panose="020B0604020202020204" pitchFamily="34" charset="0"/>
                <a:cs typeface="Arial" panose="020B0604020202020204" pitchFamily="34" charset="0"/>
              </a:rPr>
              <a:t>’s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B5711F87-3992-0902-8EE6-87BBE9F447E8}"/>
              </a:ext>
            </a:extLst>
          </p:cNvPr>
          <p:cNvSpPr/>
          <p:nvPr/>
        </p:nvSpPr>
        <p:spPr>
          <a:xfrm>
            <a:off x="699931"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4003CAB7-D498-48D8-22DB-DB20E00628C8}"/>
              </a:ext>
            </a:extLst>
          </p:cNvPr>
          <p:cNvCxnSpPr>
            <a:cxnSpLocks/>
          </p:cNvCxnSpPr>
          <p:nvPr/>
        </p:nvCxnSpPr>
        <p:spPr>
          <a:xfrm>
            <a:off x="3159294" y="3298774"/>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FF316C71-26EC-90DE-C711-2842972010C5}"/>
              </a:ext>
            </a:extLst>
          </p:cNvPr>
          <p:cNvSpPr txBox="1"/>
          <p:nvPr/>
        </p:nvSpPr>
        <p:spPr>
          <a:xfrm>
            <a:off x="7187841" y="4064256"/>
            <a:ext cx="4661562" cy="830997"/>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en-US" altLang="zh-CN" dirty="0">
                <a:solidFill>
                  <a:schemeClr val="tx1"/>
                </a:solidFill>
                <a:latin typeface="Arial" panose="020B0604020202020204" pitchFamily="34" charset="0"/>
                <a:cs typeface="Arial" panose="020B0604020202020204" pitchFamily="34" charset="0"/>
              </a:rPr>
              <a:t>“</a:t>
            </a:r>
            <a:r>
              <a:rPr lang="en-US" altLang="zh-CN" i="1" dirty="0">
                <a:solidFill>
                  <a:schemeClr val="tx1"/>
                </a:solidFill>
                <a:latin typeface="Arial" panose="020B0604020202020204" pitchFamily="34" charset="0"/>
                <a:cs typeface="Arial" panose="020B0604020202020204" pitchFamily="34" charset="0"/>
              </a:rPr>
              <a:t>0</a:t>
            </a:r>
            <a:r>
              <a:rPr lang="en-US" altLang="zh-CN" dirty="0">
                <a:solidFill>
                  <a:schemeClr val="tx1"/>
                </a:solidFill>
                <a:latin typeface="Arial" panose="020B0604020202020204" pitchFamily="34" charset="0"/>
                <a:cs typeface="Arial" panose="020B0604020202020204" pitchFamily="34" charset="0"/>
              </a:rPr>
              <a:t>” denotes the distance between element </a:t>
            </a:r>
            <a:r>
              <a:rPr lang="en-US" altLang="zh-CN" i="1" dirty="0">
                <a:solidFill>
                  <a:schemeClr val="tx1"/>
                </a:solidFill>
                <a:latin typeface="Arial" panose="020B0604020202020204" pitchFamily="34" charset="0"/>
                <a:cs typeface="Arial" panose="020B0604020202020204" pitchFamily="34" charset="0"/>
              </a:rPr>
              <a:t>A</a:t>
            </a:r>
            <a:r>
              <a:rPr lang="en-US" altLang="zh-CN" dirty="0">
                <a:solidFill>
                  <a:schemeClr val="tx1"/>
                </a:solidFill>
                <a:latin typeface="Arial" panose="020B0604020202020204" pitchFamily="34" charset="0"/>
                <a:cs typeface="Arial" panose="020B0604020202020204" pitchFamily="34" charset="0"/>
              </a:rPr>
              <a:t>‘s corresponding bucket and the position where element </a:t>
            </a:r>
            <a:r>
              <a:rPr lang="en-US" altLang="zh-CN" i="1" dirty="0">
                <a:solidFill>
                  <a:schemeClr val="tx1"/>
                </a:solidFill>
                <a:latin typeface="Arial" panose="020B0604020202020204" pitchFamily="34" charset="0"/>
                <a:cs typeface="Arial" panose="020B0604020202020204" pitchFamily="34" charset="0"/>
              </a:rPr>
              <a:t>A</a:t>
            </a:r>
            <a:r>
              <a:rPr lang="en-US" altLang="zh-CN" dirty="0">
                <a:solidFill>
                  <a:schemeClr val="tx1"/>
                </a:solidFill>
                <a:latin typeface="Arial" panose="020B0604020202020204" pitchFamily="34" charset="0"/>
                <a:cs typeface="Arial" panose="020B0604020202020204" pitchFamily="34" charset="0"/>
              </a:rPr>
              <a:t> is actually stored. </a:t>
            </a:r>
            <a:r>
              <a:rPr lang="en-US" altLang="zh-CN" dirty="0">
                <a:solidFill>
                  <a:srgbClr val="C00000"/>
                </a:solidFill>
                <a:latin typeface="Arial" panose="020B0604020202020204" pitchFamily="34" charset="0"/>
                <a:cs typeface="Arial" panose="020B0604020202020204" pitchFamily="34" charset="0"/>
              </a:rPr>
              <a:t>(1-1=0)</a:t>
            </a:r>
          </a:p>
        </p:txBody>
      </p:sp>
      <p:sp>
        <p:nvSpPr>
          <p:cNvPr id="41" name="文本框 40">
            <a:extLst>
              <a:ext uri="{FF2B5EF4-FFF2-40B4-BE49-F238E27FC236}">
                <a16:creationId xmlns:a16="http://schemas.microsoft.com/office/drawing/2014/main" id="{317D46B4-55B4-2635-83BC-2CE3561750F7}"/>
              </a:ext>
            </a:extLst>
          </p:cNvPr>
          <p:cNvSpPr txBox="1"/>
          <p:nvPr/>
        </p:nvSpPr>
        <p:spPr>
          <a:xfrm>
            <a:off x="7187836" y="5203790"/>
            <a:ext cx="4525780" cy="553998"/>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en-US" altLang="zh-CN" dirty="0">
                <a:solidFill>
                  <a:schemeClr val="tx1"/>
                </a:solidFill>
                <a:latin typeface="Arial" panose="020B0604020202020204" pitchFamily="34" charset="0"/>
                <a:cs typeface="Arial" panose="020B0604020202020204" pitchFamily="34" charset="0"/>
              </a:rPr>
              <a:t>“</a:t>
            </a:r>
            <a:r>
              <a:rPr lang="en-US" altLang="zh-CN" sz="1800" i="1" dirty="0" err="1">
                <a:solidFill>
                  <a:schemeClr val="tx1"/>
                </a:solidFill>
                <a:latin typeface="Times New Roman" panose="02020603050405020304" pitchFamily="18" charset="0"/>
                <a:cs typeface="Times New Roman" panose="02020603050405020304" pitchFamily="18" charset="0"/>
              </a:rPr>
              <a:t>f</a:t>
            </a:r>
            <a:r>
              <a:rPr lang="en-US" altLang="zh-CN" sz="1000" i="1" dirty="0" err="1">
                <a:solidFill>
                  <a:schemeClr val="tx1"/>
                </a:solidFill>
                <a:latin typeface="Times New Roman" panose="02020603050405020304" pitchFamily="18" charset="0"/>
                <a:cs typeface="Times New Roman" panose="02020603050405020304" pitchFamily="18" charset="0"/>
              </a:rPr>
              <a:t>A</a:t>
            </a:r>
            <a:r>
              <a:rPr lang="en-US" altLang="zh-CN" dirty="0">
                <a:solidFill>
                  <a:schemeClr val="tx1"/>
                </a:solidFill>
                <a:latin typeface="Arial" panose="020B0604020202020204" pitchFamily="34" charset="0"/>
                <a:cs typeface="Arial" panose="020B0604020202020204" pitchFamily="34" charset="0"/>
              </a:rPr>
              <a:t>” is the fingerprint of element </a:t>
            </a:r>
            <a:r>
              <a:rPr lang="en-US" altLang="zh-CN" i="1" dirty="0">
                <a:solidFill>
                  <a:schemeClr val="tx1"/>
                </a:solidFill>
                <a:latin typeface="Arial" panose="020B0604020202020204" pitchFamily="34" charset="0"/>
                <a:cs typeface="Arial" panose="020B0604020202020204" pitchFamily="34" charset="0"/>
              </a:rPr>
              <a:t>A</a:t>
            </a:r>
            <a:r>
              <a:rPr lang="en-US" altLang="zh-CN" dirty="0">
                <a:solidFill>
                  <a:schemeClr val="tx1"/>
                </a:solidFill>
                <a:latin typeface="Arial" panose="020B0604020202020204" pitchFamily="34" charset="0"/>
                <a:cs typeface="Arial" panose="020B0604020202020204" pitchFamily="34" charset="0"/>
              </a:rPr>
              <a:t>, that is, a few bits of element </a:t>
            </a:r>
            <a:r>
              <a:rPr lang="en-US" altLang="zh-CN" i="1" dirty="0">
                <a:solidFill>
                  <a:schemeClr val="tx1"/>
                </a:solidFill>
                <a:latin typeface="Arial" panose="020B0604020202020204" pitchFamily="34" charset="0"/>
                <a:cs typeface="Arial" panose="020B0604020202020204" pitchFamily="34" charset="0"/>
              </a:rPr>
              <a:t>A</a:t>
            </a:r>
            <a:r>
              <a:rPr lang="en-US" altLang="zh-CN" dirty="0">
                <a:solidFill>
                  <a:schemeClr val="tx1"/>
                </a:solidFill>
                <a:latin typeface="Arial" panose="020B0604020202020204" pitchFamily="34" charset="0"/>
                <a:cs typeface="Arial" panose="020B0604020202020204" pitchFamily="34" charset="0"/>
              </a:rPr>
              <a:t>’s hash value.</a:t>
            </a:r>
          </a:p>
        </p:txBody>
      </p:sp>
      <p:sp>
        <p:nvSpPr>
          <p:cNvPr id="32" name="矩形 31">
            <a:extLst>
              <a:ext uri="{FF2B5EF4-FFF2-40B4-BE49-F238E27FC236}">
                <a16:creationId xmlns:a16="http://schemas.microsoft.com/office/drawing/2014/main" id="{A9DD3A28-7369-ACD4-A814-9E43D6083423}"/>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451BFCF6-EC72-54A6-5C2B-37CC0208AA3A}"/>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1DEBADE7-7EFB-1CFC-D007-B8ADFA8F2A28}"/>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36305F73-0B78-2687-C111-6705FCE437A8}"/>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7BAD747C-01EB-B13C-7A7F-EDD4F1200B77}"/>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3061EA23-CF8B-79B2-93B0-DCD77299E3D9}"/>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&lt;</a:t>
            </a:r>
            <a:r>
              <a:rPr lang="en-US" altLang="zh-CN" sz="2800" i="1" dirty="0">
                <a:solidFill>
                  <a:schemeClr val="tx1"/>
                </a:solidFill>
                <a:latin typeface="Times New Roman" panose="02020603050405020304" pitchFamily="18" charset="0"/>
                <a:cs typeface="Times New Roman" panose="02020603050405020304" pitchFamily="18" charset="0"/>
              </a:rPr>
              <a:t>0</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A</a:t>
            </a:r>
            <a:r>
              <a:rPr lang="en-US" altLang="zh-CN" sz="2800"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44" name="矩形 43">
            <a:extLst>
              <a:ext uri="{FF2B5EF4-FFF2-40B4-BE49-F238E27FC236}">
                <a16:creationId xmlns:a16="http://schemas.microsoft.com/office/drawing/2014/main" id="{CDFE1F41-1E09-7A9F-C0F6-15BDF35AE31B}"/>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257F57A4-69B5-92C2-DB12-E3FF3D6E80F8}"/>
              </a:ext>
            </a:extLst>
          </p:cNvPr>
          <p:cNvSpPr/>
          <p:nvPr/>
        </p:nvSpPr>
        <p:spPr>
          <a:xfrm>
            <a:off x="5000946" y="366707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6" name="矩形 45">
            <a:extLst>
              <a:ext uri="{FF2B5EF4-FFF2-40B4-BE49-F238E27FC236}">
                <a16:creationId xmlns:a16="http://schemas.microsoft.com/office/drawing/2014/main" id="{CD9C1C89-1348-0357-2724-36ED1832F4A3}"/>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259FA59F-505A-8799-C9D3-57EC69594BD6}"/>
              </a:ext>
            </a:extLst>
          </p:cNvPr>
          <p:cNvSpPr/>
          <p:nvPr/>
        </p:nvSpPr>
        <p:spPr>
          <a:xfrm>
            <a:off x="5000946"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816D5D1D-7FAA-5F09-3A67-C2726709A200}"/>
              </a:ext>
            </a:extLst>
          </p:cNvPr>
          <p:cNvSpPr/>
          <p:nvPr/>
        </p:nvSpPr>
        <p:spPr>
          <a:xfrm>
            <a:off x="5994778" y="422139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20DEC62C-CE3B-3BD9-F1AF-C8870016C0F7}"/>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0" name="矩形 49">
            <a:extLst>
              <a:ext uri="{FF2B5EF4-FFF2-40B4-BE49-F238E27FC236}">
                <a16:creationId xmlns:a16="http://schemas.microsoft.com/office/drawing/2014/main" id="{99484716-34F1-B868-E0FA-122F36CF89D4}"/>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052A61DA-9968-470F-2154-B819D3F1ADCB}"/>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2" name="矩形 51">
            <a:extLst>
              <a:ext uri="{FF2B5EF4-FFF2-40B4-BE49-F238E27FC236}">
                <a16:creationId xmlns:a16="http://schemas.microsoft.com/office/drawing/2014/main" id="{016E43B7-BBD0-04A9-8797-D00B778BB005}"/>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FA377BF8-14E7-8F26-6861-A2AED1EA4B11}"/>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4" name="矩形 53">
            <a:extLst>
              <a:ext uri="{FF2B5EF4-FFF2-40B4-BE49-F238E27FC236}">
                <a16:creationId xmlns:a16="http://schemas.microsoft.com/office/drawing/2014/main" id="{EE1EA6AC-774A-43E4-6B33-01A8EA8BB246}"/>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74ABC884-4CFF-6506-52BD-F52D4FDF1477}"/>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257467D5-BCC7-BC71-82AF-4A6ECAC332A1}"/>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7" name="矩形 56">
            <a:extLst>
              <a:ext uri="{FF2B5EF4-FFF2-40B4-BE49-F238E27FC236}">
                <a16:creationId xmlns:a16="http://schemas.microsoft.com/office/drawing/2014/main" id="{C1BB64D5-81A1-9F3C-3342-8E2C8DD8B3D2}"/>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BE7416E7-2F1F-83FB-5D0A-21E721E8B77B}"/>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27EB69EE-41F6-FE49-3290-53AC7B40FBC1}"/>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F42597CA-D3BF-2C78-0C61-EA68ECB92956}"/>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164BBE2D-B4DA-D7CA-A65E-23CE8231F674}"/>
              </a:ext>
            </a:extLst>
          </p:cNvPr>
          <p:cNvSpPr/>
          <p:nvPr/>
        </p:nvSpPr>
        <p:spPr>
          <a:xfrm>
            <a:off x="5994778" y="532569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87" name="文本框 86">
            <a:extLst>
              <a:ext uri="{FF2B5EF4-FFF2-40B4-BE49-F238E27FC236}">
                <a16:creationId xmlns:a16="http://schemas.microsoft.com/office/drawing/2014/main" id="{424FE255-1105-8CF4-366D-AE48D175DC5D}"/>
              </a:ext>
            </a:extLst>
          </p:cNvPr>
          <p:cNvSpPr txBox="1"/>
          <p:nvPr/>
        </p:nvSpPr>
        <p:spPr>
          <a:xfrm>
            <a:off x="7751845" y="2777457"/>
            <a:ext cx="2389730"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Bucket 1 has an empty slot, so element </a:t>
            </a:r>
            <a:r>
              <a:rPr lang="en-US" altLang="zh-CN" i="1" dirty="0">
                <a:solidFill>
                  <a:schemeClr val="bg1">
                    <a:lumMod val="75000"/>
                  </a:schemeClr>
                </a:solidFill>
                <a:latin typeface="Arial" panose="020B0604020202020204" pitchFamily="34" charset="0"/>
                <a:cs typeface="Arial" panose="020B0604020202020204" pitchFamily="34" charset="0"/>
              </a:rPr>
              <a:t>A</a:t>
            </a:r>
            <a:r>
              <a:rPr lang="en-US" altLang="zh-CN" dirty="0">
                <a:solidFill>
                  <a:schemeClr val="bg1">
                    <a:lumMod val="75000"/>
                  </a:schemeClr>
                </a:solidFill>
                <a:latin typeface="Arial" panose="020B0604020202020204" pitchFamily="34" charset="0"/>
                <a:cs typeface="Arial" panose="020B0604020202020204" pitchFamily="34" charset="0"/>
              </a:rPr>
              <a:t> can be stored directly in it.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88" name="椭圆 87">
            <a:extLst>
              <a:ext uri="{FF2B5EF4-FFF2-40B4-BE49-F238E27FC236}">
                <a16:creationId xmlns:a16="http://schemas.microsoft.com/office/drawing/2014/main" id="{12368880-D047-CCDF-E7BD-0800B98D7B04}"/>
              </a:ext>
            </a:extLst>
          </p:cNvPr>
          <p:cNvSpPr/>
          <p:nvPr/>
        </p:nvSpPr>
        <p:spPr>
          <a:xfrm>
            <a:off x="7273057" y="3030483"/>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cxnSp>
        <p:nvCxnSpPr>
          <p:cNvPr id="89" name="直接箭头连接符 88">
            <a:extLst>
              <a:ext uri="{FF2B5EF4-FFF2-40B4-BE49-F238E27FC236}">
                <a16:creationId xmlns:a16="http://schemas.microsoft.com/office/drawing/2014/main" id="{CD764C15-27B7-5794-3EDE-737BBB48817D}"/>
              </a:ext>
            </a:extLst>
          </p:cNvPr>
          <p:cNvCxnSpPr>
            <a:cxnSpLocks/>
          </p:cNvCxnSpPr>
          <p:nvPr/>
        </p:nvCxnSpPr>
        <p:spPr>
          <a:xfrm flipH="1">
            <a:off x="6988237" y="3298774"/>
            <a:ext cx="239394" cy="140089"/>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34881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18</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cs-CZ" altLang="zh-CN" sz="2400" i="1" dirty="0">
                <a:latin typeface="+mj-lt"/>
              </a:rPr>
              <a:t>B</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B</a:t>
            </a:r>
            <a:r>
              <a:rPr lang="en-US" altLang="zh-CN" sz="2400" dirty="0">
                <a:latin typeface="+mj-lt"/>
              </a:rPr>
              <a:t> is also 1, and the fingerprint of element </a:t>
            </a:r>
            <a:r>
              <a:rPr lang="en-US" altLang="zh-CN" sz="2400" i="1" dirty="0">
                <a:latin typeface="+mj-lt"/>
              </a:rPr>
              <a:t>B</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B</a:t>
            </a:r>
            <a:r>
              <a:rPr lang="en-US" altLang="zh-CN" sz="2400" dirty="0">
                <a:latin typeface="+mj-lt"/>
              </a:rPr>
              <a:t>.</a:t>
            </a:r>
          </a:p>
        </p:txBody>
      </p:sp>
      <p:sp>
        <p:nvSpPr>
          <p:cNvPr id="3" name="文本框 2">
            <a:extLst>
              <a:ext uri="{FF2B5EF4-FFF2-40B4-BE49-F238E27FC236}">
                <a16:creationId xmlns:a16="http://schemas.microsoft.com/office/drawing/2014/main" id="{A3D30572-B7D3-72AF-77A1-F375D9CF570C}"/>
              </a:ext>
            </a:extLst>
          </p:cNvPr>
          <p:cNvSpPr txBox="1"/>
          <p:nvPr/>
        </p:nvSpPr>
        <p:spPr>
          <a:xfrm>
            <a:off x="1133668" y="3050534"/>
            <a:ext cx="2196845" cy="830997"/>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Calculate element </a:t>
            </a:r>
            <a:r>
              <a:rPr lang="en-US" altLang="zh-CN" i="1" dirty="0">
                <a:latin typeface="Arial" panose="020B0604020202020204" pitchFamily="34" charset="0"/>
                <a:cs typeface="Arial" panose="020B0604020202020204" pitchFamily="34" charset="0"/>
              </a:rPr>
              <a:t>B</a:t>
            </a:r>
            <a:r>
              <a:rPr lang="en-US" altLang="zh-CN" dirty="0">
                <a:latin typeface="Arial" panose="020B0604020202020204" pitchFamily="34" charset="0"/>
                <a:cs typeface="Arial" panose="020B0604020202020204" pitchFamily="34" charset="0"/>
              </a:rPr>
              <a:t>’s corresponding bucket.</a:t>
            </a:r>
            <a:endParaRPr lang="zh-CN" altLang="en-US" dirty="0">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B5711F87-3992-0902-8EE6-87BBE9F447E8}"/>
              </a:ext>
            </a:extLst>
          </p:cNvPr>
          <p:cNvSpPr/>
          <p:nvPr/>
        </p:nvSpPr>
        <p:spPr>
          <a:xfrm>
            <a:off x="699931" y="3303560"/>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4003CAB7-D498-48D8-22DB-DB20E00628C8}"/>
              </a:ext>
            </a:extLst>
          </p:cNvPr>
          <p:cNvCxnSpPr>
            <a:cxnSpLocks/>
          </p:cNvCxnSpPr>
          <p:nvPr/>
        </p:nvCxnSpPr>
        <p:spPr>
          <a:xfrm>
            <a:off x="3159294" y="3298774"/>
            <a:ext cx="407856" cy="129267"/>
          </a:xfrm>
          <a:prstGeom prst="straightConnector1">
            <a:avLst/>
          </a:prstGeom>
          <a:ln w="19050">
            <a:solidFill>
              <a:srgbClr val="0070C0"/>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4ED9AF88-F9AE-B93B-AB4F-F8451BCE2684}"/>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09784BC1-9444-4AD6-E010-40829AE9610B}"/>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D50382E6-383C-92C3-6DCD-F88DA15F3C1E}"/>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419C7C66-ED63-FF83-F0AF-8B4F27B46CA7}"/>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06ACDBE5-BA07-F621-B295-38B8DE92310D}"/>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505CB343-3CA0-1983-BB50-4104466FF80A}"/>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37" name="矩形 36">
            <a:extLst>
              <a:ext uri="{FF2B5EF4-FFF2-40B4-BE49-F238E27FC236}">
                <a16:creationId xmlns:a16="http://schemas.microsoft.com/office/drawing/2014/main" id="{BF050292-186B-134C-5CD8-961A86BCF3C2}"/>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A8A9F09F-BEF4-243A-92FE-9AA57FE2D082}"/>
              </a:ext>
            </a:extLst>
          </p:cNvPr>
          <p:cNvSpPr/>
          <p:nvPr/>
        </p:nvSpPr>
        <p:spPr>
          <a:xfrm>
            <a:off x="5000946" y="366707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3F0646AB-400C-3CD7-3F52-4ABD4104F33F}"/>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C14FE1F8-4BAB-F805-667B-E8496A37D47D}"/>
              </a:ext>
            </a:extLst>
          </p:cNvPr>
          <p:cNvSpPr/>
          <p:nvPr/>
        </p:nvSpPr>
        <p:spPr>
          <a:xfrm>
            <a:off x="5000946"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765C41C8-A6F8-08A2-900E-D1453F0BDF16}"/>
              </a:ext>
            </a:extLst>
          </p:cNvPr>
          <p:cNvSpPr/>
          <p:nvPr/>
        </p:nvSpPr>
        <p:spPr>
          <a:xfrm>
            <a:off x="5994778" y="422139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14B4AA48-AF20-7A2D-95AF-5EA7C56B4B2E}"/>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23D29392-AFD7-8010-A7F6-39BDA1EB0643}"/>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7CB1D1DD-EAFF-CB8B-D664-D38A2D7E6BF3}"/>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6" name="矩形 45">
            <a:extLst>
              <a:ext uri="{FF2B5EF4-FFF2-40B4-BE49-F238E27FC236}">
                <a16:creationId xmlns:a16="http://schemas.microsoft.com/office/drawing/2014/main" id="{1F8F06FC-7D67-86B5-11D4-C74D671FC7AB}"/>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F2AF6D96-5C7E-470A-9B06-07741A4E348F}"/>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9E26E25C-B657-FC15-D967-E813F6F76868}"/>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597F15B0-6335-01F4-9F8B-21454D744C5D}"/>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0" name="矩形 49">
            <a:extLst>
              <a:ext uri="{FF2B5EF4-FFF2-40B4-BE49-F238E27FC236}">
                <a16:creationId xmlns:a16="http://schemas.microsoft.com/office/drawing/2014/main" id="{FD639EE1-DF78-C97E-FFAF-A6094DB7DD71}"/>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77D4F18F-C9EA-10EC-C3F2-4086A0A51A69}"/>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2" name="矩形 51">
            <a:extLst>
              <a:ext uri="{FF2B5EF4-FFF2-40B4-BE49-F238E27FC236}">
                <a16:creationId xmlns:a16="http://schemas.microsoft.com/office/drawing/2014/main" id="{E0C250F2-D77C-3E52-3B9D-DA94EF914228}"/>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16890572-CFFC-C511-69F8-D3D37227EAEF}"/>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54" name="矩形 53">
            <a:extLst>
              <a:ext uri="{FF2B5EF4-FFF2-40B4-BE49-F238E27FC236}">
                <a16:creationId xmlns:a16="http://schemas.microsoft.com/office/drawing/2014/main" id="{F2286509-FFB3-4D27-434A-7FD4EA3A7E0C}"/>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642A71BA-E181-C5D8-1EE0-1943E26D5858}"/>
              </a:ext>
            </a:extLst>
          </p:cNvPr>
          <p:cNvSpPr/>
          <p:nvPr/>
        </p:nvSpPr>
        <p:spPr>
          <a:xfrm>
            <a:off x="5994778" y="532569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716501"/>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19</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cs-CZ" altLang="zh-CN" sz="2400" i="1" dirty="0">
                <a:latin typeface="+mj-lt"/>
              </a:rPr>
              <a:t>B</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B</a:t>
            </a:r>
            <a:r>
              <a:rPr lang="en-US" altLang="zh-CN" sz="2400" dirty="0">
                <a:latin typeface="+mj-lt"/>
              </a:rPr>
              <a:t> is also 1, and the fingerprint of element </a:t>
            </a:r>
            <a:r>
              <a:rPr lang="en-US" altLang="zh-CN" sz="2400" i="1" dirty="0">
                <a:latin typeface="+mj-lt"/>
              </a:rPr>
              <a:t>B</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B</a:t>
            </a:r>
            <a:r>
              <a:rPr lang="en-US" altLang="zh-CN" sz="2400" dirty="0">
                <a:latin typeface="+mj-lt"/>
              </a:rPr>
              <a:t>.</a:t>
            </a:r>
          </a:p>
        </p:txBody>
      </p:sp>
      <p:sp>
        <p:nvSpPr>
          <p:cNvPr id="3" name="文本框 2">
            <a:extLst>
              <a:ext uri="{FF2B5EF4-FFF2-40B4-BE49-F238E27FC236}">
                <a16:creationId xmlns:a16="http://schemas.microsoft.com/office/drawing/2014/main" id="{A3D30572-B7D3-72AF-77A1-F375D9CF570C}"/>
              </a:ext>
            </a:extLst>
          </p:cNvPr>
          <p:cNvSpPr txBox="1"/>
          <p:nvPr/>
        </p:nvSpPr>
        <p:spPr>
          <a:xfrm>
            <a:off x="1133668" y="3050534"/>
            <a:ext cx="219684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a:t>
            </a:r>
            <a:r>
              <a:rPr lang="en-US" altLang="zh-CN" i="1" dirty="0">
                <a:solidFill>
                  <a:schemeClr val="bg1">
                    <a:lumMod val="75000"/>
                  </a:schemeClr>
                </a:solidFill>
                <a:latin typeface="Arial" panose="020B0604020202020204" pitchFamily="34" charset="0"/>
                <a:cs typeface="Arial" panose="020B0604020202020204" pitchFamily="34" charset="0"/>
              </a:rPr>
              <a:t>B</a:t>
            </a:r>
            <a:r>
              <a:rPr lang="en-US" altLang="zh-CN" dirty="0">
                <a:solidFill>
                  <a:schemeClr val="bg1">
                    <a:lumMod val="75000"/>
                  </a:schemeClr>
                </a:solidFill>
                <a:latin typeface="Arial" panose="020B0604020202020204" pitchFamily="34" charset="0"/>
                <a:cs typeface="Arial" panose="020B0604020202020204" pitchFamily="34" charset="0"/>
              </a:rPr>
              <a:t>’s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B5711F87-3992-0902-8EE6-87BBE9F447E8}"/>
              </a:ext>
            </a:extLst>
          </p:cNvPr>
          <p:cNvSpPr/>
          <p:nvPr/>
        </p:nvSpPr>
        <p:spPr>
          <a:xfrm>
            <a:off x="699931"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4003CAB7-D498-48D8-22DB-DB20E00628C8}"/>
              </a:ext>
            </a:extLst>
          </p:cNvPr>
          <p:cNvCxnSpPr>
            <a:cxnSpLocks/>
          </p:cNvCxnSpPr>
          <p:nvPr/>
        </p:nvCxnSpPr>
        <p:spPr>
          <a:xfrm>
            <a:off x="3159294" y="3298774"/>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FFF0510-7B63-2A7C-CB1F-50DB54528A30}"/>
              </a:ext>
            </a:extLst>
          </p:cNvPr>
          <p:cNvSpPr txBox="1"/>
          <p:nvPr/>
        </p:nvSpPr>
        <p:spPr>
          <a:xfrm>
            <a:off x="7978849" y="3113107"/>
            <a:ext cx="3110746" cy="1107996"/>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Bucket 1 has no empty slots. Find an empty slot by linear probing and borrow this empty slot to store element </a:t>
            </a:r>
            <a:r>
              <a:rPr lang="en-US" altLang="zh-CN" i="1" dirty="0">
                <a:latin typeface="Arial" panose="020B0604020202020204" pitchFamily="34" charset="0"/>
                <a:cs typeface="Arial" panose="020B0604020202020204" pitchFamily="34" charset="0"/>
              </a:rPr>
              <a:t>B</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
        <p:nvSpPr>
          <p:cNvPr id="32" name="椭圆 31">
            <a:extLst>
              <a:ext uri="{FF2B5EF4-FFF2-40B4-BE49-F238E27FC236}">
                <a16:creationId xmlns:a16="http://schemas.microsoft.com/office/drawing/2014/main" id="{D5F041C4-71A1-E161-1806-0846947184A4}"/>
              </a:ext>
            </a:extLst>
          </p:cNvPr>
          <p:cNvSpPr/>
          <p:nvPr/>
        </p:nvSpPr>
        <p:spPr>
          <a:xfrm>
            <a:off x="7518308" y="3504633"/>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EED94886-034D-6184-7368-E2746211A122}"/>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821684C1-8BA0-5CDC-C621-4E70B2350931}"/>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F677F557-CCBE-6F90-3F7D-D292EBD1CC21}"/>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EAD564BE-9E83-92B9-7AEB-23FC11B931EF}"/>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FF844A4E-34B6-9D54-33E5-F6FB7F09120E}"/>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09822742-19B3-9D00-320F-7078A067EE6F}"/>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41" name="矩形 40">
            <a:extLst>
              <a:ext uri="{FF2B5EF4-FFF2-40B4-BE49-F238E27FC236}">
                <a16:creationId xmlns:a16="http://schemas.microsoft.com/office/drawing/2014/main" id="{EDD5A62B-31FF-B901-21F1-93B62D9B0C73}"/>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6140D4C1-39DF-B053-CF5C-0680483956CF}"/>
              </a:ext>
            </a:extLst>
          </p:cNvPr>
          <p:cNvSpPr/>
          <p:nvPr/>
        </p:nvSpPr>
        <p:spPr>
          <a:xfrm>
            <a:off x="5000946" y="366707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2BB05873-C19B-FDC5-96BA-56F825E57481}"/>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FB70FA18-5578-7A27-1B87-C9C00A58793C}"/>
              </a:ext>
            </a:extLst>
          </p:cNvPr>
          <p:cNvSpPr/>
          <p:nvPr/>
        </p:nvSpPr>
        <p:spPr>
          <a:xfrm>
            <a:off x="5000946"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99D7BC22-02C5-D966-1349-766272FF6280}"/>
              </a:ext>
            </a:extLst>
          </p:cNvPr>
          <p:cNvSpPr/>
          <p:nvPr/>
        </p:nvSpPr>
        <p:spPr>
          <a:xfrm>
            <a:off x="5994778" y="422139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6" name="矩形 45">
            <a:extLst>
              <a:ext uri="{FF2B5EF4-FFF2-40B4-BE49-F238E27FC236}">
                <a16:creationId xmlns:a16="http://schemas.microsoft.com/office/drawing/2014/main" id="{4891827D-CA40-1AB7-FDAC-3621F84EDDA4}"/>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C5A86FAA-78C4-302B-EFA2-5ADE4058B323}"/>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7BF30DC7-2888-1110-243F-54A286719D9C}"/>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8641CC46-14DD-E926-7E9B-DA07FC0F1842}"/>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0" name="矩形 49">
            <a:extLst>
              <a:ext uri="{FF2B5EF4-FFF2-40B4-BE49-F238E27FC236}">
                <a16:creationId xmlns:a16="http://schemas.microsoft.com/office/drawing/2014/main" id="{1799D779-BF62-A40F-41F5-B7EDEB78AEFC}"/>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67790980-08D3-65F2-3ED9-3FED79DD9097}"/>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52" name="矩形 51">
            <a:extLst>
              <a:ext uri="{FF2B5EF4-FFF2-40B4-BE49-F238E27FC236}">
                <a16:creationId xmlns:a16="http://schemas.microsoft.com/office/drawing/2014/main" id="{2D0F05C7-94A3-9D51-A5BD-9B7194CED2D1}"/>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A5D2C81F-E06C-1013-9F60-27459F1D0D9A}"/>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4" name="矩形 53">
            <a:extLst>
              <a:ext uri="{FF2B5EF4-FFF2-40B4-BE49-F238E27FC236}">
                <a16:creationId xmlns:a16="http://schemas.microsoft.com/office/drawing/2014/main" id="{4DAFF7C4-FA34-0A90-C195-CFA1A8D9ED8A}"/>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0A487F3B-A932-E977-7E30-560CAF0F4050}"/>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40FE62D3-764D-E2B1-5205-C498DAFF7E3C}"/>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57" name="矩形 56">
            <a:extLst>
              <a:ext uri="{FF2B5EF4-FFF2-40B4-BE49-F238E27FC236}">
                <a16:creationId xmlns:a16="http://schemas.microsoft.com/office/drawing/2014/main" id="{F951E7EA-105B-53B7-627A-DA8E0F6DFFE4}"/>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E508E270-D19A-9C45-08B0-3FC6334EF7FE}"/>
              </a:ext>
            </a:extLst>
          </p:cNvPr>
          <p:cNvSpPr/>
          <p:nvPr/>
        </p:nvSpPr>
        <p:spPr>
          <a:xfrm>
            <a:off x="5994778" y="532569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cxnSp>
        <p:nvCxnSpPr>
          <p:cNvPr id="59" name="连接符: 曲线 58">
            <a:extLst>
              <a:ext uri="{FF2B5EF4-FFF2-40B4-BE49-F238E27FC236}">
                <a16:creationId xmlns:a16="http://schemas.microsoft.com/office/drawing/2014/main" id="{E40226F0-3C06-656A-CF45-993AF7A0B262}"/>
              </a:ext>
            </a:extLst>
          </p:cNvPr>
          <p:cNvCxnSpPr>
            <a:cxnSpLocks/>
          </p:cNvCxnSpPr>
          <p:nvPr/>
        </p:nvCxnSpPr>
        <p:spPr>
          <a:xfrm>
            <a:off x="7044094" y="3484945"/>
            <a:ext cx="23882" cy="498558"/>
          </a:xfrm>
          <a:prstGeom prst="curvedConnector3">
            <a:avLst>
              <a:gd name="adj1" fmla="val 1528130"/>
            </a:avLst>
          </a:prstGeom>
          <a:ln w="19050">
            <a:solidFill>
              <a:srgbClr val="0070C0"/>
            </a:solidFill>
            <a:prstDash val="dash"/>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91247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Filter </a:t>
            </a:r>
            <a:r>
              <a:rPr lang="en-US" altLang="zh-CN" dirty="0">
                <a:latin typeface="+mj-lt"/>
              </a:rPr>
              <a:t>d</a:t>
            </a:r>
            <a:r>
              <a:rPr lang="en-US" altLang="zh-CN" sz="3600" dirty="0">
                <a:latin typeface="+mj-lt"/>
              </a:rPr>
              <a:t>ata structures</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2</a:t>
            </a:fld>
            <a:r>
              <a:rPr lang="zh-CN" altLang="en-US" dirty="0"/>
              <a:t> </a:t>
            </a:r>
            <a:r>
              <a:rPr lang="en-US" altLang="zh-CN" dirty="0"/>
              <a:t>/ 45</a:t>
            </a:r>
            <a:endParaRPr lang="zh-CN" altLang="en-US" dirty="0"/>
          </a:p>
        </p:txBody>
      </p:sp>
      <p:sp>
        <p:nvSpPr>
          <p:cNvPr id="11" name="矩形 10">
            <a:extLst>
              <a:ext uri="{FF2B5EF4-FFF2-40B4-BE49-F238E27FC236}">
                <a16:creationId xmlns:a16="http://schemas.microsoft.com/office/drawing/2014/main" id="{CFBD015A-B7E4-4A3F-A758-FA5B1046135D}"/>
              </a:ext>
            </a:extLst>
          </p:cNvPr>
          <p:cNvSpPr/>
          <p:nvPr/>
        </p:nvSpPr>
        <p:spPr>
          <a:xfrm>
            <a:off x="342904" y="1164377"/>
            <a:ext cx="10922908" cy="2147511"/>
          </a:xfrm>
          <a:prstGeom prst="rect">
            <a:avLst/>
          </a:prstGeom>
        </p:spPr>
        <p:txBody>
          <a:bodyPr wrap="square" lIns="0" tIns="0" rIns="0" bIns="0">
            <a:spAutoFit/>
          </a:bodyPr>
          <a:lstStyle/>
          <a:p>
            <a:pPr>
              <a:lnSpc>
                <a:spcPct val="150000"/>
              </a:lnSpc>
            </a:pPr>
            <a:r>
              <a:rPr lang="en-US" altLang="zh-CN" sz="2400" dirty="0">
                <a:latin typeface="+mj-lt"/>
              </a:rPr>
              <a:t>Filter data structures (e.g., bloom filter, cuckoo filter) can </a:t>
            </a:r>
            <a:r>
              <a:rPr lang="en-US" altLang="zh-CN" sz="2400" b="1" dirty="0">
                <a:latin typeface="+mj-lt"/>
              </a:rPr>
              <a:t>approximately</a:t>
            </a:r>
            <a:r>
              <a:rPr lang="en-US" altLang="zh-CN" sz="2400" dirty="0">
                <a:latin typeface="+mj-lt"/>
              </a:rPr>
              <a:t> indicate whether an element </a:t>
            </a:r>
            <a:r>
              <a:rPr lang="en-US" altLang="zh-CN" sz="2400" i="1" dirty="0">
                <a:latin typeface="Times New Roman" panose="02020603050405020304" pitchFamily="18" charset="0"/>
                <a:cs typeface="Times New Roman" panose="02020603050405020304" pitchFamily="18" charset="0"/>
              </a:rPr>
              <a:t>x</a:t>
            </a:r>
            <a:r>
              <a:rPr lang="en-US" altLang="zh-CN" sz="2400" dirty="0">
                <a:latin typeface="+mj-lt"/>
              </a:rPr>
              <a:t> is in a given set </a:t>
            </a:r>
            <a:r>
              <a:rPr lang="en-US" altLang="zh-CN" sz="2400" i="1" dirty="0">
                <a:latin typeface="Times New Roman" panose="02020603050405020304" pitchFamily="18" charset="0"/>
                <a:cs typeface="Times New Roman" panose="02020603050405020304" pitchFamily="18" charset="0"/>
              </a:rPr>
              <a:t>S</a:t>
            </a:r>
            <a:r>
              <a:rPr lang="en-US" altLang="zh-CN" sz="2400" dirty="0">
                <a:latin typeface="+mj-lt"/>
              </a:rPr>
              <a:t>. For example, the cuckoo filter saves fingerprints in a hash table.</a:t>
            </a:r>
          </a:p>
          <a:p>
            <a:pPr>
              <a:lnSpc>
                <a:spcPct val="150000"/>
              </a:lnSpc>
            </a:pPr>
            <a:endParaRPr lang="en-US" altLang="zh-CN" sz="2400" dirty="0">
              <a:latin typeface="+mj-lt"/>
            </a:endParaRPr>
          </a:p>
        </p:txBody>
      </p:sp>
      <p:grpSp>
        <p:nvGrpSpPr>
          <p:cNvPr id="40" name="组合 39">
            <a:extLst>
              <a:ext uri="{FF2B5EF4-FFF2-40B4-BE49-F238E27FC236}">
                <a16:creationId xmlns:a16="http://schemas.microsoft.com/office/drawing/2014/main" id="{7E385A1E-35A0-0B5E-1CC6-4A2336DB4575}"/>
              </a:ext>
            </a:extLst>
          </p:cNvPr>
          <p:cNvGrpSpPr/>
          <p:nvPr/>
        </p:nvGrpSpPr>
        <p:grpSpPr>
          <a:xfrm>
            <a:off x="4290797" y="3243741"/>
            <a:ext cx="3610405" cy="2541938"/>
            <a:chOff x="8294493" y="3317481"/>
            <a:chExt cx="3610405" cy="2541938"/>
          </a:xfrm>
        </p:grpSpPr>
        <p:grpSp>
          <p:nvGrpSpPr>
            <p:cNvPr id="13" name="组合 12">
              <a:extLst>
                <a:ext uri="{FF2B5EF4-FFF2-40B4-BE49-F238E27FC236}">
                  <a16:creationId xmlns:a16="http://schemas.microsoft.com/office/drawing/2014/main" id="{EBCC4B8C-CCAB-D7D0-C9B1-BD3A2904FA38}"/>
                </a:ext>
              </a:extLst>
            </p:cNvPr>
            <p:cNvGrpSpPr/>
            <p:nvPr/>
          </p:nvGrpSpPr>
          <p:grpSpPr>
            <a:xfrm>
              <a:off x="8294493" y="4241636"/>
              <a:ext cx="2076572" cy="539261"/>
              <a:chOff x="8294493" y="4241636"/>
              <a:chExt cx="2076572" cy="539261"/>
            </a:xfrm>
          </p:grpSpPr>
          <p:sp>
            <p:nvSpPr>
              <p:cNvPr id="5" name="矩形 4">
                <a:extLst>
                  <a:ext uri="{FF2B5EF4-FFF2-40B4-BE49-F238E27FC236}">
                    <a16:creationId xmlns:a16="http://schemas.microsoft.com/office/drawing/2014/main" id="{8F904D94-E169-D743-ACD9-CF853E0251B8}"/>
                  </a:ext>
                </a:extLst>
              </p:cNvPr>
              <p:cNvSpPr/>
              <p:nvPr/>
            </p:nvSpPr>
            <p:spPr bwMode="auto">
              <a:xfrm>
                <a:off x="8294493" y="4241636"/>
                <a:ext cx="1038286" cy="539261"/>
              </a:xfrm>
              <a:prstGeom prst="rect">
                <a:avLst/>
              </a:prstGeom>
              <a:noFill/>
              <a:ln w="381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sp>
            <p:nvSpPr>
              <p:cNvPr id="6" name="矩形 5">
                <a:extLst>
                  <a:ext uri="{FF2B5EF4-FFF2-40B4-BE49-F238E27FC236}">
                    <a16:creationId xmlns:a16="http://schemas.microsoft.com/office/drawing/2014/main" id="{9C1D3BD7-0E43-9508-3945-F1D08DC60601}"/>
                  </a:ext>
                </a:extLst>
              </p:cNvPr>
              <p:cNvSpPr/>
              <p:nvPr/>
            </p:nvSpPr>
            <p:spPr bwMode="auto">
              <a:xfrm>
                <a:off x="9332779" y="4241636"/>
                <a:ext cx="1038286" cy="539261"/>
              </a:xfrm>
              <a:prstGeom prst="rect">
                <a:avLst/>
              </a:prstGeom>
              <a:noFill/>
              <a:ln w="381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ctr"/>
                <a:r>
                  <a:rPr lang="en-US" altLang="zh-CN" sz="2400" b="1" dirty="0">
                    <a:solidFill>
                      <a:srgbClr val="FF0000"/>
                    </a:solidFill>
                  </a:rPr>
                  <a:t>101</a:t>
                </a:r>
                <a:endParaRPr lang="zh-CN" altLang="en-US" sz="2400" b="1" dirty="0">
                  <a:solidFill>
                    <a:srgbClr val="FF0000"/>
                  </a:solidFill>
                </a:endParaRPr>
              </a:p>
            </p:txBody>
          </p:sp>
        </p:grpSp>
        <p:grpSp>
          <p:nvGrpSpPr>
            <p:cNvPr id="17" name="组合 16">
              <a:extLst>
                <a:ext uri="{FF2B5EF4-FFF2-40B4-BE49-F238E27FC236}">
                  <a16:creationId xmlns:a16="http://schemas.microsoft.com/office/drawing/2014/main" id="{8CDDF551-C988-5856-F81B-6850DA14009F}"/>
                </a:ext>
              </a:extLst>
            </p:cNvPr>
            <p:cNvGrpSpPr/>
            <p:nvPr/>
          </p:nvGrpSpPr>
          <p:grpSpPr>
            <a:xfrm>
              <a:off x="8294493" y="4780897"/>
              <a:ext cx="2076572" cy="539261"/>
              <a:chOff x="8294493" y="4241636"/>
              <a:chExt cx="2076572" cy="539261"/>
            </a:xfrm>
          </p:grpSpPr>
          <p:sp>
            <p:nvSpPr>
              <p:cNvPr id="18" name="矩形 17">
                <a:extLst>
                  <a:ext uri="{FF2B5EF4-FFF2-40B4-BE49-F238E27FC236}">
                    <a16:creationId xmlns:a16="http://schemas.microsoft.com/office/drawing/2014/main" id="{7C4FC128-FD54-9E18-C69B-5CF8F1E3A0F6}"/>
                  </a:ext>
                </a:extLst>
              </p:cNvPr>
              <p:cNvSpPr/>
              <p:nvPr/>
            </p:nvSpPr>
            <p:spPr bwMode="auto">
              <a:xfrm>
                <a:off x="8294493" y="4241636"/>
                <a:ext cx="1038286" cy="539261"/>
              </a:xfrm>
              <a:prstGeom prst="rect">
                <a:avLst/>
              </a:prstGeom>
              <a:noFill/>
              <a:ln w="381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sp>
            <p:nvSpPr>
              <p:cNvPr id="19" name="矩形 18">
                <a:extLst>
                  <a:ext uri="{FF2B5EF4-FFF2-40B4-BE49-F238E27FC236}">
                    <a16:creationId xmlns:a16="http://schemas.microsoft.com/office/drawing/2014/main" id="{FAAA5151-14B6-AA2E-28D7-7C95D286F7B3}"/>
                  </a:ext>
                </a:extLst>
              </p:cNvPr>
              <p:cNvSpPr/>
              <p:nvPr/>
            </p:nvSpPr>
            <p:spPr bwMode="auto">
              <a:xfrm>
                <a:off x="9332779" y="4241636"/>
                <a:ext cx="1038286" cy="539261"/>
              </a:xfrm>
              <a:prstGeom prst="rect">
                <a:avLst/>
              </a:prstGeom>
              <a:noFill/>
              <a:ln w="381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ctr"/>
                <a:endParaRPr lang="zh-CN" altLang="en-US" sz="2400" b="1" dirty="0">
                  <a:solidFill>
                    <a:srgbClr val="FF0000"/>
                  </a:solidFill>
                </a:endParaRPr>
              </a:p>
            </p:txBody>
          </p:sp>
        </p:grpSp>
        <p:grpSp>
          <p:nvGrpSpPr>
            <p:cNvPr id="20" name="组合 19">
              <a:extLst>
                <a:ext uri="{FF2B5EF4-FFF2-40B4-BE49-F238E27FC236}">
                  <a16:creationId xmlns:a16="http://schemas.microsoft.com/office/drawing/2014/main" id="{FC1AEB0F-BF71-5C37-05B0-78D45B58B626}"/>
                </a:ext>
              </a:extLst>
            </p:cNvPr>
            <p:cNvGrpSpPr/>
            <p:nvPr/>
          </p:nvGrpSpPr>
          <p:grpSpPr>
            <a:xfrm>
              <a:off x="8294493" y="5320158"/>
              <a:ext cx="2076572" cy="539261"/>
              <a:chOff x="8294493" y="4241636"/>
              <a:chExt cx="2076572" cy="539261"/>
            </a:xfrm>
          </p:grpSpPr>
          <p:sp>
            <p:nvSpPr>
              <p:cNvPr id="21" name="矩形 20">
                <a:extLst>
                  <a:ext uri="{FF2B5EF4-FFF2-40B4-BE49-F238E27FC236}">
                    <a16:creationId xmlns:a16="http://schemas.microsoft.com/office/drawing/2014/main" id="{1B4D8401-A29D-2440-516C-0BEB93A9FF1E}"/>
                  </a:ext>
                </a:extLst>
              </p:cNvPr>
              <p:cNvSpPr/>
              <p:nvPr/>
            </p:nvSpPr>
            <p:spPr bwMode="auto">
              <a:xfrm>
                <a:off x="8294493" y="4241636"/>
                <a:ext cx="1038286" cy="539261"/>
              </a:xfrm>
              <a:prstGeom prst="rect">
                <a:avLst/>
              </a:prstGeom>
              <a:noFill/>
              <a:ln w="381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sp>
            <p:nvSpPr>
              <p:cNvPr id="22" name="矩形 21">
                <a:extLst>
                  <a:ext uri="{FF2B5EF4-FFF2-40B4-BE49-F238E27FC236}">
                    <a16:creationId xmlns:a16="http://schemas.microsoft.com/office/drawing/2014/main" id="{4A3BB732-152D-0285-72FC-AD5724BC5591}"/>
                  </a:ext>
                </a:extLst>
              </p:cNvPr>
              <p:cNvSpPr/>
              <p:nvPr/>
            </p:nvSpPr>
            <p:spPr bwMode="auto">
              <a:xfrm>
                <a:off x="9332779" y="4241636"/>
                <a:ext cx="1038286" cy="539261"/>
              </a:xfrm>
              <a:prstGeom prst="rect">
                <a:avLst/>
              </a:prstGeom>
              <a:noFill/>
              <a:ln w="381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grpSp>
        <p:sp>
          <p:nvSpPr>
            <p:cNvPr id="25" name="矩形 24">
              <a:extLst>
                <a:ext uri="{FF2B5EF4-FFF2-40B4-BE49-F238E27FC236}">
                  <a16:creationId xmlns:a16="http://schemas.microsoft.com/office/drawing/2014/main" id="{B272C9CE-2A62-1D77-35D2-6B279F656D73}"/>
                </a:ext>
              </a:extLst>
            </p:cNvPr>
            <p:cNvSpPr/>
            <p:nvPr/>
          </p:nvSpPr>
          <p:spPr bwMode="auto">
            <a:xfrm>
              <a:off x="8524567" y="3317481"/>
              <a:ext cx="3380331" cy="539261"/>
            </a:xfrm>
            <a:prstGeom prst="rect">
              <a:avLst/>
            </a:prstGeom>
            <a:noFill/>
            <a:ln w="38100">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ctr"/>
              <a:r>
                <a:rPr lang="en-US" altLang="zh-CN" sz="2400" b="1" dirty="0"/>
                <a:t>hash(</a:t>
              </a:r>
              <a:r>
                <a:rPr lang="en-US" altLang="zh-CN" sz="2400" b="1" i="1" dirty="0"/>
                <a:t>e</a:t>
              </a:r>
              <a:r>
                <a:rPr lang="en-US" altLang="zh-CN" sz="2400" b="1" dirty="0"/>
                <a:t>) = XXXXX</a:t>
              </a:r>
              <a:r>
                <a:rPr lang="en-US" altLang="zh-CN" sz="2400" b="1" dirty="0">
                  <a:solidFill>
                    <a:srgbClr val="FF0000"/>
                  </a:solidFill>
                </a:rPr>
                <a:t>101</a:t>
              </a:r>
              <a:endParaRPr lang="zh-CN" altLang="en-US" sz="2400" b="1" dirty="0">
                <a:solidFill>
                  <a:srgbClr val="FF0000"/>
                </a:solidFill>
              </a:endParaRPr>
            </a:p>
          </p:txBody>
        </p:sp>
        <p:cxnSp>
          <p:nvCxnSpPr>
            <p:cNvPr id="27" name="直接箭头连接符 26">
              <a:extLst>
                <a:ext uri="{FF2B5EF4-FFF2-40B4-BE49-F238E27FC236}">
                  <a16:creationId xmlns:a16="http://schemas.microsoft.com/office/drawing/2014/main" id="{A2343848-667B-5A36-E3AA-8D25FAFD966B}"/>
                </a:ext>
              </a:extLst>
            </p:cNvPr>
            <p:cNvCxnSpPr>
              <a:cxnSpLocks/>
              <a:stCxn id="25" idx="2"/>
              <a:endCxn id="6" idx="0"/>
            </p:cNvCxnSpPr>
            <p:nvPr/>
          </p:nvCxnSpPr>
          <p:spPr bwMode="auto">
            <a:xfrm flipH="1">
              <a:off x="9851922" y="3856742"/>
              <a:ext cx="362811" cy="384894"/>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grpSp>
      <p:sp>
        <p:nvSpPr>
          <p:cNvPr id="44" name="矩形 43">
            <a:extLst>
              <a:ext uri="{FF2B5EF4-FFF2-40B4-BE49-F238E27FC236}">
                <a16:creationId xmlns:a16="http://schemas.microsoft.com/office/drawing/2014/main" id="{1FEFEBBD-0CA9-39EE-C730-04F7553930D2}"/>
              </a:ext>
            </a:extLst>
          </p:cNvPr>
          <p:cNvSpPr/>
          <p:nvPr/>
        </p:nvSpPr>
        <p:spPr bwMode="auto">
          <a:xfrm>
            <a:off x="709338" y="5285636"/>
            <a:ext cx="5260809" cy="1106275"/>
          </a:xfrm>
          <a:prstGeom prst="rect">
            <a:avLst/>
          </a:prstGeom>
          <a:noFill/>
          <a:ln w="38100">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spTree>
    <p:extLst>
      <p:ext uri="{BB962C8B-B14F-4D97-AF65-F5344CB8AC3E}">
        <p14:creationId xmlns:p14="http://schemas.microsoft.com/office/powerpoint/2010/main" val="385740339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20</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cs-CZ" altLang="zh-CN" sz="2400" i="1" dirty="0">
                <a:latin typeface="+mj-lt"/>
              </a:rPr>
              <a:t>B</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B</a:t>
            </a:r>
            <a:r>
              <a:rPr lang="en-US" altLang="zh-CN" sz="2400" dirty="0">
                <a:latin typeface="+mj-lt"/>
              </a:rPr>
              <a:t> is also 1, and the fingerprint of element </a:t>
            </a:r>
            <a:r>
              <a:rPr lang="en-US" altLang="zh-CN" sz="2400" i="1" dirty="0">
                <a:latin typeface="+mj-lt"/>
              </a:rPr>
              <a:t>B</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B</a:t>
            </a:r>
            <a:r>
              <a:rPr lang="en-US" altLang="zh-CN" sz="2400" dirty="0">
                <a:latin typeface="+mj-lt"/>
              </a:rPr>
              <a:t>.</a:t>
            </a:r>
          </a:p>
        </p:txBody>
      </p:sp>
      <p:sp>
        <p:nvSpPr>
          <p:cNvPr id="3" name="文本框 2">
            <a:extLst>
              <a:ext uri="{FF2B5EF4-FFF2-40B4-BE49-F238E27FC236}">
                <a16:creationId xmlns:a16="http://schemas.microsoft.com/office/drawing/2014/main" id="{A3D30572-B7D3-72AF-77A1-F375D9CF570C}"/>
              </a:ext>
            </a:extLst>
          </p:cNvPr>
          <p:cNvSpPr txBox="1"/>
          <p:nvPr/>
        </p:nvSpPr>
        <p:spPr>
          <a:xfrm>
            <a:off x="1133668" y="3050534"/>
            <a:ext cx="219684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a:t>
            </a:r>
            <a:r>
              <a:rPr lang="en-US" altLang="zh-CN" i="1" dirty="0">
                <a:solidFill>
                  <a:schemeClr val="bg1">
                    <a:lumMod val="75000"/>
                  </a:schemeClr>
                </a:solidFill>
                <a:latin typeface="Arial" panose="020B0604020202020204" pitchFamily="34" charset="0"/>
                <a:cs typeface="Arial" panose="020B0604020202020204" pitchFamily="34" charset="0"/>
              </a:rPr>
              <a:t>B</a:t>
            </a:r>
            <a:r>
              <a:rPr lang="en-US" altLang="zh-CN" dirty="0">
                <a:solidFill>
                  <a:schemeClr val="bg1">
                    <a:lumMod val="75000"/>
                  </a:schemeClr>
                </a:solidFill>
                <a:latin typeface="Arial" panose="020B0604020202020204" pitchFamily="34" charset="0"/>
                <a:cs typeface="Arial" panose="020B0604020202020204" pitchFamily="34" charset="0"/>
              </a:rPr>
              <a:t>’s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B5711F87-3992-0902-8EE6-87BBE9F447E8}"/>
              </a:ext>
            </a:extLst>
          </p:cNvPr>
          <p:cNvSpPr/>
          <p:nvPr/>
        </p:nvSpPr>
        <p:spPr>
          <a:xfrm>
            <a:off x="699931"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Arial" panose="020B0604020202020204" pitchFamily="34" charset="0"/>
                <a:cs typeface="Arial" panose="020B0604020202020204" pitchFamily="34" charset="0"/>
              </a:rPr>
              <a:t>1</a:t>
            </a:r>
            <a:endParaRPr lang="zh-CN" altLang="en-US" dirty="0">
              <a:solidFill>
                <a:schemeClr val="bg1"/>
              </a:solidFill>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4003CAB7-D498-48D8-22DB-DB20E00628C8}"/>
              </a:ext>
            </a:extLst>
          </p:cNvPr>
          <p:cNvCxnSpPr>
            <a:cxnSpLocks/>
          </p:cNvCxnSpPr>
          <p:nvPr/>
        </p:nvCxnSpPr>
        <p:spPr>
          <a:xfrm>
            <a:off x="3159294" y="3298774"/>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B497C39F-82AF-E34A-F000-CF1AE7499563}"/>
              </a:ext>
            </a:extLst>
          </p:cNvPr>
          <p:cNvSpPr txBox="1"/>
          <p:nvPr/>
        </p:nvSpPr>
        <p:spPr>
          <a:xfrm>
            <a:off x="7187841" y="4443005"/>
            <a:ext cx="4661562" cy="830997"/>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en-US" altLang="zh-CN" dirty="0">
                <a:solidFill>
                  <a:schemeClr val="tx1"/>
                </a:solidFill>
                <a:latin typeface="Arial" panose="020B0604020202020204" pitchFamily="34" charset="0"/>
                <a:cs typeface="Arial" panose="020B0604020202020204" pitchFamily="34" charset="0"/>
              </a:rPr>
              <a:t>“</a:t>
            </a:r>
            <a:r>
              <a:rPr lang="en-US" altLang="zh-CN" i="1" dirty="0">
                <a:latin typeface="Arial" panose="020B0604020202020204" pitchFamily="34" charset="0"/>
                <a:cs typeface="Arial" panose="020B0604020202020204" pitchFamily="34" charset="0"/>
              </a:rPr>
              <a:t>1</a:t>
            </a:r>
            <a:r>
              <a:rPr lang="en-US" altLang="zh-CN" dirty="0">
                <a:solidFill>
                  <a:schemeClr val="tx1"/>
                </a:solidFill>
                <a:latin typeface="Arial" panose="020B0604020202020204" pitchFamily="34" charset="0"/>
                <a:cs typeface="Arial" panose="020B0604020202020204" pitchFamily="34" charset="0"/>
              </a:rPr>
              <a:t>” denotes the distance between element </a:t>
            </a:r>
            <a:r>
              <a:rPr lang="en-US" altLang="zh-CN" i="1" dirty="0">
                <a:latin typeface="Arial" panose="020B0604020202020204" pitchFamily="34" charset="0"/>
                <a:cs typeface="Arial" panose="020B0604020202020204" pitchFamily="34" charset="0"/>
              </a:rPr>
              <a:t>B</a:t>
            </a:r>
            <a:r>
              <a:rPr lang="en-US" altLang="zh-CN" dirty="0">
                <a:solidFill>
                  <a:schemeClr val="tx1"/>
                </a:solidFill>
                <a:latin typeface="Arial" panose="020B0604020202020204" pitchFamily="34" charset="0"/>
                <a:cs typeface="Arial" panose="020B0604020202020204" pitchFamily="34" charset="0"/>
              </a:rPr>
              <a:t>'s corresponding bucket and the position where element </a:t>
            </a:r>
            <a:r>
              <a:rPr lang="en-US" altLang="zh-CN" i="1" dirty="0">
                <a:latin typeface="Arial" panose="020B0604020202020204" pitchFamily="34" charset="0"/>
                <a:cs typeface="Arial" panose="020B0604020202020204" pitchFamily="34" charset="0"/>
              </a:rPr>
              <a:t>B</a:t>
            </a:r>
            <a:r>
              <a:rPr lang="en-US" altLang="zh-CN" dirty="0">
                <a:solidFill>
                  <a:schemeClr val="tx1"/>
                </a:solidFill>
                <a:latin typeface="Arial" panose="020B0604020202020204" pitchFamily="34" charset="0"/>
                <a:cs typeface="Arial" panose="020B0604020202020204" pitchFamily="34" charset="0"/>
              </a:rPr>
              <a:t> is actually stored. </a:t>
            </a:r>
            <a:r>
              <a:rPr lang="en-US" altLang="zh-CN" dirty="0">
                <a:solidFill>
                  <a:srgbClr val="C00000"/>
                </a:solidFill>
                <a:latin typeface="Arial" panose="020B0604020202020204" pitchFamily="34" charset="0"/>
                <a:cs typeface="Arial" panose="020B0604020202020204" pitchFamily="34" charset="0"/>
              </a:rPr>
              <a:t>(2-1=1)</a:t>
            </a:r>
          </a:p>
        </p:txBody>
      </p:sp>
      <p:sp>
        <p:nvSpPr>
          <p:cNvPr id="35" name="文本框 34">
            <a:extLst>
              <a:ext uri="{FF2B5EF4-FFF2-40B4-BE49-F238E27FC236}">
                <a16:creationId xmlns:a16="http://schemas.microsoft.com/office/drawing/2014/main" id="{D74B3C70-842B-D694-69DC-DD4DD227F71A}"/>
              </a:ext>
            </a:extLst>
          </p:cNvPr>
          <p:cNvSpPr txBox="1"/>
          <p:nvPr/>
        </p:nvSpPr>
        <p:spPr>
          <a:xfrm>
            <a:off x="7187836" y="5582539"/>
            <a:ext cx="4525780" cy="553998"/>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en-US" altLang="zh-CN" dirty="0">
                <a:solidFill>
                  <a:schemeClr val="tx1"/>
                </a:solidFill>
                <a:latin typeface="Arial" panose="020B0604020202020204" pitchFamily="34" charset="0"/>
                <a:cs typeface="Arial" panose="020B0604020202020204" pitchFamily="34" charset="0"/>
              </a:rPr>
              <a:t>“</a:t>
            </a:r>
            <a:r>
              <a:rPr lang="en-US" altLang="zh-CN" sz="1800" i="1" dirty="0" err="1">
                <a:solidFill>
                  <a:schemeClr val="tx1"/>
                </a:solidFill>
                <a:latin typeface="Times New Roman" panose="02020603050405020304" pitchFamily="18" charset="0"/>
                <a:cs typeface="Times New Roman" panose="02020603050405020304" pitchFamily="18" charset="0"/>
              </a:rPr>
              <a:t>f</a:t>
            </a:r>
            <a:r>
              <a:rPr lang="en-US" altLang="zh-CN" sz="1000" i="1" dirty="0" err="1">
                <a:latin typeface="Times New Roman" panose="02020603050405020304" pitchFamily="18" charset="0"/>
                <a:cs typeface="Times New Roman" panose="02020603050405020304" pitchFamily="18" charset="0"/>
              </a:rPr>
              <a:t>B</a:t>
            </a:r>
            <a:r>
              <a:rPr lang="en-US" altLang="zh-CN" dirty="0">
                <a:solidFill>
                  <a:schemeClr val="tx1"/>
                </a:solidFill>
                <a:latin typeface="Arial" panose="020B0604020202020204" pitchFamily="34" charset="0"/>
                <a:cs typeface="Arial" panose="020B0604020202020204" pitchFamily="34" charset="0"/>
              </a:rPr>
              <a:t>” is the fingerprint of element </a:t>
            </a:r>
            <a:r>
              <a:rPr lang="en-US" altLang="zh-CN" i="1" dirty="0">
                <a:latin typeface="Arial" panose="020B0604020202020204" pitchFamily="34" charset="0"/>
                <a:cs typeface="Arial" panose="020B0604020202020204" pitchFamily="34" charset="0"/>
              </a:rPr>
              <a:t>B</a:t>
            </a:r>
            <a:r>
              <a:rPr lang="en-US" altLang="zh-CN" dirty="0">
                <a:solidFill>
                  <a:schemeClr val="tx1"/>
                </a:solidFill>
                <a:latin typeface="Arial" panose="020B0604020202020204" pitchFamily="34" charset="0"/>
                <a:cs typeface="Arial" panose="020B0604020202020204" pitchFamily="34" charset="0"/>
              </a:rPr>
              <a:t>, that is, a few bits of element </a:t>
            </a:r>
            <a:r>
              <a:rPr lang="en-US" altLang="zh-CN" i="1" dirty="0">
                <a:latin typeface="Arial" panose="020B0604020202020204" pitchFamily="34" charset="0"/>
                <a:cs typeface="Arial" panose="020B0604020202020204" pitchFamily="34" charset="0"/>
              </a:rPr>
              <a:t>B</a:t>
            </a:r>
            <a:r>
              <a:rPr lang="en-US" altLang="zh-CN" dirty="0">
                <a:solidFill>
                  <a:schemeClr val="tx1"/>
                </a:solidFill>
                <a:latin typeface="Arial" panose="020B0604020202020204" pitchFamily="34" charset="0"/>
                <a:cs typeface="Arial" panose="020B0604020202020204" pitchFamily="34" charset="0"/>
              </a:rPr>
              <a:t>’s hash value.</a:t>
            </a:r>
          </a:p>
        </p:txBody>
      </p:sp>
      <p:sp>
        <p:nvSpPr>
          <p:cNvPr id="36" name="文本框 35">
            <a:extLst>
              <a:ext uri="{FF2B5EF4-FFF2-40B4-BE49-F238E27FC236}">
                <a16:creationId xmlns:a16="http://schemas.microsoft.com/office/drawing/2014/main" id="{748705A4-6416-0A7C-0697-B4543B09A53A}"/>
              </a:ext>
            </a:extLst>
          </p:cNvPr>
          <p:cNvSpPr txBox="1"/>
          <p:nvPr/>
        </p:nvSpPr>
        <p:spPr>
          <a:xfrm>
            <a:off x="7978849" y="3113107"/>
            <a:ext cx="3110746" cy="1107996"/>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Bucket 1 has no empty slots. Find an empty slot by linear probing and borrow this empty slot to store element </a:t>
            </a:r>
            <a:r>
              <a:rPr lang="en-US" altLang="zh-CN" i="1" dirty="0">
                <a:solidFill>
                  <a:schemeClr val="bg1">
                    <a:lumMod val="75000"/>
                  </a:schemeClr>
                </a:solidFill>
                <a:latin typeface="Arial" panose="020B0604020202020204" pitchFamily="34" charset="0"/>
                <a:cs typeface="Arial" panose="020B0604020202020204" pitchFamily="34" charset="0"/>
              </a:rPr>
              <a:t>B</a:t>
            </a:r>
            <a:r>
              <a:rPr lang="en-US" altLang="zh-CN" dirty="0">
                <a:solidFill>
                  <a:schemeClr val="bg1">
                    <a:lumMod val="75000"/>
                  </a:schemeClr>
                </a:solidFill>
                <a:latin typeface="Arial" panose="020B0604020202020204" pitchFamily="34" charset="0"/>
                <a:cs typeface="Arial" panose="020B0604020202020204" pitchFamily="34" charset="0"/>
              </a:rPr>
              <a: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37" name="椭圆 36">
            <a:extLst>
              <a:ext uri="{FF2B5EF4-FFF2-40B4-BE49-F238E27FC236}">
                <a16:creationId xmlns:a16="http://schemas.microsoft.com/office/drawing/2014/main" id="{0E967562-6CEE-51EA-80AE-06FD2ADF0369}"/>
              </a:ext>
            </a:extLst>
          </p:cNvPr>
          <p:cNvSpPr/>
          <p:nvPr/>
        </p:nvSpPr>
        <p:spPr>
          <a:xfrm>
            <a:off x="7518308" y="3504633"/>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sp>
        <p:nvSpPr>
          <p:cNvPr id="62" name="矩形 61">
            <a:extLst>
              <a:ext uri="{FF2B5EF4-FFF2-40B4-BE49-F238E27FC236}">
                <a16:creationId xmlns:a16="http://schemas.microsoft.com/office/drawing/2014/main" id="{3C4BC4FC-079D-51E7-B61F-8283AACA052C}"/>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244A9EF3-39E6-AD5E-EFDF-F677A8ABF3E3}"/>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85BBEB9C-C593-CAD2-DB1A-918DDD1B3499}"/>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4020C8CD-5EAB-582E-CC1D-68506B2EAA60}"/>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6" name="矩形 65">
            <a:extLst>
              <a:ext uri="{FF2B5EF4-FFF2-40B4-BE49-F238E27FC236}">
                <a16:creationId xmlns:a16="http://schemas.microsoft.com/office/drawing/2014/main" id="{EBD42D27-DEA1-787B-44D9-D19726AFA73A}"/>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7" name="矩形 66">
            <a:extLst>
              <a:ext uri="{FF2B5EF4-FFF2-40B4-BE49-F238E27FC236}">
                <a16:creationId xmlns:a16="http://schemas.microsoft.com/office/drawing/2014/main" id="{2429900B-60F0-4926-C01D-AF64B98096DF}"/>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68" name="矩形 67">
            <a:extLst>
              <a:ext uri="{FF2B5EF4-FFF2-40B4-BE49-F238E27FC236}">
                <a16:creationId xmlns:a16="http://schemas.microsoft.com/office/drawing/2014/main" id="{3809F01A-422D-B5C9-7D27-465B7007242F}"/>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9" name="矩形 68">
            <a:extLst>
              <a:ext uri="{FF2B5EF4-FFF2-40B4-BE49-F238E27FC236}">
                <a16:creationId xmlns:a16="http://schemas.microsoft.com/office/drawing/2014/main" id="{541A548B-5054-5645-603A-2BB86EC327DB}"/>
              </a:ext>
            </a:extLst>
          </p:cNvPr>
          <p:cNvSpPr/>
          <p:nvPr/>
        </p:nvSpPr>
        <p:spPr>
          <a:xfrm>
            <a:off x="5000946"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&lt;</a:t>
            </a:r>
            <a:r>
              <a:rPr lang="en-US" altLang="zh-CN" sz="2800" i="1" dirty="0">
                <a:solidFill>
                  <a:schemeClr val="tx1"/>
                </a:solidFill>
                <a:latin typeface="Times New Roman" panose="02020603050405020304" pitchFamily="18" charset="0"/>
                <a:cs typeface="Times New Roman" panose="02020603050405020304" pitchFamily="18" charset="0"/>
              </a:rPr>
              <a:t>1</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B</a:t>
            </a:r>
            <a:r>
              <a:rPr lang="en-US" altLang="zh-CN" sz="2800"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70" name="矩形 69">
            <a:extLst>
              <a:ext uri="{FF2B5EF4-FFF2-40B4-BE49-F238E27FC236}">
                <a16:creationId xmlns:a16="http://schemas.microsoft.com/office/drawing/2014/main" id="{6DA3C1F7-25FD-57F8-BD3F-E440901BEA35}"/>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1" name="矩形 70">
            <a:extLst>
              <a:ext uri="{FF2B5EF4-FFF2-40B4-BE49-F238E27FC236}">
                <a16:creationId xmlns:a16="http://schemas.microsoft.com/office/drawing/2014/main" id="{F06ACD21-6E28-04A5-6FDF-215A27896752}"/>
              </a:ext>
            </a:extLst>
          </p:cNvPr>
          <p:cNvSpPr/>
          <p:nvPr/>
        </p:nvSpPr>
        <p:spPr>
          <a:xfrm>
            <a:off x="5000946"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2" name="矩形 71">
            <a:extLst>
              <a:ext uri="{FF2B5EF4-FFF2-40B4-BE49-F238E27FC236}">
                <a16:creationId xmlns:a16="http://schemas.microsoft.com/office/drawing/2014/main" id="{9E227646-4BBE-6B22-1CF2-386BFDC6EABB}"/>
              </a:ext>
            </a:extLst>
          </p:cNvPr>
          <p:cNvSpPr/>
          <p:nvPr/>
        </p:nvSpPr>
        <p:spPr>
          <a:xfrm>
            <a:off x="5994778" y="422139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3" name="矩形 72">
            <a:extLst>
              <a:ext uri="{FF2B5EF4-FFF2-40B4-BE49-F238E27FC236}">
                <a16:creationId xmlns:a16="http://schemas.microsoft.com/office/drawing/2014/main" id="{A3477C59-8F3E-49C8-53E4-70CADA44748A}"/>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4" name="矩形 73">
            <a:extLst>
              <a:ext uri="{FF2B5EF4-FFF2-40B4-BE49-F238E27FC236}">
                <a16:creationId xmlns:a16="http://schemas.microsoft.com/office/drawing/2014/main" id="{CF51A236-1F4D-47EF-596B-25D6EA839BB1}"/>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5" name="矩形 74">
            <a:extLst>
              <a:ext uri="{FF2B5EF4-FFF2-40B4-BE49-F238E27FC236}">
                <a16:creationId xmlns:a16="http://schemas.microsoft.com/office/drawing/2014/main" id="{A72DF3D0-B01E-10EA-B107-8C9EA59C65CF}"/>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6" name="矩形 75">
            <a:extLst>
              <a:ext uri="{FF2B5EF4-FFF2-40B4-BE49-F238E27FC236}">
                <a16:creationId xmlns:a16="http://schemas.microsoft.com/office/drawing/2014/main" id="{6626653D-6BA2-D57C-2C8A-02CB99478E57}"/>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7" name="矩形 76">
            <a:extLst>
              <a:ext uri="{FF2B5EF4-FFF2-40B4-BE49-F238E27FC236}">
                <a16:creationId xmlns:a16="http://schemas.microsoft.com/office/drawing/2014/main" id="{65B616BE-82F6-A2E9-7204-5225288A0D36}"/>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8" name="矩形 77">
            <a:extLst>
              <a:ext uri="{FF2B5EF4-FFF2-40B4-BE49-F238E27FC236}">
                <a16:creationId xmlns:a16="http://schemas.microsoft.com/office/drawing/2014/main" id="{4D6AF8F6-D894-0D2F-CC72-B95EE0E1A05D}"/>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79" name="矩形 78">
            <a:extLst>
              <a:ext uri="{FF2B5EF4-FFF2-40B4-BE49-F238E27FC236}">
                <a16:creationId xmlns:a16="http://schemas.microsoft.com/office/drawing/2014/main" id="{0A5F8806-5739-FCD8-C67A-70666D2658D4}"/>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80" name="矩形 79">
            <a:extLst>
              <a:ext uri="{FF2B5EF4-FFF2-40B4-BE49-F238E27FC236}">
                <a16:creationId xmlns:a16="http://schemas.microsoft.com/office/drawing/2014/main" id="{B6D9F76E-D641-8FBD-F29A-041979CDCC82}"/>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81" name="矩形 80">
            <a:extLst>
              <a:ext uri="{FF2B5EF4-FFF2-40B4-BE49-F238E27FC236}">
                <a16:creationId xmlns:a16="http://schemas.microsoft.com/office/drawing/2014/main" id="{AD058CBF-712E-A983-8B66-99527E5A201C}"/>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82" name="矩形 81">
            <a:extLst>
              <a:ext uri="{FF2B5EF4-FFF2-40B4-BE49-F238E27FC236}">
                <a16:creationId xmlns:a16="http://schemas.microsoft.com/office/drawing/2014/main" id="{EA41F278-F7CC-C73A-867A-50D2D841E63A}"/>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83" name="矩形 82">
            <a:extLst>
              <a:ext uri="{FF2B5EF4-FFF2-40B4-BE49-F238E27FC236}">
                <a16:creationId xmlns:a16="http://schemas.microsoft.com/office/drawing/2014/main" id="{09A8731D-AFC8-A6DC-7641-85DA868604D8}"/>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84" name="矩形 83">
            <a:extLst>
              <a:ext uri="{FF2B5EF4-FFF2-40B4-BE49-F238E27FC236}">
                <a16:creationId xmlns:a16="http://schemas.microsoft.com/office/drawing/2014/main" id="{7E0F2B03-034C-EA57-3BDB-720C83836B2B}"/>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85" name="矩形 84">
            <a:extLst>
              <a:ext uri="{FF2B5EF4-FFF2-40B4-BE49-F238E27FC236}">
                <a16:creationId xmlns:a16="http://schemas.microsoft.com/office/drawing/2014/main" id="{1AF5FB02-DA2B-27D0-109A-59E80B21C731}"/>
              </a:ext>
            </a:extLst>
          </p:cNvPr>
          <p:cNvSpPr/>
          <p:nvPr/>
        </p:nvSpPr>
        <p:spPr>
          <a:xfrm>
            <a:off x="5994778" y="532569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cxnSp>
        <p:nvCxnSpPr>
          <p:cNvPr id="86" name="连接符: 曲线 85">
            <a:extLst>
              <a:ext uri="{FF2B5EF4-FFF2-40B4-BE49-F238E27FC236}">
                <a16:creationId xmlns:a16="http://schemas.microsoft.com/office/drawing/2014/main" id="{3C19A6A5-F570-2019-410A-505B5ED9B813}"/>
              </a:ext>
            </a:extLst>
          </p:cNvPr>
          <p:cNvCxnSpPr>
            <a:cxnSpLocks/>
          </p:cNvCxnSpPr>
          <p:nvPr/>
        </p:nvCxnSpPr>
        <p:spPr>
          <a:xfrm>
            <a:off x="7044094" y="3484945"/>
            <a:ext cx="23882" cy="498558"/>
          </a:xfrm>
          <a:prstGeom prst="curvedConnector3">
            <a:avLst>
              <a:gd name="adj1" fmla="val 152813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0851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21</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en-US" altLang="zh-CN" sz="2400" i="1" dirty="0">
                <a:latin typeface="+mj-lt"/>
              </a:rPr>
              <a:t>C</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C</a:t>
            </a:r>
            <a:r>
              <a:rPr lang="en-US" altLang="zh-CN" sz="2400" dirty="0">
                <a:latin typeface="+mj-lt"/>
              </a:rPr>
              <a:t> is also 1, and the fingerprint of element </a:t>
            </a:r>
            <a:r>
              <a:rPr lang="en-US" altLang="zh-CN" sz="2400" i="1" dirty="0">
                <a:latin typeface="+mj-lt"/>
              </a:rPr>
              <a:t>C</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C</a:t>
            </a:r>
            <a:r>
              <a:rPr lang="en-US" altLang="zh-CN" sz="2400" dirty="0">
                <a:latin typeface="+mj-lt"/>
              </a:rPr>
              <a:t>.</a:t>
            </a:r>
          </a:p>
        </p:txBody>
      </p:sp>
      <p:sp>
        <p:nvSpPr>
          <p:cNvPr id="3" name="文本框 2">
            <a:extLst>
              <a:ext uri="{FF2B5EF4-FFF2-40B4-BE49-F238E27FC236}">
                <a16:creationId xmlns:a16="http://schemas.microsoft.com/office/drawing/2014/main" id="{A3D30572-B7D3-72AF-77A1-F375D9CF570C}"/>
              </a:ext>
            </a:extLst>
          </p:cNvPr>
          <p:cNvSpPr txBox="1"/>
          <p:nvPr/>
        </p:nvSpPr>
        <p:spPr>
          <a:xfrm>
            <a:off x="1133668" y="3050534"/>
            <a:ext cx="2196845" cy="830997"/>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Calculate element </a:t>
            </a:r>
            <a:r>
              <a:rPr lang="en-US" altLang="zh-CN" i="1" dirty="0">
                <a:latin typeface="Arial" panose="020B0604020202020204" pitchFamily="34" charset="0"/>
                <a:cs typeface="Arial" panose="020B0604020202020204" pitchFamily="34" charset="0"/>
              </a:rPr>
              <a:t>C</a:t>
            </a:r>
            <a:r>
              <a:rPr lang="en-US" altLang="zh-CN" dirty="0">
                <a:latin typeface="Arial" panose="020B0604020202020204" pitchFamily="34" charset="0"/>
                <a:cs typeface="Arial" panose="020B0604020202020204" pitchFamily="34" charset="0"/>
              </a:rPr>
              <a:t>’s corresponding bucket.</a:t>
            </a:r>
            <a:endParaRPr lang="zh-CN" altLang="en-US" dirty="0">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B5711F87-3992-0902-8EE6-87BBE9F447E8}"/>
              </a:ext>
            </a:extLst>
          </p:cNvPr>
          <p:cNvSpPr/>
          <p:nvPr/>
        </p:nvSpPr>
        <p:spPr>
          <a:xfrm>
            <a:off x="699931" y="3303560"/>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4003CAB7-D498-48D8-22DB-DB20E00628C8}"/>
              </a:ext>
            </a:extLst>
          </p:cNvPr>
          <p:cNvCxnSpPr>
            <a:cxnSpLocks/>
          </p:cNvCxnSpPr>
          <p:nvPr/>
        </p:nvCxnSpPr>
        <p:spPr>
          <a:xfrm>
            <a:off x="3159294" y="3298774"/>
            <a:ext cx="407856" cy="129267"/>
          </a:xfrm>
          <a:prstGeom prst="straightConnector1">
            <a:avLst/>
          </a:prstGeom>
          <a:ln w="19050">
            <a:solidFill>
              <a:schemeClr val="tx1"/>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4910B56B-0A98-3724-A6CA-F33365580939}"/>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8576ADEF-F118-CD3E-BAAF-72A9555B59B5}"/>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46F062BB-E7C1-A214-B3C7-ACBC3E33D302}"/>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B31741FC-D1F5-4524-224C-35BF8F18D9B7}"/>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2A7576DE-DFAA-3EF8-53FF-5490E874C096}"/>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CD99BDE6-FBC3-35C9-BFA0-979E71B02DDB}"/>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37" name="矩形 36">
            <a:extLst>
              <a:ext uri="{FF2B5EF4-FFF2-40B4-BE49-F238E27FC236}">
                <a16:creationId xmlns:a16="http://schemas.microsoft.com/office/drawing/2014/main" id="{9E55B046-C930-85A6-A187-C709FB046811}"/>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512ECC74-E116-5F49-64FB-55361ED92F50}"/>
              </a:ext>
            </a:extLst>
          </p:cNvPr>
          <p:cNvSpPr/>
          <p:nvPr/>
        </p:nvSpPr>
        <p:spPr>
          <a:xfrm>
            <a:off x="5000946"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40" name="矩形 39">
            <a:extLst>
              <a:ext uri="{FF2B5EF4-FFF2-40B4-BE49-F238E27FC236}">
                <a16:creationId xmlns:a16="http://schemas.microsoft.com/office/drawing/2014/main" id="{5A3DC3B7-9FFC-3DAE-98F8-B26E04E808E4}"/>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4BB87654-78A1-0DCF-8723-8E9C12E7DBAB}"/>
              </a:ext>
            </a:extLst>
          </p:cNvPr>
          <p:cNvSpPr/>
          <p:nvPr/>
        </p:nvSpPr>
        <p:spPr>
          <a:xfrm>
            <a:off x="5000946"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32694C3A-3366-CB3A-C2D5-5C171BFBFF42}"/>
              </a:ext>
            </a:extLst>
          </p:cNvPr>
          <p:cNvSpPr/>
          <p:nvPr/>
        </p:nvSpPr>
        <p:spPr>
          <a:xfrm>
            <a:off x="5994778" y="422139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248C1E00-918C-F10F-9BA7-74C11CE35BFA}"/>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34296DEF-BD2F-E7F9-A598-89F87950062C}"/>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C658882D-7215-41E0-1911-615A33B4C394}"/>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6" name="矩形 45">
            <a:extLst>
              <a:ext uri="{FF2B5EF4-FFF2-40B4-BE49-F238E27FC236}">
                <a16:creationId xmlns:a16="http://schemas.microsoft.com/office/drawing/2014/main" id="{70ED2A19-1FCD-E7D8-FDFF-03A5125E6A9C}"/>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90F0477B-260F-0278-4364-AE96D9BA886A}"/>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14355CE6-5E56-A556-1D01-52BDEAB0A999}"/>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8646086F-C724-1C4E-FDB5-55CAE7EC435D}"/>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0" name="矩形 49">
            <a:extLst>
              <a:ext uri="{FF2B5EF4-FFF2-40B4-BE49-F238E27FC236}">
                <a16:creationId xmlns:a16="http://schemas.microsoft.com/office/drawing/2014/main" id="{1C7388EA-F303-DDBD-833B-4C93D477C275}"/>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923BEE17-7CB8-A952-6137-462F1598AE31}"/>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2" name="矩形 51">
            <a:extLst>
              <a:ext uri="{FF2B5EF4-FFF2-40B4-BE49-F238E27FC236}">
                <a16:creationId xmlns:a16="http://schemas.microsoft.com/office/drawing/2014/main" id="{E7F72D04-8802-EA50-7FC9-4BE4D4E7005E}"/>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52113AF1-B206-BFB7-BD52-F4C16738A2CA}"/>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54" name="矩形 53">
            <a:extLst>
              <a:ext uri="{FF2B5EF4-FFF2-40B4-BE49-F238E27FC236}">
                <a16:creationId xmlns:a16="http://schemas.microsoft.com/office/drawing/2014/main" id="{C8060899-5D03-F850-C663-6921254A7498}"/>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1D9CFC64-9178-7F47-F36D-54FB08DCDBA0}"/>
              </a:ext>
            </a:extLst>
          </p:cNvPr>
          <p:cNvSpPr/>
          <p:nvPr/>
        </p:nvSpPr>
        <p:spPr>
          <a:xfrm>
            <a:off x="5994778" y="532569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47260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22</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en-US" altLang="zh-CN" sz="2400" i="1" dirty="0">
                <a:latin typeface="+mj-lt"/>
              </a:rPr>
              <a:t>C</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C</a:t>
            </a:r>
            <a:r>
              <a:rPr lang="en-US" altLang="zh-CN" sz="2400" dirty="0">
                <a:latin typeface="+mj-lt"/>
              </a:rPr>
              <a:t> is also 1, and the fingerprint of element </a:t>
            </a:r>
            <a:r>
              <a:rPr lang="en-US" altLang="zh-CN" sz="2400" i="1" dirty="0">
                <a:latin typeface="+mj-lt"/>
              </a:rPr>
              <a:t>C</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C</a:t>
            </a:r>
            <a:r>
              <a:rPr lang="en-US" altLang="zh-CN" sz="2400" dirty="0">
                <a:latin typeface="+mj-lt"/>
              </a:rPr>
              <a:t>.</a:t>
            </a:r>
          </a:p>
        </p:txBody>
      </p:sp>
      <p:sp>
        <p:nvSpPr>
          <p:cNvPr id="3" name="文本框 2">
            <a:extLst>
              <a:ext uri="{FF2B5EF4-FFF2-40B4-BE49-F238E27FC236}">
                <a16:creationId xmlns:a16="http://schemas.microsoft.com/office/drawing/2014/main" id="{A3D30572-B7D3-72AF-77A1-F375D9CF570C}"/>
              </a:ext>
            </a:extLst>
          </p:cNvPr>
          <p:cNvSpPr txBox="1"/>
          <p:nvPr/>
        </p:nvSpPr>
        <p:spPr>
          <a:xfrm>
            <a:off x="1133668" y="3050534"/>
            <a:ext cx="2196845" cy="830997"/>
          </a:xfrm>
          <a:prstGeom prst="rect">
            <a:avLst/>
          </a:prstGeom>
          <a:solidFill>
            <a:schemeClr val="bg1"/>
          </a:solidFill>
          <a:ln>
            <a:solidFill>
              <a:schemeClr val="bg1"/>
            </a:solidFill>
          </a:ln>
        </p:spPr>
        <p:txBody>
          <a:bodyPr wrap="square" lIns="0" tIns="0" rIns="0" bIns="0" rtlCol="0">
            <a:spAutoFit/>
          </a:bodyPr>
          <a:lstStyle/>
          <a:p>
            <a:r>
              <a:rPr lang="en-US" altLang="zh-CN" dirty="0">
                <a:solidFill>
                  <a:schemeClr val="bg1">
                    <a:lumMod val="65000"/>
                  </a:schemeClr>
                </a:solidFill>
                <a:latin typeface="Arial" panose="020B0604020202020204" pitchFamily="34" charset="0"/>
                <a:cs typeface="Arial" panose="020B0604020202020204" pitchFamily="34" charset="0"/>
              </a:rPr>
              <a:t>Calculate element </a:t>
            </a:r>
            <a:r>
              <a:rPr lang="en-US" altLang="zh-CN" i="1" dirty="0">
                <a:solidFill>
                  <a:schemeClr val="bg1">
                    <a:lumMod val="65000"/>
                  </a:schemeClr>
                </a:solidFill>
                <a:latin typeface="Arial" panose="020B0604020202020204" pitchFamily="34" charset="0"/>
                <a:cs typeface="Arial" panose="020B0604020202020204" pitchFamily="34" charset="0"/>
              </a:rPr>
              <a:t>C</a:t>
            </a:r>
            <a:r>
              <a:rPr lang="en-US" altLang="zh-CN" dirty="0">
                <a:solidFill>
                  <a:schemeClr val="bg1">
                    <a:lumMod val="65000"/>
                  </a:schemeClr>
                </a:solidFill>
                <a:latin typeface="Arial" panose="020B0604020202020204" pitchFamily="34" charset="0"/>
                <a:cs typeface="Arial" panose="020B0604020202020204" pitchFamily="34" charset="0"/>
              </a:rPr>
              <a:t>’s corresponding bucket.</a:t>
            </a:r>
            <a:endParaRPr lang="zh-CN" altLang="en-US" dirty="0">
              <a:solidFill>
                <a:schemeClr val="bg1">
                  <a:lumMod val="65000"/>
                </a:schemeClr>
              </a:solidFill>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B5711F87-3992-0902-8EE6-87BBE9F447E8}"/>
              </a:ext>
            </a:extLst>
          </p:cNvPr>
          <p:cNvSpPr/>
          <p:nvPr/>
        </p:nvSpPr>
        <p:spPr>
          <a:xfrm>
            <a:off x="699931"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4003CAB7-D498-48D8-22DB-DB20E00628C8}"/>
              </a:ext>
            </a:extLst>
          </p:cNvPr>
          <p:cNvCxnSpPr>
            <a:cxnSpLocks/>
          </p:cNvCxnSpPr>
          <p:nvPr/>
        </p:nvCxnSpPr>
        <p:spPr>
          <a:xfrm>
            <a:off x="3159294" y="3298774"/>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AFFF0510-7B63-2A7C-CB1F-50DB54528A30}"/>
              </a:ext>
            </a:extLst>
          </p:cNvPr>
          <p:cNvSpPr txBox="1"/>
          <p:nvPr/>
        </p:nvSpPr>
        <p:spPr>
          <a:xfrm>
            <a:off x="7978849" y="3437748"/>
            <a:ext cx="3110746" cy="1107996"/>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Bucket 1 has no empty slots. Find an empty slot by linear probing and borrow this empty slot to store element </a:t>
            </a:r>
            <a:r>
              <a:rPr lang="en-US" altLang="zh-CN" i="1" dirty="0">
                <a:latin typeface="Arial" panose="020B0604020202020204" pitchFamily="34" charset="0"/>
                <a:cs typeface="Arial" panose="020B0604020202020204" pitchFamily="34" charset="0"/>
              </a:rPr>
              <a:t>C</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
        <p:nvSpPr>
          <p:cNvPr id="32" name="椭圆 31">
            <a:extLst>
              <a:ext uri="{FF2B5EF4-FFF2-40B4-BE49-F238E27FC236}">
                <a16:creationId xmlns:a16="http://schemas.microsoft.com/office/drawing/2014/main" id="{D5F041C4-71A1-E161-1806-0846947184A4}"/>
              </a:ext>
            </a:extLst>
          </p:cNvPr>
          <p:cNvSpPr/>
          <p:nvPr/>
        </p:nvSpPr>
        <p:spPr>
          <a:xfrm>
            <a:off x="7518308" y="3829274"/>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783C3C4C-A562-5505-D73A-2075CE0B3CDB}"/>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B9671623-CD42-55D6-AADD-0D82FAB4B700}"/>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3042AFCE-3682-43A7-6025-EF56D3D9F78D}"/>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7" name="矩形 36">
            <a:extLst>
              <a:ext uri="{FF2B5EF4-FFF2-40B4-BE49-F238E27FC236}">
                <a16:creationId xmlns:a16="http://schemas.microsoft.com/office/drawing/2014/main" id="{E5BDA551-7DF1-50B9-7A2C-ABF389246138}"/>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5AB949E0-71DB-EAAD-B5C6-4393E6883823}"/>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29B28A7C-BD5C-21CB-2823-0C2A63B18EF4}"/>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41" name="矩形 40">
            <a:extLst>
              <a:ext uri="{FF2B5EF4-FFF2-40B4-BE49-F238E27FC236}">
                <a16:creationId xmlns:a16="http://schemas.microsoft.com/office/drawing/2014/main" id="{14ACED83-4683-3E25-5145-5743963F0F6E}"/>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E766FFB6-37F9-9FE6-DF1F-06C46F16291B}"/>
              </a:ext>
            </a:extLst>
          </p:cNvPr>
          <p:cNvSpPr/>
          <p:nvPr/>
        </p:nvSpPr>
        <p:spPr>
          <a:xfrm>
            <a:off x="5000946"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53488737-E6C7-76F5-E2E3-FC14F58C5D0D}"/>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9B444D97-D594-7B26-A95F-6938FF86540E}"/>
              </a:ext>
            </a:extLst>
          </p:cNvPr>
          <p:cNvSpPr/>
          <p:nvPr/>
        </p:nvSpPr>
        <p:spPr>
          <a:xfrm>
            <a:off x="5000946"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1C630899-A594-D9FD-36D3-5503D84E1A2B}"/>
              </a:ext>
            </a:extLst>
          </p:cNvPr>
          <p:cNvSpPr/>
          <p:nvPr/>
        </p:nvSpPr>
        <p:spPr>
          <a:xfrm>
            <a:off x="5994778" y="422139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6" name="矩形 45">
            <a:extLst>
              <a:ext uri="{FF2B5EF4-FFF2-40B4-BE49-F238E27FC236}">
                <a16:creationId xmlns:a16="http://schemas.microsoft.com/office/drawing/2014/main" id="{C58F9101-DD69-7846-D5B6-39F8DCE82C2E}"/>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29876BB7-9536-DB3F-D682-F4576E30CEF0}"/>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CF842F62-39E5-A561-98BC-2A905BEEB614}"/>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A1D826EF-480C-29FF-F85F-C51D8603A87D}"/>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0" name="矩形 49">
            <a:extLst>
              <a:ext uri="{FF2B5EF4-FFF2-40B4-BE49-F238E27FC236}">
                <a16:creationId xmlns:a16="http://schemas.microsoft.com/office/drawing/2014/main" id="{C25B2492-4009-9B71-A3CF-0B269A0855AE}"/>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29168366-DCF8-A5C3-E3A3-EB6AA2F9CCF5}"/>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52" name="矩形 51">
            <a:extLst>
              <a:ext uri="{FF2B5EF4-FFF2-40B4-BE49-F238E27FC236}">
                <a16:creationId xmlns:a16="http://schemas.microsoft.com/office/drawing/2014/main" id="{64223D44-3B29-7833-80D5-759D75629FC6}"/>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5A034E3F-5C75-9B76-CF67-5DFC8A1C9EB3}"/>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4" name="矩形 53">
            <a:extLst>
              <a:ext uri="{FF2B5EF4-FFF2-40B4-BE49-F238E27FC236}">
                <a16:creationId xmlns:a16="http://schemas.microsoft.com/office/drawing/2014/main" id="{8D8F86BC-0FB5-3EE6-7B2C-73F6B53E8095}"/>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F4AF2661-66E7-4EEC-0ABF-51373385ACEF}"/>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46DB2A27-351E-FED6-36D2-DAC301B32BD1}"/>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57" name="矩形 56">
            <a:extLst>
              <a:ext uri="{FF2B5EF4-FFF2-40B4-BE49-F238E27FC236}">
                <a16:creationId xmlns:a16="http://schemas.microsoft.com/office/drawing/2014/main" id="{82A9958F-EA95-75E9-0AE3-8CB60BFC2FDC}"/>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2BE150CD-FEB1-0F5B-7DBF-BF38A6A4DDDB}"/>
              </a:ext>
            </a:extLst>
          </p:cNvPr>
          <p:cNvSpPr/>
          <p:nvPr/>
        </p:nvSpPr>
        <p:spPr>
          <a:xfrm>
            <a:off x="5994778" y="532569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cxnSp>
        <p:nvCxnSpPr>
          <p:cNvPr id="59" name="连接符: 曲线 58">
            <a:extLst>
              <a:ext uri="{FF2B5EF4-FFF2-40B4-BE49-F238E27FC236}">
                <a16:creationId xmlns:a16="http://schemas.microsoft.com/office/drawing/2014/main" id="{77DE4874-8579-1BD0-9EA4-223C082B9406}"/>
              </a:ext>
            </a:extLst>
          </p:cNvPr>
          <p:cNvCxnSpPr>
            <a:cxnSpLocks/>
          </p:cNvCxnSpPr>
          <p:nvPr/>
        </p:nvCxnSpPr>
        <p:spPr>
          <a:xfrm>
            <a:off x="7020212" y="3493205"/>
            <a:ext cx="23882" cy="498558"/>
          </a:xfrm>
          <a:prstGeom prst="curvedConnector3">
            <a:avLst>
              <a:gd name="adj1" fmla="val 1800000"/>
            </a:avLst>
          </a:prstGeom>
          <a:ln w="19050">
            <a:solidFill>
              <a:srgbClr val="0070C0"/>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60" name="连接符: 曲线 59">
            <a:extLst>
              <a:ext uri="{FF2B5EF4-FFF2-40B4-BE49-F238E27FC236}">
                <a16:creationId xmlns:a16="http://schemas.microsoft.com/office/drawing/2014/main" id="{D652302E-D7C8-BF53-46BD-53C5B11C9A03}"/>
              </a:ext>
            </a:extLst>
          </p:cNvPr>
          <p:cNvCxnSpPr>
            <a:cxnSpLocks/>
          </p:cNvCxnSpPr>
          <p:nvPr/>
        </p:nvCxnSpPr>
        <p:spPr>
          <a:xfrm>
            <a:off x="7020212" y="3991763"/>
            <a:ext cx="23882" cy="498524"/>
          </a:xfrm>
          <a:prstGeom prst="curvedConnector3">
            <a:avLst>
              <a:gd name="adj1" fmla="val 1800000"/>
            </a:avLst>
          </a:prstGeom>
          <a:ln w="19050">
            <a:solidFill>
              <a:srgbClr val="0070C0"/>
            </a:solidFill>
            <a:prstDash val="dash"/>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47425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23</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en-US" altLang="zh-CN" sz="2400" i="1" dirty="0">
                <a:latin typeface="+mj-lt"/>
              </a:rPr>
              <a:t>C</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C</a:t>
            </a:r>
            <a:r>
              <a:rPr lang="en-US" altLang="zh-CN" sz="2400" dirty="0">
                <a:latin typeface="+mj-lt"/>
              </a:rPr>
              <a:t> is also 1, and the fingerprint of element </a:t>
            </a:r>
            <a:r>
              <a:rPr lang="en-US" altLang="zh-CN" sz="2400" i="1" dirty="0">
                <a:latin typeface="+mj-lt"/>
              </a:rPr>
              <a:t>C</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C</a:t>
            </a:r>
            <a:r>
              <a:rPr lang="en-US" altLang="zh-CN" sz="2400" dirty="0">
                <a:latin typeface="+mj-lt"/>
              </a:rPr>
              <a:t>.</a:t>
            </a:r>
          </a:p>
        </p:txBody>
      </p:sp>
      <p:sp>
        <p:nvSpPr>
          <p:cNvPr id="31" name="文本框 30">
            <a:extLst>
              <a:ext uri="{FF2B5EF4-FFF2-40B4-BE49-F238E27FC236}">
                <a16:creationId xmlns:a16="http://schemas.microsoft.com/office/drawing/2014/main" id="{A19162A4-10FF-39C3-3F48-8BC72F9C11D2}"/>
              </a:ext>
            </a:extLst>
          </p:cNvPr>
          <p:cNvSpPr txBox="1"/>
          <p:nvPr/>
        </p:nvSpPr>
        <p:spPr>
          <a:xfrm>
            <a:off x="1133668" y="3050534"/>
            <a:ext cx="2196845" cy="830997"/>
          </a:xfrm>
          <a:prstGeom prst="rect">
            <a:avLst/>
          </a:prstGeom>
          <a:solidFill>
            <a:schemeClr val="bg1"/>
          </a:solidFill>
          <a:ln>
            <a:solidFill>
              <a:schemeClr val="bg1"/>
            </a:solidFill>
          </a:ln>
        </p:spPr>
        <p:txBody>
          <a:bodyPr wrap="square" lIns="0" tIns="0" rIns="0" bIns="0" rtlCol="0">
            <a:spAutoFit/>
          </a:bodyPr>
          <a:lstStyle/>
          <a:p>
            <a:r>
              <a:rPr lang="en-US" altLang="zh-CN" dirty="0">
                <a:solidFill>
                  <a:schemeClr val="bg1">
                    <a:lumMod val="65000"/>
                  </a:schemeClr>
                </a:solidFill>
                <a:latin typeface="Arial" panose="020B0604020202020204" pitchFamily="34" charset="0"/>
                <a:cs typeface="Arial" panose="020B0604020202020204" pitchFamily="34" charset="0"/>
              </a:rPr>
              <a:t>Calculate element </a:t>
            </a:r>
            <a:r>
              <a:rPr lang="en-US" altLang="zh-CN" i="1" dirty="0">
                <a:solidFill>
                  <a:schemeClr val="bg1">
                    <a:lumMod val="65000"/>
                  </a:schemeClr>
                </a:solidFill>
                <a:latin typeface="Arial" panose="020B0604020202020204" pitchFamily="34" charset="0"/>
                <a:cs typeface="Arial" panose="020B0604020202020204" pitchFamily="34" charset="0"/>
              </a:rPr>
              <a:t>C</a:t>
            </a:r>
            <a:r>
              <a:rPr lang="en-US" altLang="zh-CN" dirty="0">
                <a:solidFill>
                  <a:schemeClr val="bg1">
                    <a:lumMod val="65000"/>
                  </a:schemeClr>
                </a:solidFill>
                <a:latin typeface="Arial" panose="020B0604020202020204" pitchFamily="34" charset="0"/>
                <a:cs typeface="Arial" panose="020B0604020202020204" pitchFamily="34" charset="0"/>
              </a:rPr>
              <a:t>’s corresponding bucket.</a:t>
            </a:r>
            <a:endParaRPr lang="zh-CN" altLang="en-US" dirty="0">
              <a:solidFill>
                <a:schemeClr val="bg1">
                  <a:lumMod val="65000"/>
                </a:schemeClr>
              </a:solidFill>
              <a:latin typeface="Arial" panose="020B0604020202020204" pitchFamily="34" charset="0"/>
              <a:cs typeface="Arial" panose="020B0604020202020204" pitchFamily="34" charset="0"/>
            </a:endParaRPr>
          </a:p>
        </p:txBody>
      </p:sp>
      <p:sp>
        <p:nvSpPr>
          <p:cNvPr id="32" name="椭圆 31">
            <a:extLst>
              <a:ext uri="{FF2B5EF4-FFF2-40B4-BE49-F238E27FC236}">
                <a16:creationId xmlns:a16="http://schemas.microsoft.com/office/drawing/2014/main" id="{18E273DD-A873-2C3A-9118-BEA981B5C6CA}"/>
              </a:ext>
            </a:extLst>
          </p:cNvPr>
          <p:cNvSpPr/>
          <p:nvPr/>
        </p:nvSpPr>
        <p:spPr>
          <a:xfrm>
            <a:off x="699931"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9" name="直接箭头连接符 38">
            <a:extLst>
              <a:ext uri="{FF2B5EF4-FFF2-40B4-BE49-F238E27FC236}">
                <a16:creationId xmlns:a16="http://schemas.microsoft.com/office/drawing/2014/main" id="{4780143B-14D9-E1D2-ACD6-5805571C3D4C}"/>
              </a:ext>
            </a:extLst>
          </p:cNvPr>
          <p:cNvCxnSpPr>
            <a:cxnSpLocks/>
          </p:cNvCxnSpPr>
          <p:nvPr/>
        </p:nvCxnSpPr>
        <p:spPr>
          <a:xfrm>
            <a:off x="3159294" y="3298774"/>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314DE7CC-4439-9DF7-4C2A-DD5EC1CE5D6B}"/>
              </a:ext>
            </a:extLst>
          </p:cNvPr>
          <p:cNvSpPr txBox="1"/>
          <p:nvPr/>
        </p:nvSpPr>
        <p:spPr>
          <a:xfrm>
            <a:off x="7978849" y="3437748"/>
            <a:ext cx="3110746" cy="1107996"/>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Bucket 1 has no empty slots. Find an empty slot by linear probing and borrow this empty slot to store element </a:t>
            </a:r>
            <a:r>
              <a:rPr lang="en-US" altLang="zh-CN" i="1" dirty="0">
                <a:solidFill>
                  <a:schemeClr val="bg1">
                    <a:lumMod val="75000"/>
                  </a:schemeClr>
                </a:solidFill>
                <a:latin typeface="Arial" panose="020B0604020202020204" pitchFamily="34" charset="0"/>
                <a:cs typeface="Arial" panose="020B0604020202020204" pitchFamily="34" charset="0"/>
              </a:rPr>
              <a:t>C</a:t>
            </a:r>
            <a:r>
              <a:rPr lang="en-US" altLang="zh-CN" dirty="0">
                <a:solidFill>
                  <a:schemeClr val="bg1">
                    <a:lumMod val="75000"/>
                  </a:schemeClr>
                </a:solidFill>
                <a:latin typeface="Arial" panose="020B0604020202020204" pitchFamily="34" charset="0"/>
                <a:cs typeface="Arial" panose="020B0604020202020204" pitchFamily="34" charset="0"/>
              </a:rPr>
              <a: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41" name="椭圆 40">
            <a:extLst>
              <a:ext uri="{FF2B5EF4-FFF2-40B4-BE49-F238E27FC236}">
                <a16:creationId xmlns:a16="http://schemas.microsoft.com/office/drawing/2014/main" id="{D5E089CF-CC95-D6A5-8B23-09195D956C94}"/>
              </a:ext>
            </a:extLst>
          </p:cNvPr>
          <p:cNvSpPr/>
          <p:nvPr/>
        </p:nvSpPr>
        <p:spPr>
          <a:xfrm>
            <a:off x="7518308" y="3829274"/>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563FF8B6-C5E5-F2D5-E660-00BEB235ECEA}"/>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1DF6191B-CC73-0364-CA64-96AD4BC90713}"/>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58E49D91-BB7E-618F-985B-4E44252DCD47}"/>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1588C8DA-3D05-554A-5306-8D620D7F16A8}"/>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6" name="矩形 45">
            <a:extLst>
              <a:ext uri="{FF2B5EF4-FFF2-40B4-BE49-F238E27FC236}">
                <a16:creationId xmlns:a16="http://schemas.microsoft.com/office/drawing/2014/main" id="{AC7E2C38-9907-D1C2-D110-CB8651BF336C}"/>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B21AE16D-9065-B1EF-6AE6-4ACB2BF900E2}"/>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48" name="矩形 47">
            <a:extLst>
              <a:ext uri="{FF2B5EF4-FFF2-40B4-BE49-F238E27FC236}">
                <a16:creationId xmlns:a16="http://schemas.microsoft.com/office/drawing/2014/main" id="{1F373C8D-7169-3F57-3F7F-36E9106C63CE}"/>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7FC1F394-12DD-E54A-75F0-FFFA80C749D6}"/>
              </a:ext>
            </a:extLst>
          </p:cNvPr>
          <p:cNvSpPr/>
          <p:nvPr/>
        </p:nvSpPr>
        <p:spPr>
          <a:xfrm>
            <a:off x="5000946"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0" name="矩形 49">
            <a:extLst>
              <a:ext uri="{FF2B5EF4-FFF2-40B4-BE49-F238E27FC236}">
                <a16:creationId xmlns:a16="http://schemas.microsoft.com/office/drawing/2014/main" id="{AAB2FCD8-F887-385E-FE3C-020C4DC77A43}"/>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9E6F43D4-9C91-C3DE-CAE3-A5D6B543E5D9}"/>
              </a:ext>
            </a:extLst>
          </p:cNvPr>
          <p:cNvSpPr/>
          <p:nvPr/>
        </p:nvSpPr>
        <p:spPr>
          <a:xfrm>
            <a:off x="5000946"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2" name="矩形 51">
            <a:extLst>
              <a:ext uri="{FF2B5EF4-FFF2-40B4-BE49-F238E27FC236}">
                <a16:creationId xmlns:a16="http://schemas.microsoft.com/office/drawing/2014/main" id="{93F08ECF-CFC1-102A-881D-AA16606D3EFC}"/>
              </a:ext>
            </a:extLst>
          </p:cNvPr>
          <p:cNvSpPr/>
          <p:nvPr/>
        </p:nvSpPr>
        <p:spPr>
          <a:xfrm>
            <a:off x="5994778"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&lt;</a:t>
            </a:r>
            <a:r>
              <a:rPr lang="en-US" altLang="zh-CN" sz="2800" i="1" dirty="0">
                <a:solidFill>
                  <a:schemeClr val="tx1"/>
                </a:solidFill>
                <a:latin typeface="Times New Roman" panose="02020603050405020304" pitchFamily="18" charset="0"/>
                <a:cs typeface="Times New Roman" panose="02020603050405020304" pitchFamily="18" charset="0"/>
              </a:rPr>
              <a:t>2</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C</a:t>
            </a:r>
            <a:r>
              <a:rPr lang="en-US" altLang="zh-CN" sz="2800"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3" name="矩形 52">
            <a:extLst>
              <a:ext uri="{FF2B5EF4-FFF2-40B4-BE49-F238E27FC236}">
                <a16:creationId xmlns:a16="http://schemas.microsoft.com/office/drawing/2014/main" id="{4E073D84-B139-311C-B162-8ADCBF5382F0}"/>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4" name="矩形 53">
            <a:extLst>
              <a:ext uri="{FF2B5EF4-FFF2-40B4-BE49-F238E27FC236}">
                <a16:creationId xmlns:a16="http://schemas.microsoft.com/office/drawing/2014/main" id="{660E8D7E-CCF7-DA54-21B5-71DA874F96ED}"/>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F6F90498-4E68-A0C6-EFE5-B8C614C18E55}"/>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941F91B9-0066-78A4-C759-F3A09C1F3C46}"/>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7" name="矩形 56">
            <a:extLst>
              <a:ext uri="{FF2B5EF4-FFF2-40B4-BE49-F238E27FC236}">
                <a16:creationId xmlns:a16="http://schemas.microsoft.com/office/drawing/2014/main" id="{1649230B-408B-91FC-34C7-50D3506AB3F5}"/>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5F27E819-B47B-B79B-7B6D-10BF045B2119}"/>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915713EE-CFBA-2B98-73C1-DE762B03926A}"/>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054FD68B-B742-0373-22DD-FD25ECA173F9}"/>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0DC6C396-9B6B-9909-514D-CACB1AB37C78}"/>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2" name="矩形 61">
            <a:extLst>
              <a:ext uri="{FF2B5EF4-FFF2-40B4-BE49-F238E27FC236}">
                <a16:creationId xmlns:a16="http://schemas.microsoft.com/office/drawing/2014/main" id="{A888703F-B540-99C1-23FE-BA0D6587079A}"/>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67931B29-CCA4-9AA3-5E61-CE56CD546D68}"/>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82FE100E-BD0C-0C24-B228-0CE307A1DC44}"/>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F0BBB687-B623-1D77-51F9-B572B523B4C2}"/>
              </a:ext>
            </a:extLst>
          </p:cNvPr>
          <p:cNvSpPr/>
          <p:nvPr/>
        </p:nvSpPr>
        <p:spPr>
          <a:xfrm>
            <a:off x="5994778" y="532569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grpSp>
        <p:nvGrpSpPr>
          <p:cNvPr id="66" name="组合 65">
            <a:extLst>
              <a:ext uri="{FF2B5EF4-FFF2-40B4-BE49-F238E27FC236}">
                <a16:creationId xmlns:a16="http://schemas.microsoft.com/office/drawing/2014/main" id="{1C421BBC-4AA1-8F17-47C9-F59B0A9FD6BA}"/>
              </a:ext>
            </a:extLst>
          </p:cNvPr>
          <p:cNvGrpSpPr/>
          <p:nvPr/>
        </p:nvGrpSpPr>
        <p:grpSpPr>
          <a:xfrm>
            <a:off x="7020212" y="3493205"/>
            <a:ext cx="23882" cy="997082"/>
            <a:chOff x="7020212" y="3484945"/>
            <a:chExt cx="23882" cy="997082"/>
          </a:xfrm>
        </p:grpSpPr>
        <p:cxnSp>
          <p:nvCxnSpPr>
            <p:cNvPr id="67" name="连接符: 曲线 66">
              <a:extLst>
                <a:ext uri="{FF2B5EF4-FFF2-40B4-BE49-F238E27FC236}">
                  <a16:creationId xmlns:a16="http://schemas.microsoft.com/office/drawing/2014/main" id="{2ACD1648-7B58-F3A3-144E-0F466686EC5D}"/>
                </a:ext>
              </a:extLst>
            </p:cNvPr>
            <p:cNvCxnSpPr>
              <a:cxnSpLocks/>
            </p:cNvCxnSpPr>
            <p:nvPr/>
          </p:nvCxnSpPr>
          <p:spPr>
            <a:xfrm>
              <a:off x="7020212" y="3484945"/>
              <a:ext cx="23882" cy="49855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68" name="连接符: 曲线 67">
              <a:extLst>
                <a:ext uri="{FF2B5EF4-FFF2-40B4-BE49-F238E27FC236}">
                  <a16:creationId xmlns:a16="http://schemas.microsoft.com/office/drawing/2014/main" id="{D947713D-6874-2242-729E-6394A051E9D8}"/>
                </a:ext>
              </a:extLst>
            </p:cNvPr>
            <p:cNvCxnSpPr>
              <a:cxnSpLocks/>
            </p:cNvCxnSpPr>
            <p:nvPr/>
          </p:nvCxnSpPr>
          <p:spPr>
            <a:xfrm>
              <a:off x="7020212" y="3983503"/>
              <a:ext cx="23882" cy="498524"/>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sp>
        <p:nvSpPr>
          <p:cNvPr id="69" name="文本框 68">
            <a:extLst>
              <a:ext uri="{FF2B5EF4-FFF2-40B4-BE49-F238E27FC236}">
                <a16:creationId xmlns:a16="http://schemas.microsoft.com/office/drawing/2014/main" id="{B4FB9EE7-B9E7-114A-EDB5-B5BD51766341}"/>
              </a:ext>
            </a:extLst>
          </p:cNvPr>
          <p:cNvSpPr txBox="1"/>
          <p:nvPr/>
        </p:nvSpPr>
        <p:spPr>
          <a:xfrm>
            <a:off x="7187841" y="4756822"/>
            <a:ext cx="4661562" cy="830997"/>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en-US" altLang="zh-CN" dirty="0">
                <a:solidFill>
                  <a:schemeClr val="tx1"/>
                </a:solidFill>
                <a:latin typeface="Arial" panose="020B0604020202020204" pitchFamily="34" charset="0"/>
                <a:cs typeface="Arial" panose="020B0604020202020204" pitchFamily="34" charset="0"/>
              </a:rPr>
              <a:t>“</a:t>
            </a:r>
            <a:r>
              <a:rPr lang="en-US" altLang="zh-CN" i="1" dirty="0">
                <a:solidFill>
                  <a:schemeClr val="tx1"/>
                </a:solidFill>
                <a:latin typeface="Arial" panose="020B0604020202020204" pitchFamily="34" charset="0"/>
                <a:cs typeface="Arial" panose="020B0604020202020204" pitchFamily="34" charset="0"/>
              </a:rPr>
              <a:t>2</a:t>
            </a:r>
            <a:r>
              <a:rPr lang="en-US" altLang="zh-CN" dirty="0">
                <a:solidFill>
                  <a:schemeClr val="tx1"/>
                </a:solidFill>
                <a:latin typeface="Arial" panose="020B0604020202020204" pitchFamily="34" charset="0"/>
                <a:cs typeface="Arial" panose="020B0604020202020204" pitchFamily="34" charset="0"/>
              </a:rPr>
              <a:t>” denotes the distance between element </a:t>
            </a:r>
            <a:r>
              <a:rPr lang="en-US" altLang="zh-CN" i="1" dirty="0">
                <a:solidFill>
                  <a:schemeClr val="tx1"/>
                </a:solidFill>
                <a:latin typeface="Arial" panose="020B0604020202020204" pitchFamily="34" charset="0"/>
                <a:cs typeface="Arial" panose="020B0604020202020204" pitchFamily="34" charset="0"/>
              </a:rPr>
              <a:t>C</a:t>
            </a:r>
            <a:r>
              <a:rPr lang="en-US" altLang="zh-CN" dirty="0">
                <a:solidFill>
                  <a:schemeClr val="tx1"/>
                </a:solidFill>
                <a:latin typeface="Arial" panose="020B0604020202020204" pitchFamily="34" charset="0"/>
                <a:cs typeface="Arial" panose="020B0604020202020204" pitchFamily="34" charset="0"/>
              </a:rPr>
              <a:t>'s corresponding bucket and the position where element </a:t>
            </a:r>
            <a:r>
              <a:rPr lang="en-US" altLang="zh-CN" i="1" dirty="0">
                <a:solidFill>
                  <a:schemeClr val="tx1"/>
                </a:solidFill>
                <a:latin typeface="Arial" panose="020B0604020202020204" pitchFamily="34" charset="0"/>
                <a:cs typeface="Arial" panose="020B0604020202020204" pitchFamily="34" charset="0"/>
              </a:rPr>
              <a:t>C</a:t>
            </a:r>
            <a:r>
              <a:rPr lang="en-US" altLang="zh-CN" dirty="0">
                <a:solidFill>
                  <a:schemeClr val="tx1"/>
                </a:solidFill>
                <a:latin typeface="Arial" panose="020B0604020202020204" pitchFamily="34" charset="0"/>
                <a:cs typeface="Arial" panose="020B0604020202020204" pitchFamily="34" charset="0"/>
              </a:rPr>
              <a:t> is actually stored. </a:t>
            </a:r>
            <a:r>
              <a:rPr lang="en-US" altLang="zh-CN" dirty="0">
                <a:solidFill>
                  <a:srgbClr val="C00000"/>
                </a:solidFill>
                <a:latin typeface="Arial" panose="020B0604020202020204" pitchFamily="34" charset="0"/>
                <a:cs typeface="Arial" panose="020B0604020202020204" pitchFamily="34" charset="0"/>
              </a:rPr>
              <a:t>(3-1=2)</a:t>
            </a:r>
          </a:p>
        </p:txBody>
      </p:sp>
      <p:sp>
        <p:nvSpPr>
          <p:cNvPr id="70" name="文本框 69">
            <a:extLst>
              <a:ext uri="{FF2B5EF4-FFF2-40B4-BE49-F238E27FC236}">
                <a16:creationId xmlns:a16="http://schemas.microsoft.com/office/drawing/2014/main" id="{028D3E29-3976-27B9-7311-481DDFCF2650}"/>
              </a:ext>
            </a:extLst>
          </p:cNvPr>
          <p:cNvSpPr txBox="1"/>
          <p:nvPr/>
        </p:nvSpPr>
        <p:spPr>
          <a:xfrm>
            <a:off x="7187836" y="5896356"/>
            <a:ext cx="4525780" cy="553998"/>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en-US" altLang="zh-CN" dirty="0">
                <a:solidFill>
                  <a:schemeClr val="tx1"/>
                </a:solidFill>
                <a:latin typeface="Arial" panose="020B0604020202020204" pitchFamily="34" charset="0"/>
                <a:cs typeface="Arial" panose="020B0604020202020204" pitchFamily="34" charset="0"/>
              </a:rPr>
              <a:t>“</a:t>
            </a:r>
            <a:r>
              <a:rPr lang="en-US" altLang="zh-CN" sz="1800" i="1" dirty="0" err="1">
                <a:solidFill>
                  <a:schemeClr val="tx1"/>
                </a:solidFill>
                <a:latin typeface="Times New Roman" panose="02020603050405020304" pitchFamily="18" charset="0"/>
                <a:cs typeface="Times New Roman" panose="02020603050405020304" pitchFamily="18" charset="0"/>
              </a:rPr>
              <a:t>f</a:t>
            </a:r>
            <a:r>
              <a:rPr lang="en-US" altLang="zh-CN" sz="1000" i="1" dirty="0" err="1">
                <a:solidFill>
                  <a:schemeClr val="tx1"/>
                </a:solidFill>
                <a:latin typeface="Times New Roman" panose="02020603050405020304" pitchFamily="18" charset="0"/>
                <a:cs typeface="Times New Roman" panose="02020603050405020304" pitchFamily="18" charset="0"/>
              </a:rPr>
              <a:t>C</a:t>
            </a:r>
            <a:r>
              <a:rPr lang="en-US" altLang="zh-CN" dirty="0">
                <a:solidFill>
                  <a:schemeClr val="tx1"/>
                </a:solidFill>
                <a:latin typeface="Arial" panose="020B0604020202020204" pitchFamily="34" charset="0"/>
                <a:cs typeface="Arial" panose="020B0604020202020204" pitchFamily="34" charset="0"/>
              </a:rPr>
              <a:t>” is the fingerprint of element </a:t>
            </a:r>
            <a:r>
              <a:rPr lang="en-US" altLang="zh-CN" i="1" dirty="0">
                <a:solidFill>
                  <a:schemeClr val="tx1"/>
                </a:solidFill>
                <a:latin typeface="Arial" panose="020B0604020202020204" pitchFamily="34" charset="0"/>
                <a:cs typeface="Arial" panose="020B0604020202020204" pitchFamily="34" charset="0"/>
              </a:rPr>
              <a:t>C</a:t>
            </a:r>
            <a:r>
              <a:rPr lang="en-US" altLang="zh-CN" dirty="0">
                <a:solidFill>
                  <a:schemeClr val="tx1"/>
                </a:solidFill>
                <a:latin typeface="Arial" panose="020B0604020202020204" pitchFamily="34" charset="0"/>
                <a:cs typeface="Arial" panose="020B0604020202020204" pitchFamily="34" charset="0"/>
              </a:rPr>
              <a:t>, that is, a few bits of element </a:t>
            </a:r>
            <a:r>
              <a:rPr lang="en-US" altLang="zh-CN" i="1" dirty="0">
                <a:solidFill>
                  <a:schemeClr val="tx1"/>
                </a:solidFill>
                <a:latin typeface="Arial" panose="020B0604020202020204" pitchFamily="34" charset="0"/>
                <a:cs typeface="Arial" panose="020B0604020202020204" pitchFamily="34" charset="0"/>
              </a:rPr>
              <a:t>C</a:t>
            </a:r>
            <a:r>
              <a:rPr lang="en-US" altLang="zh-CN" dirty="0">
                <a:solidFill>
                  <a:schemeClr val="tx1"/>
                </a:solidFill>
                <a:latin typeface="Arial" panose="020B0604020202020204" pitchFamily="34" charset="0"/>
                <a:cs typeface="Arial" panose="020B0604020202020204" pitchFamily="34" charset="0"/>
              </a:rPr>
              <a:t>’s hash value.</a:t>
            </a:r>
          </a:p>
        </p:txBody>
      </p:sp>
    </p:spTree>
    <p:extLst>
      <p:ext uri="{BB962C8B-B14F-4D97-AF65-F5344CB8AC3E}">
        <p14:creationId xmlns:p14="http://schemas.microsoft.com/office/powerpoint/2010/main" val="422122435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24</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en-US" altLang="zh-CN" sz="2400" i="1" dirty="0">
                <a:latin typeface="+mj-lt"/>
              </a:rPr>
              <a:t>D</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D</a:t>
            </a:r>
            <a:r>
              <a:rPr lang="en-US" altLang="zh-CN" sz="2400" dirty="0">
                <a:latin typeface="+mj-lt"/>
              </a:rPr>
              <a:t> is also 1, and the fingerprint of element </a:t>
            </a:r>
            <a:r>
              <a:rPr lang="en-US" altLang="zh-CN" sz="2400" i="1" dirty="0">
                <a:latin typeface="+mj-lt"/>
              </a:rPr>
              <a:t>D</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D</a:t>
            </a:r>
            <a:r>
              <a:rPr lang="en-US" altLang="zh-CN" sz="2400" dirty="0">
                <a:latin typeface="+mj-lt"/>
              </a:rPr>
              <a:t>.</a:t>
            </a:r>
          </a:p>
        </p:txBody>
      </p:sp>
      <p:sp>
        <p:nvSpPr>
          <p:cNvPr id="31" name="矩形 30">
            <a:extLst>
              <a:ext uri="{FF2B5EF4-FFF2-40B4-BE49-F238E27FC236}">
                <a16:creationId xmlns:a16="http://schemas.microsoft.com/office/drawing/2014/main" id="{E07FA224-7A93-97C9-035F-F27E43AE429B}"/>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2" name="矩形 31">
            <a:extLst>
              <a:ext uri="{FF2B5EF4-FFF2-40B4-BE49-F238E27FC236}">
                <a16:creationId xmlns:a16="http://schemas.microsoft.com/office/drawing/2014/main" id="{517E8338-F77A-5343-D8C2-D51C5EF3DF78}"/>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6EE074A5-DCD4-80DA-AF88-C1DF1687E797}"/>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04D6AC4F-0057-9E36-2C2F-995CD32EF4C4}"/>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5" name="矩形 34">
            <a:extLst>
              <a:ext uri="{FF2B5EF4-FFF2-40B4-BE49-F238E27FC236}">
                <a16:creationId xmlns:a16="http://schemas.microsoft.com/office/drawing/2014/main" id="{FE3320DD-4FFC-B0AA-728D-F88605F7E323}"/>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6" name="矩形 35">
            <a:extLst>
              <a:ext uri="{FF2B5EF4-FFF2-40B4-BE49-F238E27FC236}">
                <a16:creationId xmlns:a16="http://schemas.microsoft.com/office/drawing/2014/main" id="{5BF46D66-FB56-1C3C-E734-14880B2C1B41}"/>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37" name="矩形 36">
            <a:extLst>
              <a:ext uri="{FF2B5EF4-FFF2-40B4-BE49-F238E27FC236}">
                <a16:creationId xmlns:a16="http://schemas.microsoft.com/office/drawing/2014/main" id="{5550D253-4915-873D-FE1B-B929A79B5288}"/>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39" name="矩形 38">
            <a:extLst>
              <a:ext uri="{FF2B5EF4-FFF2-40B4-BE49-F238E27FC236}">
                <a16:creationId xmlns:a16="http://schemas.microsoft.com/office/drawing/2014/main" id="{2C9ABD43-ACD6-8F5E-4940-068AE986E275}"/>
              </a:ext>
            </a:extLst>
          </p:cNvPr>
          <p:cNvSpPr/>
          <p:nvPr/>
        </p:nvSpPr>
        <p:spPr>
          <a:xfrm>
            <a:off x="5000946"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40" name="矩形 39">
            <a:extLst>
              <a:ext uri="{FF2B5EF4-FFF2-40B4-BE49-F238E27FC236}">
                <a16:creationId xmlns:a16="http://schemas.microsoft.com/office/drawing/2014/main" id="{5974B4A3-8EEA-A5F2-C35A-6933F60F0A16}"/>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D9518741-AD62-FCE2-D6A3-302DFE15D51C}"/>
              </a:ext>
            </a:extLst>
          </p:cNvPr>
          <p:cNvSpPr/>
          <p:nvPr/>
        </p:nvSpPr>
        <p:spPr>
          <a:xfrm>
            <a:off x="5000946"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C1B116A6-CD9B-0F48-933E-2859EE597140}"/>
              </a:ext>
            </a:extLst>
          </p:cNvPr>
          <p:cNvSpPr/>
          <p:nvPr/>
        </p:nvSpPr>
        <p:spPr>
          <a:xfrm>
            <a:off x="5994778"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A0B63475-A783-0C9D-2FBD-976D634FCB2E}"/>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794B81B1-BE4A-E06F-CB0F-E3F9361D5FBE}"/>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0EB5AD64-AFC9-0ED8-6F07-2087482D59CE}"/>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6" name="矩形 45">
            <a:extLst>
              <a:ext uri="{FF2B5EF4-FFF2-40B4-BE49-F238E27FC236}">
                <a16:creationId xmlns:a16="http://schemas.microsoft.com/office/drawing/2014/main" id="{D0CB30D1-6C38-E097-AC64-88B711AB00D9}"/>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7" name="矩形 46">
            <a:extLst>
              <a:ext uri="{FF2B5EF4-FFF2-40B4-BE49-F238E27FC236}">
                <a16:creationId xmlns:a16="http://schemas.microsoft.com/office/drawing/2014/main" id="{82FACB36-CB03-A188-65DB-93A4B9431405}"/>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E5ED877C-749A-04EC-7762-F4F91BF641D9}"/>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8319EAB7-58C6-81EC-6668-47B15566E30E}"/>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0" name="矩形 49">
            <a:extLst>
              <a:ext uri="{FF2B5EF4-FFF2-40B4-BE49-F238E27FC236}">
                <a16:creationId xmlns:a16="http://schemas.microsoft.com/office/drawing/2014/main" id="{A301166F-206A-D19C-D3C1-B823B01B1DCB}"/>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942CE624-8D41-403B-8F41-429E7A867AC1}"/>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2" name="矩形 51">
            <a:extLst>
              <a:ext uri="{FF2B5EF4-FFF2-40B4-BE49-F238E27FC236}">
                <a16:creationId xmlns:a16="http://schemas.microsoft.com/office/drawing/2014/main" id="{57F978A9-FEE6-EADC-8F88-1528A3E6D8C5}"/>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7D255E06-45E5-D4B3-C909-808F238769FF}"/>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54" name="矩形 53">
            <a:extLst>
              <a:ext uri="{FF2B5EF4-FFF2-40B4-BE49-F238E27FC236}">
                <a16:creationId xmlns:a16="http://schemas.microsoft.com/office/drawing/2014/main" id="{D25A9ED9-2B69-ECBC-1CEC-B566135C0688}"/>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01FC59B0-146D-8CC0-0A55-9575E81DA481}"/>
              </a:ext>
            </a:extLst>
          </p:cNvPr>
          <p:cNvSpPr/>
          <p:nvPr/>
        </p:nvSpPr>
        <p:spPr>
          <a:xfrm>
            <a:off x="5994778" y="532569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9" name="文本框 58">
            <a:extLst>
              <a:ext uri="{FF2B5EF4-FFF2-40B4-BE49-F238E27FC236}">
                <a16:creationId xmlns:a16="http://schemas.microsoft.com/office/drawing/2014/main" id="{F905E7A7-DA0E-8B7F-FEAE-AF098B9154E0}"/>
              </a:ext>
            </a:extLst>
          </p:cNvPr>
          <p:cNvSpPr txBox="1"/>
          <p:nvPr/>
        </p:nvSpPr>
        <p:spPr>
          <a:xfrm>
            <a:off x="1133668" y="3050534"/>
            <a:ext cx="2196845" cy="830997"/>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Calculate element D’s corresponding bucket.</a:t>
            </a:r>
            <a:endParaRPr lang="zh-CN" altLang="en-US" dirty="0">
              <a:latin typeface="Arial" panose="020B0604020202020204" pitchFamily="34" charset="0"/>
              <a:cs typeface="Arial" panose="020B0604020202020204" pitchFamily="34" charset="0"/>
            </a:endParaRPr>
          </a:p>
        </p:txBody>
      </p:sp>
      <p:sp>
        <p:nvSpPr>
          <p:cNvPr id="60" name="椭圆 59">
            <a:extLst>
              <a:ext uri="{FF2B5EF4-FFF2-40B4-BE49-F238E27FC236}">
                <a16:creationId xmlns:a16="http://schemas.microsoft.com/office/drawing/2014/main" id="{9C81F967-4BAA-956B-A2A1-B6C0BA888C93}"/>
              </a:ext>
            </a:extLst>
          </p:cNvPr>
          <p:cNvSpPr/>
          <p:nvPr/>
        </p:nvSpPr>
        <p:spPr>
          <a:xfrm>
            <a:off x="699931" y="3303560"/>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61" name="直接箭头连接符 60">
            <a:extLst>
              <a:ext uri="{FF2B5EF4-FFF2-40B4-BE49-F238E27FC236}">
                <a16:creationId xmlns:a16="http://schemas.microsoft.com/office/drawing/2014/main" id="{8E66048D-920C-E3CC-E257-A355A978F81E}"/>
              </a:ext>
            </a:extLst>
          </p:cNvPr>
          <p:cNvCxnSpPr>
            <a:cxnSpLocks/>
          </p:cNvCxnSpPr>
          <p:nvPr/>
        </p:nvCxnSpPr>
        <p:spPr>
          <a:xfrm>
            <a:off x="3159294" y="3298774"/>
            <a:ext cx="407856" cy="129267"/>
          </a:xfrm>
          <a:prstGeom prst="straightConnector1">
            <a:avLst/>
          </a:prstGeom>
          <a:ln w="19050">
            <a:solidFill>
              <a:schemeClr val="tx1"/>
            </a:solidFill>
            <a:prstDash val="dash"/>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53865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25</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en-US" altLang="zh-CN" sz="2400" i="1" dirty="0">
                <a:latin typeface="+mj-lt"/>
              </a:rPr>
              <a:t>D</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D</a:t>
            </a:r>
            <a:r>
              <a:rPr lang="en-US" altLang="zh-CN" sz="2400" dirty="0">
                <a:latin typeface="+mj-lt"/>
              </a:rPr>
              <a:t> is also 1, and the fingerprint of element </a:t>
            </a:r>
            <a:r>
              <a:rPr lang="en-US" altLang="zh-CN" sz="2400" i="1" dirty="0">
                <a:latin typeface="+mj-lt"/>
              </a:rPr>
              <a:t>D</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D</a:t>
            </a:r>
            <a:r>
              <a:rPr lang="en-US" altLang="zh-CN" sz="2400" dirty="0">
                <a:latin typeface="+mj-lt"/>
              </a:rPr>
              <a:t>.</a:t>
            </a:r>
          </a:p>
        </p:txBody>
      </p:sp>
      <p:sp>
        <p:nvSpPr>
          <p:cNvPr id="3" name="矩形 2">
            <a:extLst>
              <a:ext uri="{FF2B5EF4-FFF2-40B4-BE49-F238E27FC236}">
                <a16:creationId xmlns:a16="http://schemas.microsoft.com/office/drawing/2014/main" id="{D4B8A9D0-7BAC-BF27-25E3-C9BAF04FC514}"/>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 name="矩形 4">
            <a:extLst>
              <a:ext uri="{FF2B5EF4-FFF2-40B4-BE49-F238E27FC236}">
                <a16:creationId xmlns:a16="http://schemas.microsoft.com/office/drawing/2014/main" id="{30BD4BE3-CDDB-14BC-32B7-F26795328493}"/>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BFE22A7F-EA12-CA42-3051-D11C735FABBA}"/>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0098FC60-5CA5-66FC-FAFD-5ED1DB80F9FF}"/>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0CED5583-3634-2D95-4FD3-4DC8EBFE5E66}"/>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7A3F222-F141-03B5-5D51-07C54BCE5CB2}"/>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D0322E95-2468-AD90-97D6-1B72D52D49EF}"/>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7BA9EC4B-F3E6-C092-A0BE-7C1D48B00A00}"/>
              </a:ext>
            </a:extLst>
          </p:cNvPr>
          <p:cNvSpPr/>
          <p:nvPr/>
        </p:nvSpPr>
        <p:spPr>
          <a:xfrm>
            <a:off x="5000946"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AE7FC4FF-AC47-F897-14BB-B18BFA3C0CA5}"/>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3" name="矩形 12">
            <a:extLst>
              <a:ext uri="{FF2B5EF4-FFF2-40B4-BE49-F238E27FC236}">
                <a16:creationId xmlns:a16="http://schemas.microsoft.com/office/drawing/2014/main" id="{5B4A46EA-6194-FF94-B682-6BBE628A122C}"/>
              </a:ext>
            </a:extLst>
          </p:cNvPr>
          <p:cNvSpPr/>
          <p:nvPr/>
        </p:nvSpPr>
        <p:spPr>
          <a:xfrm>
            <a:off x="5000946"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FDF69C80-AA17-8032-1B9A-7ABC0082246E}"/>
              </a:ext>
            </a:extLst>
          </p:cNvPr>
          <p:cNvSpPr/>
          <p:nvPr/>
        </p:nvSpPr>
        <p:spPr>
          <a:xfrm>
            <a:off x="5994778"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50057C67-6DDE-75AE-8EE2-913933F1E44C}"/>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8F15EE38-91CD-F301-B007-7F1FACB68442}"/>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3ECFC787-BFD8-D186-D088-A03CADCB1AD4}"/>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900512E4-C49C-376C-F54F-F7464D697056}"/>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CB318332-A0BE-F3B1-D13A-120E705474B4}"/>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B882B3CF-EEFC-3AB4-F4F4-C6FAA914D00C}"/>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6EC5E2F9-F41E-2DDC-BFBB-8FEA611FC8D1}"/>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06029F06-E75A-A9D8-FAB7-7CDBB620391B}"/>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658CF8A3-9583-1FED-12A6-C4A2A67B2243}"/>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86A40F19-E7CD-CE43-A4C1-DB373AD7CAC1}"/>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BFA2AC10-884D-0885-8164-CE98AF4DBD39}"/>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1AD17C9A-0A50-C05A-9A02-0FB5565276BB}"/>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1A1A4845-B56D-42CF-3A30-0D61BA6F2E5B}"/>
              </a:ext>
            </a:extLst>
          </p:cNvPr>
          <p:cNvSpPr/>
          <p:nvPr/>
        </p:nvSpPr>
        <p:spPr>
          <a:xfrm>
            <a:off x="5994778" y="5325696"/>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AAF914D2-935B-55AF-BC07-BC9CF2B1E639}"/>
              </a:ext>
            </a:extLst>
          </p:cNvPr>
          <p:cNvSpPr txBox="1"/>
          <p:nvPr/>
        </p:nvSpPr>
        <p:spPr>
          <a:xfrm>
            <a:off x="1133668" y="3050534"/>
            <a:ext cx="219684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D’s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FDDC2157-C5E9-2D3B-7870-7480CFEDC48D}"/>
              </a:ext>
            </a:extLst>
          </p:cNvPr>
          <p:cNvSpPr/>
          <p:nvPr/>
        </p:nvSpPr>
        <p:spPr>
          <a:xfrm>
            <a:off x="699931"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28207568-835D-293E-4089-B323400BB0D8}"/>
              </a:ext>
            </a:extLst>
          </p:cNvPr>
          <p:cNvCxnSpPr>
            <a:cxnSpLocks/>
          </p:cNvCxnSpPr>
          <p:nvPr/>
        </p:nvCxnSpPr>
        <p:spPr>
          <a:xfrm>
            <a:off x="3159294" y="3298774"/>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CE19EB2F-83AE-FB22-BCCF-08D636705DCD}"/>
              </a:ext>
            </a:extLst>
          </p:cNvPr>
          <p:cNvSpPr txBox="1"/>
          <p:nvPr/>
        </p:nvSpPr>
        <p:spPr>
          <a:xfrm>
            <a:off x="1131698" y="4420683"/>
            <a:ext cx="2198815" cy="553998"/>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Find an empty slot </a:t>
            </a:r>
          </a:p>
          <a:p>
            <a:r>
              <a:rPr lang="en-US" altLang="zh-CN" dirty="0">
                <a:latin typeface="Arial" panose="020B0604020202020204" pitchFamily="34" charset="0"/>
                <a:cs typeface="Arial" panose="020B0604020202020204" pitchFamily="34" charset="0"/>
              </a:rPr>
              <a:t>by linear probing.</a:t>
            </a:r>
            <a:endParaRPr lang="zh-CN" altLang="en-US" dirty="0">
              <a:latin typeface="Arial" panose="020B0604020202020204" pitchFamily="34" charset="0"/>
              <a:cs typeface="Arial" panose="020B0604020202020204" pitchFamily="34" charset="0"/>
            </a:endParaRPr>
          </a:p>
        </p:txBody>
      </p:sp>
      <p:sp>
        <p:nvSpPr>
          <p:cNvPr id="31" name="椭圆 30">
            <a:extLst>
              <a:ext uri="{FF2B5EF4-FFF2-40B4-BE49-F238E27FC236}">
                <a16:creationId xmlns:a16="http://schemas.microsoft.com/office/drawing/2014/main" id="{ECBA9493-7BBD-1071-19A0-57624D184031}"/>
              </a:ext>
            </a:extLst>
          </p:cNvPr>
          <p:cNvSpPr/>
          <p:nvPr/>
        </p:nvSpPr>
        <p:spPr>
          <a:xfrm>
            <a:off x="699931" y="4535210"/>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grpSp>
        <p:nvGrpSpPr>
          <p:cNvPr id="33" name="组合 32">
            <a:extLst>
              <a:ext uri="{FF2B5EF4-FFF2-40B4-BE49-F238E27FC236}">
                <a16:creationId xmlns:a16="http://schemas.microsoft.com/office/drawing/2014/main" id="{FD48C925-67C4-BABE-5C79-A9BBB4D89D48}"/>
              </a:ext>
            </a:extLst>
          </p:cNvPr>
          <p:cNvGrpSpPr/>
          <p:nvPr/>
        </p:nvGrpSpPr>
        <p:grpSpPr>
          <a:xfrm>
            <a:off x="3549638" y="3561849"/>
            <a:ext cx="23882" cy="1991577"/>
            <a:chOff x="5118541" y="1801560"/>
            <a:chExt cx="12700" cy="1059088"/>
          </a:xfrm>
        </p:grpSpPr>
        <p:cxnSp>
          <p:nvCxnSpPr>
            <p:cNvPr id="34" name="连接符: 曲线 33">
              <a:extLst>
                <a:ext uri="{FF2B5EF4-FFF2-40B4-BE49-F238E27FC236}">
                  <a16:creationId xmlns:a16="http://schemas.microsoft.com/office/drawing/2014/main" id="{620DD36A-EBC5-0184-6E54-F9D396BA7AF4}"/>
                </a:ext>
              </a:extLst>
            </p:cNvPr>
            <p:cNvCxnSpPr>
              <a:cxnSpLocks/>
            </p:cNvCxnSpPr>
            <p:nvPr/>
          </p:nvCxnSpPr>
          <p:spPr>
            <a:xfrm rot="10800000" flipV="1">
              <a:off x="5118541" y="1801560"/>
              <a:ext cx="12700" cy="264978"/>
            </a:xfrm>
            <a:prstGeom prst="curvedConnector3">
              <a:avLst>
                <a:gd name="adj1" fmla="val 1800000"/>
              </a:avLst>
            </a:prstGeom>
            <a:ln w="19050">
              <a:solidFill>
                <a:srgbClr val="0070C0"/>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5" name="连接符: 曲线 34">
              <a:extLst>
                <a:ext uri="{FF2B5EF4-FFF2-40B4-BE49-F238E27FC236}">
                  <a16:creationId xmlns:a16="http://schemas.microsoft.com/office/drawing/2014/main" id="{62B28F43-4BCD-78A6-908E-521CF6420D3F}"/>
                </a:ext>
              </a:extLst>
            </p:cNvPr>
            <p:cNvCxnSpPr>
              <a:cxnSpLocks/>
            </p:cNvCxnSpPr>
            <p:nvPr/>
          </p:nvCxnSpPr>
          <p:spPr>
            <a:xfrm rot="10800000" flipV="1">
              <a:off x="5118541" y="2066538"/>
              <a:ext cx="12700" cy="264626"/>
            </a:xfrm>
            <a:prstGeom prst="curvedConnector3">
              <a:avLst>
                <a:gd name="adj1" fmla="val 1800000"/>
              </a:avLst>
            </a:prstGeom>
            <a:ln w="19050">
              <a:solidFill>
                <a:srgbClr val="0070C0"/>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6" name="连接符: 曲线 35">
              <a:extLst>
                <a:ext uri="{FF2B5EF4-FFF2-40B4-BE49-F238E27FC236}">
                  <a16:creationId xmlns:a16="http://schemas.microsoft.com/office/drawing/2014/main" id="{DEE571C7-18B2-3ECF-8FA6-05392695142D}"/>
                </a:ext>
              </a:extLst>
            </p:cNvPr>
            <p:cNvCxnSpPr>
              <a:cxnSpLocks/>
            </p:cNvCxnSpPr>
            <p:nvPr/>
          </p:nvCxnSpPr>
          <p:spPr>
            <a:xfrm rot="10800000" flipV="1">
              <a:off x="5118541" y="2331164"/>
              <a:ext cx="12700" cy="264858"/>
            </a:xfrm>
            <a:prstGeom prst="curvedConnector3">
              <a:avLst>
                <a:gd name="adj1" fmla="val 1800000"/>
              </a:avLst>
            </a:prstGeom>
            <a:ln w="19050">
              <a:solidFill>
                <a:srgbClr val="0070C0"/>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7" name="连接符: 曲线 36">
              <a:extLst>
                <a:ext uri="{FF2B5EF4-FFF2-40B4-BE49-F238E27FC236}">
                  <a16:creationId xmlns:a16="http://schemas.microsoft.com/office/drawing/2014/main" id="{3CDEDC9A-8F73-BDB7-DA59-826E417B3AB8}"/>
                </a:ext>
              </a:extLst>
            </p:cNvPr>
            <p:cNvCxnSpPr>
              <a:cxnSpLocks/>
            </p:cNvCxnSpPr>
            <p:nvPr/>
          </p:nvCxnSpPr>
          <p:spPr>
            <a:xfrm rot="10800000" flipV="1">
              <a:off x="5118541" y="2596022"/>
              <a:ext cx="12700" cy="264626"/>
            </a:xfrm>
            <a:prstGeom prst="curvedConnector3">
              <a:avLst>
                <a:gd name="adj1" fmla="val 1800000"/>
              </a:avLst>
            </a:prstGeom>
            <a:ln w="19050">
              <a:solidFill>
                <a:srgbClr val="0070C0"/>
              </a:solidFill>
              <a:prstDash val="dash"/>
              <a:tailEnd type="arrow" w="lg" len="lg"/>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A43B52CE-33DA-8616-F708-83CD67D5C94E}"/>
              </a:ext>
            </a:extLst>
          </p:cNvPr>
          <p:cNvSpPr txBox="1"/>
          <p:nvPr/>
        </p:nvSpPr>
        <p:spPr>
          <a:xfrm>
            <a:off x="7479293" y="4775425"/>
            <a:ext cx="4012775" cy="830997"/>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The distance between this empty slot and the corresponding bucket exceeds the predefined threshold 3. </a:t>
            </a:r>
            <a:r>
              <a:rPr lang="en-US" altLang="zh-CN" dirty="0">
                <a:solidFill>
                  <a:srgbClr val="C00000"/>
                </a:solidFill>
                <a:latin typeface="Arial" panose="020B0604020202020204" pitchFamily="34" charset="0"/>
                <a:cs typeface="Arial" panose="020B0604020202020204" pitchFamily="34" charset="0"/>
              </a:rPr>
              <a:t>(5-1=4&gt;3)</a:t>
            </a:r>
            <a:endParaRPr lang="zh-CN" altLang="en-US" dirty="0">
              <a:solidFill>
                <a:srgbClr val="C00000"/>
              </a:solidFill>
              <a:latin typeface="Arial" panose="020B0604020202020204" pitchFamily="34" charset="0"/>
              <a:cs typeface="Arial" panose="020B0604020202020204" pitchFamily="34" charset="0"/>
            </a:endParaRPr>
          </a:p>
        </p:txBody>
      </p:sp>
      <p:cxnSp>
        <p:nvCxnSpPr>
          <p:cNvPr id="40" name="直接箭头连接符 39">
            <a:extLst>
              <a:ext uri="{FF2B5EF4-FFF2-40B4-BE49-F238E27FC236}">
                <a16:creationId xmlns:a16="http://schemas.microsoft.com/office/drawing/2014/main" id="{0AC9DA72-82A4-9328-9FC5-6A0BB1A36A7A}"/>
              </a:ext>
            </a:extLst>
          </p:cNvPr>
          <p:cNvCxnSpPr>
            <a:cxnSpLocks/>
            <a:stCxn id="39" idx="1"/>
            <a:endCxn id="27" idx="3"/>
          </p:cNvCxnSpPr>
          <p:nvPr/>
        </p:nvCxnSpPr>
        <p:spPr>
          <a:xfrm flipH="1">
            <a:off x="6988237" y="5190924"/>
            <a:ext cx="491056" cy="411786"/>
          </a:xfrm>
          <a:prstGeom prst="straightConnector1">
            <a:avLst/>
          </a:prstGeom>
          <a:ln w="19050">
            <a:solidFill>
              <a:srgbClr val="0070C0"/>
            </a:solidFill>
            <a:prstDash val="dash"/>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95734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26</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en-US" altLang="zh-CN" sz="2400" i="1" dirty="0">
                <a:latin typeface="+mj-lt"/>
              </a:rPr>
              <a:t>D</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D</a:t>
            </a:r>
            <a:r>
              <a:rPr lang="en-US" altLang="zh-CN" sz="2400" dirty="0">
                <a:latin typeface="+mj-lt"/>
              </a:rPr>
              <a:t> is also 1, and the fingerprint of element </a:t>
            </a:r>
            <a:r>
              <a:rPr lang="en-US" altLang="zh-CN" sz="2400" i="1" dirty="0">
                <a:latin typeface="+mj-lt"/>
              </a:rPr>
              <a:t>D</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D</a:t>
            </a:r>
            <a:r>
              <a:rPr lang="en-US" altLang="zh-CN" sz="2400" dirty="0">
                <a:latin typeface="+mj-lt"/>
              </a:rPr>
              <a:t>.</a:t>
            </a:r>
          </a:p>
        </p:txBody>
      </p:sp>
      <p:sp>
        <p:nvSpPr>
          <p:cNvPr id="3" name="矩形 2">
            <a:extLst>
              <a:ext uri="{FF2B5EF4-FFF2-40B4-BE49-F238E27FC236}">
                <a16:creationId xmlns:a16="http://schemas.microsoft.com/office/drawing/2014/main" id="{D4B8A9D0-7BAC-BF27-25E3-C9BAF04FC514}"/>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 name="矩形 4">
            <a:extLst>
              <a:ext uri="{FF2B5EF4-FFF2-40B4-BE49-F238E27FC236}">
                <a16:creationId xmlns:a16="http://schemas.microsoft.com/office/drawing/2014/main" id="{30BD4BE3-CDDB-14BC-32B7-F26795328493}"/>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BFE22A7F-EA12-CA42-3051-D11C735FABBA}"/>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0098FC60-5CA5-66FC-FAFD-5ED1DB80F9FF}"/>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0CED5583-3634-2D95-4FD3-4DC8EBFE5E66}"/>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7A3F222-F141-03B5-5D51-07C54BCE5CB2}"/>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D0322E95-2468-AD90-97D6-1B72D52D49EF}"/>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7BA9EC4B-F3E6-C092-A0BE-7C1D48B00A00}"/>
              </a:ext>
            </a:extLst>
          </p:cNvPr>
          <p:cNvSpPr/>
          <p:nvPr/>
        </p:nvSpPr>
        <p:spPr>
          <a:xfrm>
            <a:off x="5000946"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AE7FC4FF-AC47-F897-14BB-B18BFA3C0CA5}"/>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FDF69C80-AA17-8032-1B9A-7ABC0082246E}"/>
              </a:ext>
            </a:extLst>
          </p:cNvPr>
          <p:cNvSpPr/>
          <p:nvPr/>
        </p:nvSpPr>
        <p:spPr>
          <a:xfrm>
            <a:off x="5994778"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50057C67-6DDE-75AE-8EE2-913933F1E44C}"/>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8F15EE38-91CD-F301-B007-7F1FACB68442}"/>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3ECFC787-BFD8-D186-D088-A03CADCB1AD4}"/>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900512E4-C49C-376C-F54F-F7464D697056}"/>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CB318332-A0BE-F3B1-D13A-120E705474B4}"/>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B882B3CF-EEFC-3AB4-F4F4-C6FAA914D00C}"/>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6EC5E2F9-F41E-2DDC-BFBB-8FEA611FC8D1}"/>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06029F06-E75A-A9D8-FAB7-7CDBB620391B}"/>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658CF8A3-9583-1FED-12A6-C4A2A67B2243}"/>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86A40F19-E7CD-CE43-A4C1-DB373AD7CAC1}"/>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BFA2AC10-884D-0885-8164-CE98AF4DBD39}"/>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1AD17C9A-0A50-C05A-9A02-0FB5565276BB}"/>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1A1A4845-B56D-42CF-3A30-0D61BA6F2E5B}"/>
              </a:ext>
            </a:extLst>
          </p:cNvPr>
          <p:cNvSpPr/>
          <p:nvPr/>
        </p:nvSpPr>
        <p:spPr>
          <a:xfrm>
            <a:off x="5994778" y="5325696"/>
            <a:ext cx="993459" cy="55402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AAF914D2-935B-55AF-BC07-BC9CF2B1E639}"/>
              </a:ext>
            </a:extLst>
          </p:cNvPr>
          <p:cNvSpPr txBox="1"/>
          <p:nvPr/>
        </p:nvSpPr>
        <p:spPr>
          <a:xfrm>
            <a:off x="1133668" y="3050534"/>
            <a:ext cx="219684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D’s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FDDC2157-C5E9-2D3B-7870-7480CFEDC48D}"/>
              </a:ext>
            </a:extLst>
          </p:cNvPr>
          <p:cNvSpPr/>
          <p:nvPr/>
        </p:nvSpPr>
        <p:spPr>
          <a:xfrm>
            <a:off x="699931"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28207568-835D-293E-4089-B323400BB0D8}"/>
              </a:ext>
            </a:extLst>
          </p:cNvPr>
          <p:cNvCxnSpPr>
            <a:cxnSpLocks/>
          </p:cNvCxnSpPr>
          <p:nvPr/>
        </p:nvCxnSpPr>
        <p:spPr>
          <a:xfrm>
            <a:off x="3159294" y="3298774"/>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CE19EB2F-83AE-FB22-BCCF-08D636705DCD}"/>
              </a:ext>
            </a:extLst>
          </p:cNvPr>
          <p:cNvSpPr txBox="1"/>
          <p:nvPr/>
        </p:nvSpPr>
        <p:spPr>
          <a:xfrm>
            <a:off x="1131698" y="4420683"/>
            <a:ext cx="2198815" cy="553998"/>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Find an empty slot </a:t>
            </a:r>
          </a:p>
          <a:p>
            <a:r>
              <a:rPr lang="en-US" altLang="zh-CN" dirty="0">
                <a:solidFill>
                  <a:schemeClr val="bg1">
                    <a:lumMod val="75000"/>
                  </a:schemeClr>
                </a:solidFill>
                <a:latin typeface="Arial" panose="020B0604020202020204" pitchFamily="34" charset="0"/>
                <a:cs typeface="Arial" panose="020B0604020202020204" pitchFamily="34" charset="0"/>
              </a:rPr>
              <a:t>by linear probing.</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31" name="椭圆 30">
            <a:extLst>
              <a:ext uri="{FF2B5EF4-FFF2-40B4-BE49-F238E27FC236}">
                <a16:creationId xmlns:a16="http://schemas.microsoft.com/office/drawing/2014/main" id="{ECBA9493-7BBD-1071-19A0-57624D184031}"/>
              </a:ext>
            </a:extLst>
          </p:cNvPr>
          <p:cNvSpPr/>
          <p:nvPr/>
        </p:nvSpPr>
        <p:spPr>
          <a:xfrm>
            <a:off x="699931" y="453521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grpSp>
        <p:nvGrpSpPr>
          <p:cNvPr id="33" name="组合 32">
            <a:extLst>
              <a:ext uri="{FF2B5EF4-FFF2-40B4-BE49-F238E27FC236}">
                <a16:creationId xmlns:a16="http://schemas.microsoft.com/office/drawing/2014/main" id="{FD48C925-67C4-BABE-5C79-A9BBB4D89D48}"/>
              </a:ext>
            </a:extLst>
          </p:cNvPr>
          <p:cNvGrpSpPr/>
          <p:nvPr/>
        </p:nvGrpSpPr>
        <p:grpSpPr>
          <a:xfrm>
            <a:off x="3549638" y="3561849"/>
            <a:ext cx="23882" cy="1991577"/>
            <a:chOff x="5118541" y="1801560"/>
            <a:chExt cx="12700" cy="1059088"/>
          </a:xfrm>
        </p:grpSpPr>
        <p:cxnSp>
          <p:nvCxnSpPr>
            <p:cNvPr id="34" name="连接符: 曲线 33">
              <a:extLst>
                <a:ext uri="{FF2B5EF4-FFF2-40B4-BE49-F238E27FC236}">
                  <a16:creationId xmlns:a16="http://schemas.microsoft.com/office/drawing/2014/main" id="{620DD36A-EBC5-0184-6E54-F9D396BA7AF4}"/>
                </a:ext>
              </a:extLst>
            </p:cNvPr>
            <p:cNvCxnSpPr>
              <a:cxnSpLocks/>
            </p:cNvCxnSpPr>
            <p:nvPr/>
          </p:nvCxnSpPr>
          <p:spPr>
            <a:xfrm rot="10800000" flipV="1">
              <a:off x="5118541" y="1801560"/>
              <a:ext cx="12700" cy="26497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5" name="连接符: 曲线 34">
              <a:extLst>
                <a:ext uri="{FF2B5EF4-FFF2-40B4-BE49-F238E27FC236}">
                  <a16:creationId xmlns:a16="http://schemas.microsoft.com/office/drawing/2014/main" id="{62B28F43-4BCD-78A6-908E-521CF6420D3F}"/>
                </a:ext>
              </a:extLst>
            </p:cNvPr>
            <p:cNvCxnSpPr>
              <a:cxnSpLocks/>
            </p:cNvCxnSpPr>
            <p:nvPr/>
          </p:nvCxnSpPr>
          <p:spPr>
            <a:xfrm rot="10800000" flipV="1">
              <a:off x="5118541" y="2066538"/>
              <a:ext cx="12700" cy="264626"/>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6" name="连接符: 曲线 35">
              <a:extLst>
                <a:ext uri="{FF2B5EF4-FFF2-40B4-BE49-F238E27FC236}">
                  <a16:creationId xmlns:a16="http://schemas.microsoft.com/office/drawing/2014/main" id="{DEE571C7-18B2-3ECF-8FA6-05392695142D}"/>
                </a:ext>
              </a:extLst>
            </p:cNvPr>
            <p:cNvCxnSpPr>
              <a:cxnSpLocks/>
            </p:cNvCxnSpPr>
            <p:nvPr/>
          </p:nvCxnSpPr>
          <p:spPr>
            <a:xfrm rot="10800000" flipV="1">
              <a:off x="5118541" y="2331164"/>
              <a:ext cx="12700" cy="26485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7" name="连接符: 曲线 36">
              <a:extLst>
                <a:ext uri="{FF2B5EF4-FFF2-40B4-BE49-F238E27FC236}">
                  <a16:creationId xmlns:a16="http://schemas.microsoft.com/office/drawing/2014/main" id="{3CDEDC9A-8F73-BDB7-DA59-826E417B3AB8}"/>
                </a:ext>
              </a:extLst>
            </p:cNvPr>
            <p:cNvCxnSpPr>
              <a:cxnSpLocks/>
            </p:cNvCxnSpPr>
            <p:nvPr/>
          </p:nvCxnSpPr>
          <p:spPr>
            <a:xfrm rot="10800000" flipV="1">
              <a:off x="5118541" y="2596022"/>
              <a:ext cx="12700" cy="264626"/>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sp>
        <p:nvSpPr>
          <p:cNvPr id="32" name="文本框 31">
            <a:extLst>
              <a:ext uri="{FF2B5EF4-FFF2-40B4-BE49-F238E27FC236}">
                <a16:creationId xmlns:a16="http://schemas.microsoft.com/office/drawing/2014/main" id="{54496F37-A53F-B905-40C0-97BCA16299DD}"/>
              </a:ext>
            </a:extLst>
          </p:cNvPr>
          <p:cNvSpPr txBox="1"/>
          <p:nvPr/>
        </p:nvSpPr>
        <p:spPr>
          <a:xfrm>
            <a:off x="7629882" y="3944104"/>
            <a:ext cx="2930418" cy="553998"/>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Move one inserted element to obtain a closer empty slot.</a:t>
            </a:r>
            <a:endParaRPr lang="zh-CN" altLang="en-US" dirty="0">
              <a:latin typeface="Arial" panose="020B0604020202020204" pitchFamily="34" charset="0"/>
              <a:cs typeface="Arial" panose="020B0604020202020204" pitchFamily="34" charset="0"/>
            </a:endParaRPr>
          </a:p>
        </p:txBody>
      </p:sp>
      <p:sp>
        <p:nvSpPr>
          <p:cNvPr id="13" name="矩形 12">
            <a:extLst>
              <a:ext uri="{FF2B5EF4-FFF2-40B4-BE49-F238E27FC236}">
                <a16:creationId xmlns:a16="http://schemas.microsoft.com/office/drawing/2014/main" id="{5B4A46EA-6194-FF94-B682-6BBE628A122C}"/>
              </a:ext>
            </a:extLst>
          </p:cNvPr>
          <p:cNvSpPr/>
          <p:nvPr/>
        </p:nvSpPr>
        <p:spPr>
          <a:xfrm>
            <a:off x="5000946" y="4221398"/>
            <a:ext cx="993459" cy="554027"/>
          </a:xfrm>
          <a:prstGeom prst="rect">
            <a:avLst/>
          </a:prstGeom>
          <a:solidFill>
            <a:schemeClr val="bg1">
              <a:lumMod val="8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&lt;</a:t>
            </a:r>
            <a:r>
              <a:rPr lang="en-US" altLang="zh-CN" sz="2400" i="1" dirty="0">
                <a:solidFill>
                  <a:schemeClr val="tx1"/>
                </a:solidFill>
                <a:latin typeface="Times New Roman" panose="02020603050405020304" pitchFamily="18" charset="0"/>
                <a:cs typeface="Times New Roman" panose="02020603050405020304" pitchFamily="18" charset="0"/>
              </a:rPr>
              <a:t>0</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i="1" dirty="0" err="1">
                <a:solidFill>
                  <a:schemeClr val="tx1"/>
                </a:solidFill>
                <a:latin typeface="Times New Roman" panose="02020603050405020304" pitchFamily="18" charset="0"/>
                <a:cs typeface="Times New Roman" panose="02020603050405020304" pitchFamily="18" charset="0"/>
              </a:rPr>
              <a:t>f</a:t>
            </a:r>
            <a:r>
              <a:rPr lang="en-US" altLang="zh-CN" sz="1100" i="1" dirty="0" err="1">
                <a:solidFill>
                  <a:schemeClr val="tx1"/>
                </a:solidFill>
                <a:latin typeface="Times New Roman" panose="02020603050405020304" pitchFamily="18" charset="0"/>
                <a:cs typeface="Times New Roman" panose="02020603050405020304" pitchFamily="18" charset="0"/>
              </a:rPr>
              <a:t>E</a:t>
            </a:r>
            <a:r>
              <a:rPr lang="en-US" altLang="zh-CN" sz="2400" dirty="0">
                <a:solidFill>
                  <a:schemeClr val="tx1"/>
                </a:solidFill>
                <a:latin typeface="Times New Roman" panose="02020603050405020304" pitchFamily="18" charset="0"/>
                <a:cs typeface="Times New Roman" panose="02020603050405020304" pitchFamily="18" charset="0"/>
              </a:rPr>
              <a:t>&gt;</a:t>
            </a: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1" name="椭圆 40">
            <a:extLst>
              <a:ext uri="{FF2B5EF4-FFF2-40B4-BE49-F238E27FC236}">
                <a16:creationId xmlns:a16="http://schemas.microsoft.com/office/drawing/2014/main" id="{F2A9A3B9-0294-360E-F20E-06B8CCAECFAB}"/>
              </a:ext>
            </a:extLst>
          </p:cNvPr>
          <p:cNvSpPr/>
          <p:nvPr/>
        </p:nvSpPr>
        <p:spPr>
          <a:xfrm>
            <a:off x="7187836" y="4058631"/>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104356"/>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27</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en-US" altLang="zh-CN" sz="2400" i="1" dirty="0">
                <a:latin typeface="+mj-lt"/>
              </a:rPr>
              <a:t>D</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D</a:t>
            </a:r>
            <a:r>
              <a:rPr lang="en-US" altLang="zh-CN" sz="2400" dirty="0">
                <a:latin typeface="+mj-lt"/>
              </a:rPr>
              <a:t> is also 1, and the fingerprint of element </a:t>
            </a:r>
            <a:r>
              <a:rPr lang="en-US" altLang="zh-CN" sz="2400" i="1" dirty="0">
                <a:latin typeface="+mj-lt"/>
              </a:rPr>
              <a:t>D</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D</a:t>
            </a:r>
            <a:r>
              <a:rPr lang="en-US" altLang="zh-CN" sz="2400" dirty="0">
                <a:latin typeface="+mj-lt"/>
              </a:rPr>
              <a:t>.</a:t>
            </a:r>
          </a:p>
        </p:txBody>
      </p:sp>
      <p:sp>
        <p:nvSpPr>
          <p:cNvPr id="3" name="矩形 2">
            <a:extLst>
              <a:ext uri="{FF2B5EF4-FFF2-40B4-BE49-F238E27FC236}">
                <a16:creationId xmlns:a16="http://schemas.microsoft.com/office/drawing/2014/main" id="{D4B8A9D0-7BAC-BF27-25E3-C9BAF04FC514}"/>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 name="矩形 4">
            <a:extLst>
              <a:ext uri="{FF2B5EF4-FFF2-40B4-BE49-F238E27FC236}">
                <a16:creationId xmlns:a16="http://schemas.microsoft.com/office/drawing/2014/main" id="{30BD4BE3-CDDB-14BC-32B7-F26795328493}"/>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BFE22A7F-EA12-CA42-3051-D11C735FABBA}"/>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0098FC60-5CA5-66FC-FAFD-5ED1DB80F9FF}"/>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0CED5583-3634-2D95-4FD3-4DC8EBFE5E66}"/>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7A3F222-F141-03B5-5D51-07C54BCE5CB2}"/>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D0322E95-2468-AD90-97D6-1B72D52D49EF}"/>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7BA9EC4B-F3E6-C092-A0BE-7C1D48B00A00}"/>
              </a:ext>
            </a:extLst>
          </p:cNvPr>
          <p:cNvSpPr/>
          <p:nvPr/>
        </p:nvSpPr>
        <p:spPr>
          <a:xfrm>
            <a:off x="5000946"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AE7FC4FF-AC47-F897-14BB-B18BFA3C0CA5}"/>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FDF69C80-AA17-8032-1B9A-7ABC0082246E}"/>
              </a:ext>
            </a:extLst>
          </p:cNvPr>
          <p:cNvSpPr/>
          <p:nvPr/>
        </p:nvSpPr>
        <p:spPr>
          <a:xfrm>
            <a:off x="5994778"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50057C67-6DDE-75AE-8EE2-913933F1E44C}"/>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8F15EE38-91CD-F301-B007-7F1FACB68442}"/>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3ECFC787-BFD8-D186-D088-A03CADCB1AD4}"/>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900512E4-C49C-376C-F54F-F7464D697056}"/>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CB318332-A0BE-F3B1-D13A-120E705474B4}"/>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B882B3CF-EEFC-3AB4-F4F4-C6FAA914D00C}"/>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6EC5E2F9-F41E-2DDC-BFBB-8FEA611FC8D1}"/>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06029F06-E75A-A9D8-FAB7-7CDBB620391B}"/>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658CF8A3-9583-1FED-12A6-C4A2A67B2243}"/>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86A40F19-E7CD-CE43-A4C1-DB373AD7CAC1}"/>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BFA2AC10-884D-0885-8164-CE98AF4DBD39}"/>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1AD17C9A-0A50-C05A-9A02-0FB5565276BB}"/>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1A1A4845-B56D-42CF-3A30-0D61BA6F2E5B}"/>
              </a:ext>
            </a:extLst>
          </p:cNvPr>
          <p:cNvSpPr/>
          <p:nvPr/>
        </p:nvSpPr>
        <p:spPr>
          <a:xfrm>
            <a:off x="5994778" y="5325696"/>
            <a:ext cx="993459" cy="554027"/>
          </a:xfrm>
          <a:prstGeom prst="rect">
            <a:avLst/>
          </a:prstGeom>
          <a:solidFill>
            <a:schemeClr val="bg1">
              <a:lumMod val="8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&lt;</a:t>
            </a:r>
            <a:r>
              <a:rPr lang="en-US" altLang="zh-CN" sz="2400" i="1" dirty="0">
                <a:solidFill>
                  <a:schemeClr val="tx1"/>
                </a:solidFill>
                <a:latin typeface="Times New Roman" panose="02020603050405020304" pitchFamily="18" charset="0"/>
                <a:cs typeface="Times New Roman" panose="02020603050405020304" pitchFamily="18" charset="0"/>
              </a:rPr>
              <a:t>2</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i="1" dirty="0" err="1">
                <a:solidFill>
                  <a:schemeClr val="tx1"/>
                </a:solidFill>
                <a:latin typeface="Times New Roman" panose="02020603050405020304" pitchFamily="18" charset="0"/>
                <a:cs typeface="Times New Roman" panose="02020603050405020304" pitchFamily="18" charset="0"/>
              </a:rPr>
              <a:t>f</a:t>
            </a:r>
            <a:r>
              <a:rPr lang="en-US" altLang="zh-CN" sz="1100" i="1" dirty="0" err="1">
                <a:solidFill>
                  <a:schemeClr val="tx1"/>
                </a:solidFill>
                <a:latin typeface="Times New Roman" panose="02020603050405020304" pitchFamily="18" charset="0"/>
                <a:cs typeface="Times New Roman" panose="02020603050405020304" pitchFamily="18" charset="0"/>
              </a:rPr>
              <a:t>E</a:t>
            </a:r>
            <a:r>
              <a:rPr lang="en-US" altLang="zh-CN" sz="2400" dirty="0">
                <a:solidFill>
                  <a:schemeClr val="tx1"/>
                </a:solidFill>
                <a:latin typeface="Times New Roman" panose="02020603050405020304" pitchFamily="18" charset="0"/>
                <a:cs typeface="Times New Roman" panose="02020603050405020304" pitchFamily="18" charset="0"/>
              </a:rPr>
              <a:t>&gt;</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AAF914D2-935B-55AF-BC07-BC9CF2B1E639}"/>
              </a:ext>
            </a:extLst>
          </p:cNvPr>
          <p:cNvSpPr txBox="1"/>
          <p:nvPr/>
        </p:nvSpPr>
        <p:spPr>
          <a:xfrm>
            <a:off x="1133668" y="3050534"/>
            <a:ext cx="219684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D’s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FDDC2157-C5E9-2D3B-7870-7480CFEDC48D}"/>
              </a:ext>
            </a:extLst>
          </p:cNvPr>
          <p:cNvSpPr/>
          <p:nvPr/>
        </p:nvSpPr>
        <p:spPr>
          <a:xfrm>
            <a:off x="699931"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28207568-835D-293E-4089-B323400BB0D8}"/>
              </a:ext>
            </a:extLst>
          </p:cNvPr>
          <p:cNvCxnSpPr>
            <a:cxnSpLocks/>
          </p:cNvCxnSpPr>
          <p:nvPr/>
        </p:nvCxnSpPr>
        <p:spPr>
          <a:xfrm>
            <a:off x="3159294" y="3298774"/>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CE19EB2F-83AE-FB22-BCCF-08D636705DCD}"/>
              </a:ext>
            </a:extLst>
          </p:cNvPr>
          <p:cNvSpPr txBox="1"/>
          <p:nvPr/>
        </p:nvSpPr>
        <p:spPr>
          <a:xfrm>
            <a:off x="1131698" y="4420683"/>
            <a:ext cx="2198815" cy="553998"/>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Find an empty slot </a:t>
            </a:r>
          </a:p>
          <a:p>
            <a:r>
              <a:rPr lang="en-US" altLang="zh-CN" dirty="0">
                <a:solidFill>
                  <a:schemeClr val="bg1">
                    <a:lumMod val="75000"/>
                  </a:schemeClr>
                </a:solidFill>
                <a:latin typeface="Arial" panose="020B0604020202020204" pitchFamily="34" charset="0"/>
                <a:cs typeface="Arial" panose="020B0604020202020204" pitchFamily="34" charset="0"/>
              </a:rPr>
              <a:t>by linear probing.</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31" name="椭圆 30">
            <a:extLst>
              <a:ext uri="{FF2B5EF4-FFF2-40B4-BE49-F238E27FC236}">
                <a16:creationId xmlns:a16="http://schemas.microsoft.com/office/drawing/2014/main" id="{ECBA9493-7BBD-1071-19A0-57624D184031}"/>
              </a:ext>
            </a:extLst>
          </p:cNvPr>
          <p:cNvSpPr/>
          <p:nvPr/>
        </p:nvSpPr>
        <p:spPr>
          <a:xfrm>
            <a:off x="699931" y="453521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grpSp>
        <p:nvGrpSpPr>
          <p:cNvPr id="33" name="组合 32">
            <a:extLst>
              <a:ext uri="{FF2B5EF4-FFF2-40B4-BE49-F238E27FC236}">
                <a16:creationId xmlns:a16="http://schemas.microsoft.com/office/drawing/2014/main" id="{FD48C925-67C4-BABE-5C79-A9BBB4D89D48}"/>
              </a:ext>
            </a:extLst>
          </p:cNvPr>
          <p:cNvGrpSpPr/>
          <p:nvPr/>
        </p:nvGrpSpPr>
        <p:grpSpPr>
          <a:xfrm>
            <a:off x="3549638" y="3561849"/>
            <a:ext cx="23882" cy="1991577"/>
            <a:chOff x="5118541" y="1801560"/>
            <a:chExt cx="12700" cy="1059088"/>
          </a:xfrm>
        </p:grpSpPr>
        <p:cxnSp>
          <p:nvCxnSpPr>
            <p:cNvPr id="34" name="连接符: 曲线 33">
              <a:extLst>
                <a:ext uri="{FF2B5EF4-FFF2-40B4-BE49-F238E27FC236}">
                  <a16:creationId xmlns:a16="http://schemas.microsoft.com/office/drawing/2014/main" id="{620DD36A-EBC5-0184-6E54-F9D396BA7AF4}"/>
                </a:ext>
              </a:extLst>
            </p:cNvPr>
            <p:cNvCxnSpPr>
              <a:cxnSpLocks/>
            </p:cNvCxnSpPr>
            <p:nvPr/>
          </p:nvCxnSpPr>
          <p:spPr>
            <a:xfrm rot="10800000" flipV="1">
              <a:off x="5118541" y="1801560"/>
              <a:ext cx="12700" cy="26497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5" name="连接符: 曲线 34">
              <a:extLst>
                <a:ext uri="{FF2B5EF4-FFF2-40B4-BE49-F238E27FC236}">
                  <a16:creationId xmlns:a16="http://schemas.microsoft.com/office/drawing/2014/main" id="{62B28F43-4BCD-78A6-908E-521CF6420D3F}"/>
                </a:ext>
              </a:extLst>
            </p:cNvPr>
            <p:cNvCxnSpPr>
              <a:cxnSpLocks/>
            </p:cNvCxnSpPr>
            <p:nvPr/>
          </p:nvCxnSpPr>
          <p:spPr>
            <a:xfrm rot="10800000" flipV="1">
              <a:off x="5118541" y="2066538"/>
              <a:ext cx="12700" cy="264626"/>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6" name="连接符: 曲线 35">
              <a:extLst>
                <a:ext uri="{FF2B5EF4-FFF2-40B4-BE49-F238E27FC236}">
                  <a16:creationId xmlns:a16="http://schemas.microsoft.com/office/drawing/2014/main" id="{DEE571C7-18B2-3ECF-8FA6-05392695142D}"/>
                </a:ext>
              </a:extLst>
            </p:cNvPr>
            <p:cNvCxnSpPr>
              <a:cxnSpLocks/>
            </p:cNvCxnSpPr>
            <p:nvPr/>
          </p:nvCxnSpPr>
          <p:spPr>
            <a:xfrm rot="10800000" flipV="1">
              <a:off x="5118541" y="2331164"/>
              <a:ext cx="12700" cy="26485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7" name="连接符: 曲线 36">
              <a:extLst>
                <a:ext uri="{FF2B5EF4-FFF2-40B4-BE49-F238E27FC236}">
                  <a16:creationId xmlns:a16="http://schemas.microsoft.com/office/drawing/2014/main" id="{3CDEDC9A-8F73-BDB7-DA59-826E417B3AB8}"/>
                </a:ext>
              </a:extLst>
            </p:cNvPr>
            <p:cNvCxnSpPr>
              <a:cxnSpLocks/>
            </p:cNvCxnSpPr>
            <p:nvPr/>
          </p:nvCxnSpPr>
          <p:spPr>
            <a:xfrm rot="10800000" flipV="1">
              <a:off x="5118541" y="2596022"/>
              <a:ext cx="12700" cy="264626"/>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sp>
        <p:nvSpPr>
          <p:cNvPr id="13" name="矩形 12">
            <a:extLst>
              <a:ext uri="{FF2B5EF4-FFF2-40B4-BE49-F238E27FC236}">
                <a16:creationId xmlns:a16="http://schemas.microsoft.com/office/drawing/2014/main" id="{5B4A46EA-6194-FF94-B682-6BBE628A122C}"/>
              </a:ext>
            </a:extLst>
          </p:cNvPr>
          <p:cNvSpPr/>
          <p:nvPr/>
        </p:nvSpPr>
        <p:spPr>
          <a:xfrm>
            <a:off x="5000946" y="4221398"/>
            <a:ext cx="993459" cy="554027"/>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800" dirty="0">
              <a:solidFill>
                <a:schemeClr val="tx1"/>
              </a:solidFill>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BD5F27B3-C7B0-65F3-FA56-0B483AC234AA}"/>
              </a:ext>
            </a:extLst>
          </p:cNvPr>
          <p:cNvSpPr txBox="1"/>
          <p:nvPr/>
        </p:nvSpPr>
        <p:spPr>
          <a:xfrm>
            <a:off x="7629882" y="3944104"/>
            <a:ext cx="2930418" cy="553998"/>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Move one inserted element to obtain a closer empty slot.</a:t>
            </a:r>
            <a:endParaRPr lang="zh-CN" altLang="en-US" dirty="0">
              <a:latin typeface="Arial" panose="020B0604020202020204" pitchFamily="34" charset="0"/>
              <a:cs typeface="Arial" panose="020B0604020202020204" pitchFamily="34" charset="0"/>
            </a:endParaRPr>
          </a:p>
        </p:txBody>
      </p:sp>
      <p:sp>
        <p:nvSpPr>
          <p:cNvPr id="44" name="椭圆 43">
            <a:extLst>
              <a:ext uri="{FF2B5EF4-FFF2-40B4-BE49-F238E27FC236}">
                <a16:creationId xmlns:a16="http://schemas.microsoft.com/office/drawing/2014/main" id="{75675E50-E989-5FF5-67DF-67EA6067DE22}"/>
              </a:ext>
            </a:extLst>
          </p:cNvPr>
          <p:cNvSpPr/>
          <p:nvPr/>
        </p:nvSpPr>
        <p:spPr>
          <a:xfrm>
            <a:off x="7187836" y="4058631"/>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66892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28</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en-US" altLang="zh-CN" sz="2400" i="1" dirty="0">
                <a:latin typeface="+mj-lt"/>
              </a:rPr>
              <a:t>D</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D</a:t>
            </a:r>
            <a:r>
              <a:rPr lang="en-US" altLang="zh-CN" sz="2400" dirty="0">
                <a:latin typeface="+mj-lt"/>
              </a:rPr>
              <a:t> is also 1, and the fingerprint of element </a:t>
            </a:r>
            <a:r>
              <a:rPr lang="en-US" altLang="zh-CN" sz="2400" i="1" dirty="0">
                <a:latin typeface="+mj-lt"/>
              </a:rPr>
              <a:t>D</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D</a:t>
            </a:r>
            <a:r>
              <a:rPr lang="en-US" altLang="zh-CN" sz="2400" dirty="0">
                <a:latin typeface="+mj-lt"/>
              </a:rPr>
              <a:t>.</a:t>
            </a:r>
          </a:p>
        </p:txBody>
      </p:sp>
      <p:sp>
        <p:nvSpPr>
          <p:cNvPr id="3" name="矩形 2">
            <a:extLst>
              <a:ext uri="{FF2B5EF4-FFF2-40B4-BE49-F238E27FC236}">
                <a16:creationId xmlns:a16="http://schemas.microsoft.com/office/drawing/2014/main" id="{D4B8A9D0-7BAC-BF27-25E3-C9BAF04FC514}"/>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 name="矩形 4">
            <a:extLst>
              <a:ext uri="{FF2B5EF4-FFF2-40B4-BE49-F238E27FC236}">
                <a16:creationId xmlns:a16="http://schemas.microsoft.com/office/drawing/2014/main" id="{30BD4BE3-CDDB-14BC-32B7-F26795328493}"/>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BFE22A7F-EA12-CA42-3051-D11C735FABBA}"/>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0098FC60-5CA5-66FC-FAFD-5ED1DB80F9FF}"/>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0CED5583-3634-2D95-4FD3-4DC8EBFE5E66}"/>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7A3F222-F141-03B5-5D51-07C54BCE5CB2}"/>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D0322E95-2468-AD90-97D6-1B72D52D49EF}"/>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7BA9EC4B-F3E6-C092-A0BE-7C1D48B00A00}"/>
              </a:ext>
            </a:extLst>
          </p:cNvPr>
          <p:cNvSpPr/>
          <p:nvPr/>
        </p:nvSpPr>
        <p:spPr>
          <a:xfrm>
            <a:off x="5000946"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AE7FC4FF-AC47-F897-14BB-B18BFA3C0CA5}"/>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FDF69C80-AA17-8032-1B9A-7ABC0082246E}"/>
              </a:ext>
            </a:extLst>
          </p:cNvPr>
          <p:cNvSpPr/>
          <p:nvPr/>
        </p:nvSpPr>
        <p:spPr>
          <a:xfrm>
            <a:off x="5994778"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50057C67-6DDE-75AE-8EE2-913933F1E44C}"/>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8F15EE38-91CD-F301-B007-7F1FACB68442}"/>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3ECFC787-BFD8-D186-D088-A03CADCB1AD4}"/>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900512E4-C49C-376C-F54F-F7464D697056}"/>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CB318332-A0BE-F3B1-D13A-120E705474B4}"/>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B882B3CF-EEFC-3AB4-F4F4-C6FAA914D00C}"/>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6EC5E2F9-F41E-2DDC-BFBB-8FEA611FC8D1}"/>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06029F06-E75A-A9D8-FAB7-7CDBB620391B}"/>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658CF8A3-9583-1FED-12A6-C4A2A67B2243}"/>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86A40F19-E7CD-CE43-A4C1-DB373AD7CAC1}"/>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BFA2AC10-884D-0885-8164-CE98AF4DBD39}"/>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1AD17C9A-0A50-C05A-9A02-0FB5565276BB}"/>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1A1A4845-B56D-42CF-3A30-0D61BA6F2E5B}"/>
              </a:ext>
            </a:extLst>
          </p:cNvPr>
          <p:cNvSpPr/>
          <p:nvPr/>
        </p:nvSpPr>
        <p:spPr>
          <a:xfrm>
            <a:off x="5994778" y="5325696"/>
            <a:ext cx="993459" cy="554027"/>
          </a:xfrm>
          <a:prstGeom prst="rect">
            <a:avLst/>
          </a:prstGeom>
          <a:solidFill>
            <a:schemeClr val="bg1">
              <a:lumMod val="85000"/>
            </a:schemeClr>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&lt;</a:t>
            </a:r>
            <a:r>
              <a:rPr lang="en-US" altLang="zh-CN" sz="2400" i="1" dirty="0">
                <a:solidFill>
                  <a:schemeClr val="tx1"/>
                </a:solidFill>
                <a:latin typeface="Times New Roman" panose="02020603050405020304" pitchFamily="18" charset="0"/>
                <a:cs typeface="Times New Roman" panose="02020603050405020304" pitchFamily="18" charset="0"/>
              </a:rPr>
              <a:t>2</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i="1" dirty="0" err="1">
                <a:solidFill>
                  <a:schemeClr val="tx1"/>
                </a:solidFill>
                <a:latin typeface="Times New Roman" panose="02020603050405020304" pitchFamily="18" charset="0"/>
                <a:cs typeface="Times New Roman" panose="02020603050405020304" pitchFamily="18" charset="0"/>
              </a:rPr>
              <a:t>f</a:t>
            </a:r>
            <a:r>
              <a:rPr lang="en-US" altLang="zh-CN" sz="1100" i="1" dirty="0" err="1">
                <a:solidFill>
                  <a:schemeClr val="tx1"/>
                </a:solidFill>
                <a:latin typeface="Times New Roman" panose="02020603050405020304" pitchFamily="18" charset="0"/>
                <a:cs typeface="Times New Roman" panose="02020603050405020304" pitchFamily="18" charset="0"/>
              </a:rPr>
              <a:t>E</a:t>
            </a:r>
            <a:r>
              <a:rPr lang="en-US" altLang="zh-CN" sz="2400" dirty="0">
                <a:solidFill>
                  <a:schemeClr val="tx1"/>
                </a:solidFill>
                <a:latin typeface="Times New Roman" panose="02020603050405020304" pitchFamily="18" charset="0"/>
                <a:cs typeface="Times New Roman" panose="02020603050405020304" pitchFamily="18" charset="0"/>
              </a:rPr>
              <a:t>&gt;</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AAF914D2-935B-55AF-BC07-BC9CF2B1E639}"/>
              </a:ext>
            </a:extLst>
          </p:cNvPr>
          <p:cNvSpPr txBox="1"/>
          <p:nvPr/>
        </p:nvSpPr>
        <p:spPr>
          <a:xfrm>
            <a:off x="1133668" y="3050534"/>
            <a:ext cx="219684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D’s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FDDC2157-C5E9-2D3B-7870-7480CFEDC48D}"/>
              </a:ext>
            </a:extLst>
          </p:cNvPr>
          <p:cNvSpPr/>
          <p:nvPr/>
        </p:nvSpPr>
        <p:spPr>
          <a:xfrm>
            <a:off x="699931"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28207568-835D-293E-4089-B323400BB0D8}"/>
              </a:ext>
            </a:extLst>
          </p:cNvPr>
          <p:cNvCxnSpPr>
            <a:cxnSpLocks/>
          </p:cNvCxnSpPr>
          <p:nvPr/>
        </p:nvCxnSpPr>
        <p:spPr>
          <a:xfrm>
            <a:off x="3159294" y="3298774"/>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CE19EB2F-83AE-FB22-BCCF-08D636705DCD}"/>
              </a:ext>
            </a:extLst>
          </p:cNvPr>
          <p:cNvSpPr txBox="1"/>
          <p:nvPr/>
        </p:nvSpPr>
        <p:spPr>
          <a:xfrm>
            <a:off x="1131698" y="4420683"/>
            <a:ext cx="2198815" cy="553998"/>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Find an empty slot </a:t>
            </a:r>
          </a:p>
          <a:p>
            <a:r>
              <a:rPr lang="en-US" altLang="zh-CN" dirty="0">
                <a:solidFill>
                  <a:schemeClr val="bg1">
                    <a:lumMod val="75000"/>
                  </a:schemeClr>
                </a:solidFill>
                <a:latin typeface="Arial" panose="020B0604020202020204" pitchFamily="34" charset="0"/>
                <a:cs typeface="Arial" panose="020B0604020202020204" pitchFamily="34" charset="0"/>
              </a:rPr>
              <a:t>by linear probing.</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31" name="椭圆 30">
            <a:extLst>
              <a:ext uri="{FF2B5EF4-FFF2-40B4-BE49-F238E27FC236}">
                <a16:creationId xmlns:a16="http://schemas.microsoft.com/office/drawing/2014/main" id="{ECBA9493-7BBD-1071-19A0-57624D184031}"/>
              </a:ext>
            </a:extLst>
          </p:cNvPr>
          <p:cNvSpPr/>
          <p:nvPr/>
        </p:nvSpPr>
        <p:spPr>
          <a:xfrm>
            <a:off x="699931" y="453521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grpSp>
        <p:nvGrpSpPr>
          <p:cNvPr id="33" name="组合 32">
            <a:extLst>
              <a:ext uri="{FF2B5EF4-FFF2-40B4-BE49-F238E27FC236}">
                <a16:creationId xmlns:a16="http://schemas.microsoft.com/office/drawing/2014/main" id="{FD48C925-67C4-BABE-5C79-A9BBB4D89D48}"/>
              </a:ext>
            </a:extLst>
          </p:cNvPr>
          <p:cNvGrpSpPr/>
          <p:nvPr/>
        </p:nvGrpSpPr>
        <p:grpSpPr>
          <a:xfrm>
            <a:off x="3549638" y="3561849"/>
            <a:ext cx="23882" cy="1991577"/>
            <a:chOff x="5118541" y="1801560"/>
            <a:chExt cx="12700" cy="1059088"/>
          </a:xfrm>
        </p:grpSpPr>
        <p:cxnSp>
          <p:nvCxnSpPr>
            <p:cNvPr id="34" name="连接符: 曲线 33">
              <a:extLst>
                <a:ext uri="{FF2B5EF4-FFF2-40B4-BE49-F238E27FC236}">
                  <a16:creationId xmlns:a16="http://schemas.microsoft.com/office/drawing/2014/main" id="{620DD36A-EBC5-0184-6E54-F9D396BA7AF4}"/>
                </a:ext>
              </a:extLst>
            </p:cNvPr>
            <p:cNvCxnSpPr>
              <a:cxnSpLocks/>
            </p:cNvCxnSpPr>
            <p:nvPr/>
          </p:nvCxnSpPr>
          <p:spPr>
            <a:xfrm rot="10800000" flipV="1">
              <a:off x="5118541" y="1801560"/>
              <a:ext cx="12700" cy="26497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5" name="连接符: 曲线 34">
              <a:extLst>
                <a:ext uri="{FF2B5EF4-FFF2-40B4-BE49-F238E27FC236}">
                  <a16:creationId xmlns:a16="http://schemas.microsoft.com/office/drawing/2014/main" id="{62B28F43-4BCD-78A6-908E-521CF6420D3F}"/>
                </a:ext>
              </a:extLst>
            </p:cNvPr>
            <p:cNvCxnSpPr>
              <a:cxnSpLocks/>
            </p:cNvCxnSpPr>
            <p:nvPr/>
          </p:nvCxnSpPr>
          <p:spPr>
            <a:xfrm rot="10800000" flipV="1">
              <a:off x="5118541" y="2066538"/>
              <a:ext cx="12700" cy="264626"/>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6" name="连接符: 曲线 35">
              <a:extLst>
                <a:ext uri="{FF2B5EF4-FFF2-40B4-BE49-F238E27FC236}">
                  <a16:creationId xmlns:a16="http://schemas.microsoft.com/office/drawing/2014/main" id="{DEE571C7-18B2-3ECF-8FA6-05392695142D}"/>
                </a:ext>
              </a:extLst>
            </p:cNvPr>
            <p:cNvCxnSpPr>
              <a:cxnSpLocks/>
            </p:cNvCxnSpPr>
            <p:nvPr/>
          </p:nvCxnSpPr>
          <p:spPr>
            <a:xfrm rot="10800000" flipV="1">
              <a:off x="5118541" y="2331164"/>
              <a:ext cx="12700" cy="26485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7" name="连接符: 曲线 36">
              <a:extLst>
                <a:ext uri="{FF2B5EF4-FFF2-40B4-BE49-F238E27FC236}">
                  <a16:creationId xmlns:a16="http://schemas.microsoft.com/office/drawing/2014/main" id="{3CDEDC9A-8F73-BDB7-DA59-826E417B3AB8}"/>
                </a:ext>
              </a:extLst>
            </p:cNvPr>
            <p:cNvCxnSpPr>
              <a:cxnSpLocks/>
            </p:cNvCxnSpPr>
            <p:nvPr/>
          </p:nvCxnSpPr>
          <p:spPr>
            <a:xfrm rot="10800000" flipV="1">
              <a:off x="5118541" y="2596022"/>
              <a:ext cx="12700" cy="264626"/>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sp>
        <p:nvSpPr>
          <p:cNvPr id="13" name="矩形 12">
            <a:extLst>
              <a:ext uri="{FF2B5EF4-FFF2-40B4-BE49-F238E27FC236}">
                <a16:creationId xmlns:a16="http://schemas.microsoft.com/office/drawing/2014/main" id="{5B4A46EA-6194-FF94-B682-6BBE628A122C}"/>
              </a:ext>
            </a:extLst>
          </p:cNvPr>
          <p:cNvSpPr/>
          <p:nvPr/>
        </p:nvSpPr>
        <p:spPr>
          <a:xfrm>
            <a:off x="5000946" y="4221398"/>
            <a:ext cx="993459" cy="554027"/>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522847BF-4CDF-D75A-A84D-54461373EDF5}"/>
              </a:ext>
            </a:extLst>
          </p:cNvPr>
          <p:cNvSpPr txBox="1"/>
          <p:nvPr/>
        </p:nvSpPr>
        <p:spPr>
          <a:xfrm>
            <a:off x="7629882" y="3944104"/>
            <a:ext cx="2930418" cy="553998"/>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Move one inserted element to obtain a closer empty slot.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45" name="椭圆 44">
            <a:extLst>
              <a:ext uri="{FF2B5EF4-FFF2-40B4-BE49-F238E27FC236}">
                <a16:creationId xmlns:a16="http://schemas.microsoft.com/office/drawing/2014/main" id="{A4149E10-7EA9-C228-25B1-FCC475F533FA}"/>
              </a:ext>
            </a:extLst>
          </p:cNvPr>
          <p:cNvSpPr/>
          <p:nvPr/>
        </p:nvSpPr>
        <p:spPr>
          <a:xfrm>
            <a:off x="7187836" y="4058631"/>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zh-CN" altLang="en-US" dirty="0">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3121DA8F-467F-1DC9-FAA4-36FF0C7F9BD6}"/>
              </a:ext>
            </a:extLst>
          </p:cNvPr>
          <p:cNvSpPr txBox="1"/>
          <p:nvPr/>
        </p:nvSpPr>
        <p:spPr>
          <a:xfrm>
            <a:off x="7640994" y="4750053"/>
            <a:ext cx="2930418" cy="553998"/>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Store element </a:t>
            </a:r>
            <a:r>
              <a:rPr lang="en-US" altLang="zh-CN" i="1" dirty="0">
                <a:latin typeface="Arial" panose="020B0604020202020204" pitchFamily="34" charset="0"/>
                <a:cs typeface="Arial" panose="020B0604020202020204" pitchFamily="34" charset="0"/>
              </a:rPr>
              <a:t>D</a:t>
            </a:r>
            <a:r>
              <a:rPr lang="en-US" altLang="zh-CN" dirty="0">
                <a:latin typeface="Arial" panose="020B0604020202020204" pitchFamily="34" charset="0"/>
                <a:cs typeface="Arial" panose="020B0604020202020204" pitchFamily="34" charset="0"/>
              </a:rPr>
              <a:t> in the newly created empty slot.</a:t>
            </a:r>
            <a:endParaRPr lang="zh-CN" altLang="en-US" dirty="0">
              <a:latin typeface="Arial" panose="020B0604020202020204" pitchFamily="34" charset="0"/>
              <a:cs typeface="Arial" panose="020B0604020202020204" pitchFamily="34" charset="0"/>
            </a:endParaRPr>
          </a:p>
        </p:txBody>
      </p:sp>
      <p:sp>
        <p:nvSpPr>
          <p:cNvPr id="47" name="椭圆 46">
            <a:extLst>
              <a:ext uri="{FF2B5EF4-FFF2-40B4-BE49-F238E27FC236}">
                <a16:creationId xmlns:a16="http://schemas.microsoft.com/office/drawing/2014/main" id="{E27317F2-B39B-F517-53D0-81EDE590B975}"/>
              </a:ext>
            </a:extLst>
          </p:cNvPr>
          <p:cNvSpPr/>
          <p:nvPr/>
        </p:nvSpPr>
        <p:spPr>
          <a:xfrm>
            <a:off x="7198948" y="4864580"/>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zh-CN" altLang="en-US" dirty="0">
              <a:latin typeface="Arial" panose="020B0604020202020204" pitchFamily="34" charset="0"/>
              <a:cs typeface="Arial" panose="020B0604020202020204" pitchFamily="34" charset="0"/>
            </a:endParaRPr>
          </a:p>
        </p:txBody>
      </p:sp>
      <p:cxnSp>
        <p:nvCxnSpPr>
          <p:cNvPr id="49" name="直接箭头连接符 48">
            <a:extLst>
              <a:ext uri="{FF2B5EF4-FFF2-40B4-BE49-F238E27FC236}">
                <a16:creationId xmlns:a16="http://schemas.microsoft.com/office/drawing/2014/main" id="{DF270DF9-CBF3-FA6F-CE9D-A2B8F5832727}"/>
              </a:ext>
            </a:extLst>
          </p:cNvPr>
          <p:cNvCxnSpPr>
            <a:cxnSpLocks/>
            <a:stCxn id="47" idx="2"/>
            <a:endCxn id="14" idx="1"/>
          </p:cNvCxnSpPr>
          <p:nvPr/>
        </p:nvCxnSpPr>
        <p:spPr bwMode="auto">
          <a:xfrm flipH="1" flipV="1">
            <a:off x="5994778" y="4498412"/>
            <a:ext cx="1204170" cy="528640"/>
          </a:xfrm>
          <a:prstGeom prst="straightConnector1">
            <a:avLst/>
          </a:prstGeom>
          <a:solidFill>
            <a:schemeClr val="bg1"/>
          </a:solidFill>
          <a:ln w="25400" cap="flat" cmpd="sng" algn="ctr">
            <a:solidFill>
              <a:schemeClr val="accent1"/>
            </a:solidFill>
            <a:prstDash val="dash"/>
            <a:round/>
            <a:headEnd type="none" w="med" len="med"/>
            <a:tailEnd type="arrow" w="lg" len="lg"/>
          </a:ln>
          <a:effectLst/>
        </p:spPr>
      </p:cxnSp>
    </p:spTree>
    <p:extLst>
      <p:ext uri="{BB962C8B-B14F-4D97-AF65-F5344CB8AC3E}">
        <p14:creationId xmlns:p14="http://schemas.microsoft.com/office/powerpoint/2010/main" val="3884781196"/>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29</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en-US" altLang="zh-CN" sz="2400" i="1" dirty="0">
                <a:latin typeface="+mj-lt"/>
              </a:rPr>
              <a:t>D</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D</a:t>
            </a:r>
            <a:r>
              <a:rPr lang="en-US" altLang="zh-CN" sz="2400" dirty="0">
                <a:latin typeface="+mj-lt"/>
              </a:rPr>
              <a:t> is also 1, and the fingerprint of element </a:t>
            </a:r>
            <a:r>
              <a:rPr lang="en-US" altLang="zh-CN" sz="2400" i="1" dirty="0">
                <a:latin typeface="+mj-lt"/>
              </a:rPr>
              <a:t>D</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D</a:t>
            </a:r>
            <a:r>
              <a:rPr lang="en-US" altLang="zh-CN" sz="2400" dirty="0">
                <a:latin typeface="+mj-lt"/>
              </a:rPr>
              <a:t>.</a:t>
            </a:r>
          </a:p>
        </p:txBody>
      </p:sp>
      <p:sp>
        <p:nvSpPr>
          <p:cNvPr id="3" name="矩形 2">
            <a:extLst>
              <a:ext uri="{FF2B5EF4-FFF2-40B4-BE49-F238E27FC236}">
                <a16:creationId xmlns:a16="http://schemas.microsoft.com/office/drawing/2014/main" id="{D4B8A9D0-7BAC-BF27-25E3-C9BAF04FC514}"/>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 name="矩形 4">
            <a:extLst>
              <a:ext uri="{FF2B5EF4-FFF2-40B4-BE49-F238E27FC236}">
                <a16:creationId xmlns:a16="http://schemas.microsoft.com/office/drawing/2014/main" id="{30BD4BE3-CDDB-14BC-32B7-F26795328493}"/>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BFE22A7F-EA12-CA42-3051-D11C735FABBA}"/>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0098FC60-5CA5-66FC-FAFD-5ED1DB80F9FF}"/>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0CED5583-3634-2D95-4FD3-4DC8EBFE5E66}"/>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7A3F222-F141-03B5-5D51-07C54BCE5CB2}"/>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D0322E95-2468-AD90-97D6-1B72D52D49EF}"/>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7BA9EC4B-F3E6-C092-A0BE-7C1D48B00A00}"/>
              </a:ext>
            </a:extLst>
          </p:cNvPr>
          <p:cNvSpPr/>
          <p:nvPr/>
        </p:nvSpPr>
        <p:spPr>
          <a:xfrm>
            <a:off x="5000946"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AE7FC4FF-AC47-F897-14BB-B18BFA3C0CA5}"/>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FDF69C80-AA17-8032-1B9A-7ABC0082246E}"/>
              </a:ext>
            </a:extLst>
          </p:cNvPr>
          <p:cNvSpPr/>
          <p:nvPr/>
        </p:nvSpPr>
        <p:spPr>
          <a:xfrm>
            <a:off x="5994778"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50057C67-6DDE-75AE-8EE2-913933F1E44C}"/>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8F15EE38-91CD-F301-B007-7F1FACB68442}"/>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3ECFC787-BFD8-D186-D088-A03CADCB1AD4}"/>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900512E4-C49C-376C-F54F-F7464D697056}"/>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CB318332-A0BE-F3B1-D13A-120E705474B4}"/>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B882B3CF-EEFC-3AB4-F4F4-C6FAA914D00C}"/>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6EC5E2F9-F41E-2DDC-BFBB-8FEA611FC8D1}"/>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06029F06-E75A-A9D8-FAB7-7CDBB620391B}"/>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658CF8A3-9583-1FED-12A6-C4A2A67B2243}"/>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86A40F19-E7CD-CE43-A4C1-DB373AD7CAC1}"/>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BFA2AC10-884D-0885-8164-CE98AF4DBD39}"/>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1AD17C9A-0A50-C05A-9A02-0FB5565276BB}"/>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1A1A4845-B56D-42CF-3A30-0D61BA6F2E5B}"/>
              </a:ext>
            </a:extLst>
          </p:cNvPr>
          <p:cNvSpPr/>
          <p:nvPr/>
        </p:nvSpPr>
        <p:spPr>
          <a:xfrm>
            <a:off x="5994778" y="5325696"/>
            <a:ext cx="993459" cy="554027"/>
          </a:xfrm>
          <a:prstGeom prst="rect">
            <a:avLst/>
          </a:prstGeom>
          <a:solidFill>
            <a:schemeClr val="bg1">
              <a:lumMod val="85000"/>
            </a:schemeClr>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&lt;</a:t>
            </a:r>
            <a:r>
              <a:rPr lang="en-US" altLang="zh-CN" sz="2400" i="1" dirty="0">
                <a:solidFill>
                  <a:schemeClr val="tx1"/>
                </a:solidFill>
                <a:latin typeface="Times New Roman" panose="02020603050405020304" pitchFamily="18" charset="0"/>
                <a:cs typeface="Times New Roman" panose="02020603050405020304" pitchFamily="18" charset="0"/>
              </a:rPr>
              <a:t>2</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i="1" dirty="0" err="1">
                <a:solidFill>
                  <a:schemeClr val="tx1"/>
                </a:solidFill>
                <a:latin typeface="Times New Roman" panose="02020603050405020304" pitchFamily="18" charset="0"/>
                <a:cs typeface="Times New Roman" panose="02020603050405020304" pitchFamily="18" charset="0"/>
              </a:rPr>
              <a:t>f</a:t>
            </a:r>
            <a:r>
              <a:rPr lang="en-US" altLang="zh-CN" sz="1100" i="1" dirty="0" err="1">
                <a:solidFill>
                  <a:schemeClr val="tx1"/>
                </a:solidFill>
                <a:latin typeface="Times New Roman" panose="02020603050405020304" pitchFamily="18" charset="0"/>
                <a:cs typeface="Times New Roman" panose="02020603050405020304" pitchFamily="18" charset="0"/>
              </a:rPr>
              <a:t>E</a:t>
            </a:r>
            <a:r>
              <a:rPr lang="en-US" altLang="zh-CN" sz="2400" dirty="0">
                <a:solidFill>
                  <a:schemeClr val="tx1"/>
                </a:solidFill>
                <a:latin typeface="Times New Roman" panose="02020603050405020304" pitchFamily="18" charset="0"/>
                <a:cs typeface="Times New Roman" panose="02020603050405020304" pitchFamily="18" charset="0"/>
              </a:rPr>
              <a:t>&gt;</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AAF914D2-935B-55AF-BC07-BC9CF2B1E639}"/>
              </a:ext>
            </a:extLst>
          </p:cNvPr>
          <p:cNvSpPr txBox="1"/>
          <p:nvPr/>
        </p:nvSpPr>
        <p:spPr>
          <a:xfrm>
            <a:off x="1133668" y="3050534"/>
            <a:ext cx="219684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D’s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FDDC2157-C5E9-2D3B-7870-7480CFEDC48D}"/>
              </a:ext>
            </a:extLst>
          </p:cNvPr>
          <p:cNvSpPr/>
          <p:nvPr/>
        </p:nvSpPr>
        <p:spPr>
          <a:xfrm>
            <a:off x="699931"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28207568-835D-293E-4089-B323400BB0D8}"/>
              </a:ext>
            </a:extLst>
          </p:cNvPr>
          <p:cNvCxnSpPr>
            <a:cxnSpLocks/>
          </p:cNvCxnSpPr>
          <p:nvPr/>
        </p:nvCxnSpPr>
        <p:spPr>
          <a:xfrm>
            <a:off x="3159294" y="3298774"/>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CE19EB2F-83AE-FB22-BCCF-08D636705DCD}"/>
              </a:ext>
            </a:extLst>
          </p:cNvPr>
          <p:cNvSpPr txBox="1"/>
          <p:nvPr/>
        </p:nvSpPr>
        <p:spPr>
          <a:xfrm>
            <a:off x="1131698" y="4420683"/>
            <a:ext cx="2198815" cy="553998"/>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Find an empty slot </a:t>
            </a:r>
          </a:p>
          <a:p>
            <a:r>
              <a:rPr lang="en-US" altLang="zh-CN" dirty="0">
                <a:solidFill>
                  <a:schemeClr val="bg1">
                    <a:lumMod val="75000"/>
                  </a:schemeClr>
                </a:solidFill>
                <a:latin typeface="Arial" panose="020B0604020202020204" pitchFamily="34" charset="0"/>
                <a:cs typeface="Arial" panose="020B0604020202020204" pitchFamily="34" charset="0"/>
              </a:rPr>
              <a:t>by linear probing.</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31" name="椭圆 30">
            <a:extLst>
              <a:ext uri="{FF2B5EF4-FFF2-40B4-BE49-F238E27FC236}">
                <a16:creationId xmlns:a16="http://schemas.microsoft.com/office/drawing/2014/main" id="{ECBA9493-7BBD-1071-19A0-57624D184031}"/>
              </a:ext>
            </a:extLst>
          </p:cNvPr>
          <p:cNvSpPr/>
          <p:nvPr/>
        </p:nvSpPr>
        <p:spPr>
          <a:xfrm>
            <a:off x="699931" y="453521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grpSp>
        <p:nvGrpSpPr>
          <p:cNvPr id="33" name="组合 32">
            <a:extLst>
              <a:ext uri="{FF2B5EF4-FFF2-40B4-BE49-F238E27FC236}">
                <a16:creationId xmlns:a16="http://schemas.microsoft.com/office/drawing/2014/main" id="{FD48C925-67C4-BABE-5C79-A9BBB4D89D48}"/>
              </a:ext>
            </a:extLst>
          </p:cNvPr>
          <p:cNvGrpSpPr/>
          <p:nvPr/>
        </p:nvGrpSpPr>
        <p:grpSpPr>
          <a:xfrm>
            <a:off x="3549638" y="3561849"/>
            <a:ext cx="23882" cy="1991577"/>
            <a:chOff x="5118541" y="1801560"/>
            <a:chExt cx="12700" cy="1059088"/>
          </a:xfrm>
        </p:grpSpPr>
        <p:cxnSp>
          <p:nvCxnSpPr>
            <p:cNvPr id="34" name="连接符: 曲线 33">
              <a:extLst>
                <a:ext uri="{FF2B5EF4-FFF2-40B4-BE49-F238E27FC236}">
                  <a16:creationId xmlns:a16="http://schemas.microsoft.com/office/drawing/2014/main" id="{620DD36A-EBC5-0184-6E54-F9D396BA7AF4}"/>
                </a:ext>
              </a:extLst>
            </p:cNvPr>
            <p:cNvCxnSpPr>
              <a:cxnSpLocks/>
            </p:cNvCxnSpPr>
            <p:nvPr/>
          </p:nvCxnSpPr>
          <p:spPr>
            <a:xfrm rot="10800000" flipV="1">
              <a:off x="5118541" y="1801560"/>
              <a:ext cx="12700" cy="26497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5" name="连接符: 曲线 34">
              <a:extLst>
                <a:ext uri="{FF2B5EF4-FFF2-40B4-BE49-F238E27FC236}">
                  <a16:creationId xmlns:a16="http://schemas.microsoft.com/office/drawing/2014/main" id="{62B28F43-4BCD-78A6-908E-521CF6420D3F}"/>
                </a:ext>
              </a:extLst>
            </p:cNvPr>
            <p:cNvCxnSpPr>
              <a:cxnSpLocks/>
            </p:cNvCxnSpPr>
            <p:nvPr/>
          </p:nvCxnSpPr>
          <p:spPr>
            <a:xfrm rot="10800000" flipV="1">
              <a:off x="5118541" y="2066538"/>
              <a:ext cx="12700" cy="264626"/>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6" name="连接符: 曲线 35">
              <a:extLst>
                <a:ext uri="{FF2B5EF4-FFF2-40B4-BE49-F238E27FC236}">
                  <a16:creationId xmlns:a16="http://schemas.microsoft.com/office/drawing/2014/main" id="{DEE571C7-18B2-3ECF-8FA6-05392695142D}"/>
                </a:ext>
              </a:extLst>
            </p:cNvPr>
            <p:cNvCxnSpPr>
              <a:cxnSpLocks/>
            </p:cNvCxnSpPr>
            <p:nvPr/>
          </p:nvCxnSpPr>
          <p:spPr>
            <a:xfrm rot="10800000" flipV="1">
              <a:off x="5118541" y="2331164"/>
              <a:ext cx="12700" cy="26485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7" name="连接符: 曲线 36">
              <a:extLst>
                <a:ext uri="{FF2B5EF4-FFF2-40B4-BE49-F238E27FC236}">
                  <a16:creationId xmlns:a16="http://schemas.microsoft.com/office/drawing/2014/main" id="{3CDEDC9A-8F73-BDB7-DA59-826E417B3AB8}"/>
                </a:ext>
              </a:extLst>
            </p:cNvPr>
            <p:cNvCxnSpPr>
              <a:cxnSpLocks/>
            </p:cNvCxnSpPr>
            <p:nvPr/>
          </p:nvCxnSpPr>
          <p:spPr>
            <a:xfrm rot="10800000" flipV="1">
              <a:off x="5118541" y="2596022"/>
              <a:ext cx="12700" cy="264626"/>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sp>
        <p:nvSpPr>
          <p:cNvPr id="13" name="矩形 12">
            <a:extLst>
              <a:ext uri="{FF2B5EF4-FFF2-40B4-BE49-F238E27FC236}">
                <a16:creationId xmlns:a16="http://schemas.microsoft.com/office/drawing/2014/main" id="{5B4A46EA-6194-FF94-B682-6BBE628A122C}"/>
              </a:ext>
            </a:extLst>
          </p:cNvPr>
          <p:cNvSpPr/>
          <p:nvPr/>
        </p:nvSpPr>
        <p:spPr>
          <a:xfrm>
            <a:off x="5000946" y="4221398"/>
            <a:ext cx="993459" cy="554027"/>
          </a:xfrm>
          <a:prstGeom prst="rect">
            <a:avLst/>
          </a:prstGeom>
          <a:solidFill>
            <a:schemeClr val="bg1">
              <a:lumMod val="8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&lt;</a:t>
            </a:r>
            <a:r>
              <a:rPr lang="en-US" altLang="zh-CN" sz="2400" i="1" dirty="0">
                <a:solidFill>
                  <a:schemeClr val="tx1"/>
                </a:solidFill>
                <a:latin typeface="Times New Roman" panose="02020603050405020304" pitchFamily="18" charset="0"/>
                <a:cs typeface="Times New Roman" panose="02020603050405020304" pitchFamily="18" charset="0"/>
              </a:rPr>
              <a:t>2</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i="1" dirty="0" err="1">
                <a:solidFill>
                  <a:schemeClr val="tx1"/>
                </a:solidFill>
                <a:latin typeface="Times New Roman" panose="02020603050405020304" pitchFamily="18" charset="0"/>
                <a:cs typeface="Times New Roman" panose="02020603050405020304" pitchFamily="18" charset="0"/>
              </a:rPr>
              <a:t>f</a:t>
            </a:r>
            <a:r>
              <a:rPr lang="en-US" altLang="zh-CN" sz="1100" i="1" dirty="0" err="1">
                <a:solidFill>
                  <a:schemeClr val="tx1"/>
                </a:solidFill>
                <a:latin typeface="Times New Roman" panose="02020603050405020304" pitchFamily="18" charset="0"/>
                <a:cs typeface="Times New Roman" panose="02020603050405020304" pitchFamily="18" charset="0"/>
              </a:rPr>
              <a:t>D</a:t>
            </a:r>
            <a:r>
              <a:rPr lang="en-US" altLang="zh-CN" sz="2400" dirty="0">
                <a:solidFill>
                  <a:schemeClr val="tx1"/>
                </a:solidFill>
                <a:latin typeface="Times New Roman" panose="02020603050405020304" pitchFamily="18" charset="0"/>
                <a:cs typeface="Times New Roman" panose="02020603050405020304" pitchFamily="18" charset="0"/>
              </a:rPr>
              <a:t>&gt;</a:t>
            </a:r>
            <a:endParaRPr lang="zh-CN" altLang="en-US" sz="1000" dirty="0">
              <a:solidFill>
                <a:schemeClr val="tx1"/>
              </a:solidFill>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522847BF-4CDF-D75A-A84D-54461373EDF5}"/>
              </a:ext>
            </a:extLst>
          </p:cNvPr>
          <p:cNvSpPr txBox="1"/>
          <p:nvPr/>
        </p:nvSpPr>
        <p:spPr>
          <a:xfrm>
            <a:off x="7629882" y="3944104"/>
            <a:ext cx="2930418" cy="553998"/>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Move one inserted element to obtain a closer empty slot.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45" name="椭圆 44">
            <a:extLst>
              <a:ext uri="{FF2B5EF4-FFF2-40B4-BE49-F238E27FC236}">
                <a16:creationId xmlns:a16="http://schemas.microsoft.com/office/drawing/2014/main" id="{A4149E10-7EA9-C228-25B1-FCC475F533FA}"/>
              </a:ext>
            </a:extLst>
          </p:cNvPr>
          <p:cNvSpPr/>
          <p:nvPr/>
        </p:nvSpPr>
        <p:spPr>
          <a:xfrm>
            <a:off x="7187836" y="4058631"/>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zh-CN" altLang="en-US" dirty="0">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3121DA8F-467F-1DC9-FAA4-36FF0C7F9BD6}"/>
              </a:ext>
            </a:extLst>
          </p:cNvPr>
          <p:cNvSpPr txBox="1"/>
          <p:nvPr/>
        </p:nvSpPr>
        <p:spPr>
          <a:xfrm>
            <a:off x="7640994" y="4750053"/>
            <a:ext cx="2930418" cy="553998"/>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Store element </a:t>
            </a:r>
            <a:r>
              <a:rPr lang="en-US" altLang="zh-CN" i="1" dirty="0">
                <a:latin typeface="Arial" panose="020B0604020202020204" pitchFamily="34" charset="0"/>
                <a:cs typeface="Arial" panose="020B0604020202020204" pitchFamily="34" charset="0"/>
              </a:rPr>
              <a:t>D</a:t>
            </a:r>
            <a:r>
              <a:rPr lang="en-US" altLang="zh-CN" dirty="0">
                <a:latin typeface="Arial" panose="020B0604020202020204" pitchFamily="34" charset="0"/>
                <a:cs typeface="Arial" panose="020B0604020202020204" pitchFamily="34" charset="0"/>
              </a:rPr>
              <a:t> in the newly created empty slot.</a:t>
            </a:r>
            <a:endParaRPr lang="zh-CN" altLang="en-US" dirty="0">
              <a:latin typeface="Arial" panose="020B0604020202020204" pitchFamily="34" charset="0"/>
              <a:cs typeface="Arial" panose="020B0604020202020204" pitchFamily="34" charset="0"/>
            </a:endParaRPr>
          </a:p>
        </p:txBody>
      </p:sp>
      <p:sp>
        <p:nvSpPr>
          <p:cNvPr id="47" name="椭圆 46">
            <a:extLst>
              <a:ext uri="{FF2B5EF4-FFF2-40B4-BE49-F238E27FC236}">
                <a16:creationId xmlns:a16="http://schemas.microsoft.com/office/drawing/2014/main" id="{E27317F2-B39B-F517-53D0-81EDE590B975}"/>
              </a:ext>
            </a:extLst>
          </p:cNvPr>
          <p:cNvSpPr/>
          <p:nvPr/>
        </p:nvSpPr>
        <p:spPr>
          <a:xfrm>
            <a:off x="7198948" y="4864580"/>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53926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Filter </a:t>
            </a:r>
            <a:r>
              <a:rPr lang="en-US" altLang="zh-CN" dirty="0">
                <a:latin typeface="+mj-lt"/>
              </a:rPr>
              <a:t>d</a:t>
            </a:r>
            <a:r>
              <a:rPr lang="en-US" altLang="zh-CN" sz="3600" dirty="0">
                <a:latin typeface="+mj-lt"/>
              </a:rPr>
              <a:t>ata structures</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3</a:t>
            </a:fld>
            <a:r>
              <a:rPr lang="en-US" altLang="zh-CN" dirty="0"/>
              <a:t> / 45</a:t>
            </a:r>
            <a:endParaRPr lang="zh-CN" altLang="en-US" dirty="0"/>
          </a:p>
        </p:txBody>
      </p:sp>
      <p:sp>
        <p:nvSpPr>
          <p:cNvPr id="11" name="矩形 10">
            <a:extLst>
              <a:ext uri="{FF2B5EF4-FFF2-40B4-BE49-F238E27FC236}">
                <a16:creationId xmlns:a16="http://schemas.microsoft.com/office/drawing/2014/main" id="{CFBD015A-B7E4-4A3F-A758-FA5B1046135D}"/>
              </a:ext>
            </a:extLst>
          </p:cNvPr>
          <p:cNvSpPr/>
          <p:nvPr/>
        </p:nvSpPr>
        <p:spPr>
          <a:xfrm>
            <a:off x="342904" y="1164377"/>
            <a:ext cx="10922908" cy="1041247"/>
          </a:xfrm>
          <a:prstGeom prst="rect">
            <a:avLst/>
          </a:prstGeom>
        </p:spPr>
        <p:txBody>
          <a:bodyPr wrap="square" lIns="0" tIns="0" rIns="0" bIns="0">
            <a:spAutoFit/>
          </a:bodyPr>
          <a:lstStyle/>
          <a:p>
            <a:pPr>
              <a:lnSpc>
                <a:spcPct val="150000"/>
              </a:lnSpc>
            </a:pPr>
            <a:r>
              <a:rPr lang="en-US" altLang="zh-CN" sz="2400" dirty="0">
                <a:latin typeface="+mj-lt"/>
              </a:rPr>
              <a:t>Filter data structures (e.g., bloom filter, cuckoo filter) can </a:t>
            </a:r>
            <a:r>
              <a:rPr lang="en-US" altLang="zh-CN" sz="2400" b="1" dirty="0">
                <a:latin typeface="+mj-lt"/>
              </a:rPr>
              <a:t>approximately</a:t>
            </a:r>
            <a:r>
              <a:rPr lang="en-US" altLang="zh-CN" sz="2400" dirty="0">
                <a:latin typeface="+mj-lt"/>
              </a:rPr>
              <a:t> indicate whether an element </a:t>
            </a:r>
            <a:r>
              <a:rPr lang="en-US" altLang="zh-CN" sz="2400" i="1" dirty="0">
                <a:latin typeface="Times New Roman" panose="02020603050405020304" pitchFamily="18" charset="0"/>
                <a:cs typeface="Times New Roman" panose="02020603050405020304" pitchFamily="18" charset="0"/>
              </a:rPr>
              <a:t>x</a:t>
            </a:r>
            <a:r>
              <a:rPr lang="en-US" altLang="zh-CN" sz="2400" dirty="0">
                <a:latin typeface="+mj-lt"/>
              </a:rPr>
              <a:t> is in a given set </a:t>
            </a:r>
            <a:r>
              <a:rPr lang="en-US" altLang="zh-CN" sz="2400" i="1" dirty="0">
                <a:latin typeface="Times New Roman" panose="02020603050405020304" pitchFamily="18" charset="0"/>
                <a:cs typeface="Times New Roman" panose="02020603050405020304" pitchFamily="18" charset="0"/>
              </a:rPr>
              <a:t>S</a:t>
            </a:r>
            <a:r>
              <a:rPr lang="en-US" altLang="zh-CN" sz="2400" dirty="0">
                <a:latin typeface="+mj-lt"/>
              </a:rPr>
              <a:t>. Specifically,</a:t>
            </a: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B2C40E42-A800-3706-04C1-2BCBCAEA0E35}"/>
                  </a:ext>
                </a:extLst>
              </p:cNvPr>
              <p:cNvSpPr/>
              <p:nvPr/>
            </p:nvSpPr>
            <p:spPr bwMode="auto">
              <a:xfrm>
                <a:off x="3406806" y="2480513"/>
                <a:ext cx="3031205" cy="539261"/>
              </a:xfrm>
              <a:prstGeom prst="rect">
                <a:avLst/>
              </a:prstGeom>
              <a:noFill/>
              <a:ln>
                <a:noFill/>
              </a:ln>
              <a:extLst>
                <a:ext uri="{91240B29-F687-4f45-9708-019B960494DF}">
                  <a14:hiddenLine xmlns="" w="9525">
                    <a:solidFill>
                      <a:srgbClr val="000000"/>
                    </a:solidFill>
                    <a:miter lim="800000"/>
                    <a:headEnd/>
                    <a:tailEnd/>
                  </a14:hiddenLine>
                </a:ext>
              </a:extLst>
            </p:spPr>
            <p:txBody>
              <a:bodyPr wrap="none" lIns="0" tIns="0" rIns="0" bIns="0" rtlCol="0" anchor="ctr"/>
              <a:lstStyle/>
              <a:p>
                <a:r>
                  <a:rPr lang="en-US" altLang="zh-CN" sz="2400" i="1" dirty="0">
                    <a:latin typeface="Times New Roman" panose="02020603050405020304" pitchFamily="18" charset="0"/>
                    <a:cs typeface="Times New Roman" panose="02020603050405020304" pitchFamily="18" charset="0"/>
                  </a:rPr>
                  <a:t>x</a:t>
                </a:r>
                <a:r>
                  <a:rPr lang="en-US" altLang="zh-CN" sz="2400" dirty="0"/>
                  <a:t> </a:t>
                </a:r>
                <a14:m>
                  <m:oMath xmlns:m="http://schemas.openxmlformats.org/officeDocument/2006/math">
                    <m:r>
                      <a:rPr lang="en-US" altLang="zh-CN" sz="2400" i="1">
                        <a:latin typeface="Cambria Math" panose="02040503050406030204" pitchFamily="18" charset="0"/>
                        <a:ea typeface="Cambria Math" panose="02040503050406030204" pitchFamily="18" charset="0"/>
                        <a:cs typeface="Arial" panose="020B0604020202020204" pitchFamily="34" charset="0"/>
                      </a:rPr>
                      <m:t>∈</m:t>
                    </m:r>
                  </m:oMath>
                </a14:m>
                <a:r>
                  <a:rPr lang="en-US" altLang="zh-CN" sz="2400" dirty="0"/>
                  <a:t> </a:t>
                </a:r>
                <a:r>
                  <a:rPr lang="en-US" altLang="zh-CN" sz="2400" i="1" dirty="0">
                    <a:latin typeface="Times New Roman" panose="02020603050405020304" pitchFamily="18" charset="0"/>
                    <a:cs typeface="Times New Roman" panose="02020603050405020304" pitchFamily="18" charset="0"/>
                  </a:rPr>
                  <a:t>S</a:t>
                </a:r>
                <a:r>
                  <a:rPr lang="en-US" altLang="zh-CN" sz="2400" dirty="0">
                    <a:latin typeface="+mj-lt"/>
                  </a:rPr>
                  <a:t> with probability 1</a:t>
                </a:r>
              </a:p>
            </p:txBody>
          </p:sp>
        </mc:Choice>
        <mc:Fallback xmlns="">
          <p:sp>
            <p:nvSpPr>
              <p:cNvPr id="3" name="矩形 2">
                <a:extLst>
                  <a:ext uri="{FF2B5EF4-FFF2-40B4-BE49-F238E27FC236}">
                    <a16:creationId xmlns:a16="http://schemas.microsoft.com/office/drawing/2014/main" id="{B2C40E42-A800-3706-04C1-2BCBCAEA0E35}"/>
                  </a:ext>
                </a:extLst>
              </p:cNvPr>
              <p:cNvSpPr>
                <a:spLocks noRot="1" noChangeAspect="1" noMove="1" noResize="1" noEditPoints="1" noAdjustHandles="1" noChangeArrowheads="1" noChangeShapeType="1" noTextEdit="1"/>
              </p:cNvSpPr>
              <p:nvPr/>
            </p:nvSpPr>
            <p:spPr bwMode="auto">
              <a:xfrm>
                <a:off x="3406806" y="2480513"/>
                <a:ext cx="3031205" cy="539261"/>
              </a:xfrm>
              <a:prstGeom prst="rect">
                <a:avLst/>
              </a:prstGeom>
              <a:blipFill>
                <a:blip r:embed="rId3"/>
                <a:stretch>
                  <a:fillRect l="-6237" t="-1136" r="-5231" b="-19318"/>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a:noFill/>
                  </a:rPr>
                  <a:t> </a:t>
                </a:r>
              </a:p>
            </p:txBody>
          </p:sp>
        </mc:Fallback>
      </mc:AlternateContent>
      <p:grpSp>
        <p:nvGrpSpPr>
          <p:cNvPr id="16" name="组合 15">
            <a:extLst>
              <a:ext uri="{FF2B5EF4-FFF2-40B4-BE49-F238E27FC236}">
                <a16:creationId xmlns:a16="http://schemas.microsoft.com/office/drawing/2014/main" id="{F3D07E6F-B08F-3D7B-3193-87EA4A50D7CC}"/>
              </a:ext>
            </a:extLst>
          </p:cNvPr>
          <p:cNvGrpSpPr/>
          <p:nvPr/>
        </p:nvGrpSpPr>
        <p:grpSpPr>
          <a:xfrm>
            <a:off x="3406806" y="3262258"/>
            <a:ext cx="4550918" cy="1321007"/>
            <a:chOff x="4539175" y="5369580"/>
            <a:chExt cx="3722323" cy="1321007"/>
          </a:xfrm>
        </p:grpSpPr>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32C71D13-2EA4-22CA-9193-E43F7DB68A30}"/>
                    </a:ext>
                  </a:extLst>
                </p:cNvPr>
                <p:cNvSpPr/>
                <p:nvPr/>
              </p:nvSpPr>
              <p:spPr bwMode="auto">
                <a:xfrm>
                  <a:off x="4539175" y="6151326"/>
                  <a:ext cx="3179391" cy="539261"/>
                </a:xfrm>
                <a:prstGeom prst="rect">
                  <a:avLst/>
                </a:prstGeom>
                <a:noFill/>
                <a:ln>
                  <a:noFill/>
                </a:ln>
                <a:extLst>
                  <a:ext uri="{91240B29-F687-4f45-9708-019B960494DF}">
                    <a14:hiddenLine xmlns="" w="9525">
                      <a:solidFill>
                        <a:srgbClr val="000000"/>
                      </a:solidFill>
                      <a:miter lim="800000"/>
                      <a:headEnd/>
                      <a:tailEnd/>
                    </a14:hiddenLine>
                  </a:ext>
                </a:extLst>
              </p:spPr>
              <p:txBody>
                <a:bodyPr wrap="none" lIns="0" tIns="0" rIns="0" bIns="0" rtlCol="0" anchor="ctr"/>
                <a:lstStyle/>
                <a:p>
                  <a:r>
                    <a:rPr lang="en-US" altLang="zh-CN" sz="2400" i="1" dirty="0">
                      <a:latin typeface="Times New Roman" panose="02020603050405020304" pitchFamily="18" charset="0"/>
                      <a:cs typeface="Times New Roman" panose="02020603050405020304" pitchFamily="18" charset="0"/>
                    </a:rPr>
                    <a:t>x</a:t>
                  </a:r>
                  <a:r>
                    <a:rPr lang="en-US" altLang="zh-CN" sz="2400" dirty="0"/>
                    <a:t> </a:t>
                  </a:r>
                  <a14:m>
                    <m:oMath xmlns:m="http://schemas.openxmlformats.org/officeDocument/2006/math">
                      <m:r>
                        <a:rPr lang="en-US" altLang="zh-CN" sz="2400" i="1">
                          <a:latin typeface="Cambria Math" panose="02040503050406030204" pitchFamily="18" charset="0"/>
                          <a:ea typeface="Cambria Math" panose="02040503050406030204" pitchFamily="18" charset="0"/>
                          <a:cs typeface="Arial" panose="020B0604020202020204" pitchFamily="34" charset="0"/>
                        </a:rPr>
                        <m:t>∈</m:t>
                      </m:r>
                    </m:oMath>
                  </a14:m>
                  <a:r>
                    <a:rPr lang="en-US" altLang="zh-CN" sz="2400" dirty="0"/>
                    <a:t> </a:t>
                  </a:r>
                  <a:r>
                    <a:rPr lang="en-US" altLang="zh-CN" sz="2400" i="1" dirty="0">
                      <a:latin typeface="Times New Roman" panose="02020603050405020304" pitchFamily="18" charset="0"/>
                      <a:cs typeface="Times New Roman" panose="02020603050405020304" pitchFamily="18" charset="0"/>
                    </a:rPr>
                    <a:t>S</a:t>
                  </a:r>
                  <a:r>
                    <a:rPr lang="en-US" altLang="zh-CN" sz="2400" dirty="0"/>
                    <a:t> with probability </a:t>
                  </a:r>
                  <a14:m>
                    <m:oMath xmlns:m="http://schemas.openxmlformats.org/officeDocument/2006/math">
                      <m:r>
                        <a:rPr lang="en-US" altLang="zh-CN" sz="2400" i="1">
                          <a:latin typeface="Cambria Math" panose="02040503050406030204" pitchFamily="18" charset="0"/>
                          <a:ea typeface="Cambria Math" panose="02040503050406030204" pitchFamily="18" charset="0"/>
                        </a:rPr>
                        <m:t>≤</m:t>
                      </m:r>
                    </m:oMath>
                  </a14:m>
                  <a:r>
                    <a:rPr lang="en-US" altLang="zh-CN" sz="2400" dirty="0"/>
                    <a:t> </a:t>
                  </a:r>
                  <a:r>
                    <a:rPr lang="zh-CN" altLang="en-US" sz="2400" dirty="0"/>
                    <a:t>𝜀</a:t>
                  </a:r>
                  <a:endParaRPr lang="en-US" altLang="zh-CN" sz="2400" dirty="0">
                    <a:latin typeface="+mj-lt"/>
                  </a:endParaRPr>
                </a:p>
              </p:txBody>
            </p:sp>
          </mc:Choice>
          <mc:Fallback xmlns="">
            <p:sp>
              <p:nvSpPr>
                <p:cNvPr id="7" name="矩形 6">
                  <a:extLst>
                    <a:ext uri="{FF2B5EF4-FFF2-40B4-BE49-F238E27FC236}">
                      <a16:creationId xmlns:a16="http://schemas.microsoft.com/office/drawing/2014/main" id="{32C71D13-2EA4-22CA-9193-E43F7DB68A30}"/>
                    </a:ext>
                  </a:extLst>
                </p:cNvPr>
                <p:cNvSpPr>
                  <a:spLocks noRot="1" noChangeAspect="1" noMove="1" noResize="1" noEditPoints="1" noAdjustHandles="1" noChangeArrowheads="1" noChangeShapeType="1" noTextEdit="1"/>
                </p:cNvSpPr>
                <p:nvPr/>
              </p:nvSpPr>
              <p:spPr bwMode="auto">
                <a:xfrm>
                  <a:off x="4539175" y="6151326"/>
                  <a:ext cx="3179391" cy="539261"/>
                </a:xfrm>
                <a:prstGeom prst="rect">
                  <a:avLst/>
                </a:prstGeom>
                <a:blipFill>
                  <a:blip r:embed="rId4"/>
                  <a:stretch>
                    <a:fillRect l="-4859" t="-2247" b="-17978"/>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CB488198-06CF-DB00-6C2B-C9DE021C3B3B}"/>
                    </a:ext>
                  </a:extLst>
                </p:cNvPr>
                <p:cNvSpPr/>
                <p:nvPr/>
              </p:nvSpPr>
              <p:spPr bwMode="auto">
                <a:xfrm>
                  <a:off x="4539175" y="5369580"/>
                  <a:ext cx="3722323" cy="539261"/>
                </a:xfrm>
                <a:prstGeom prst="rect">
                  <a:avLst/>
                </a:prstGeom>
                <a:noFill/>
                <a:ln>
                  <a:noFill/>
                </a:ln>
                <a:extLst>
                  <a:ext uri="{91240B29-F687-4f45-9708-019B960494DF}">
                    <a14:hiddenLine xmlns="" w="9525">
                      <a:solidFill>
                        <a:srgbClr val="000000"/>
                      </a:solidFill>
                      <a:miter lim="800000"/>
                      <a:headEnd/>
                      <a:tailEnd/>
                    </a14:hiddenLine>
                  </a:ext>
                </a:extLst>
              </p:spPr>
              <p:txBody>
                <a:bodyPr wrap="none" lIns="0" tIns="0" rIns="0" bIns="0" rtlCol="0" anchor="ctr"/>
                <a:lstStyle/>
                <a:p>
                  <a:r>
                    <a:rPr lang="en-US" altLang="zh-CN" sz="2400" i="1" dirty="0">
                      <a:latin typeface="Times New Roman" panose="02020603050405020304" pitchFamily="18" charset="0"/>
                      <a:cs typeface="Times New Roman" panose="02020603050405020304" pitchFamily="18" charset="0"/>
                    </a:rPr>
                    <a:t>x</a:t>
                  </a:r>
                  <a:r>
                    <a:rPr lang="en-US" altLang="zh-CN" sz="2400" dirty="0"/>
                    <a:t> </a:t>
                  </a:r>
                  <a14:m>
                    <m:oMath xmlns:m="http://schemas.openxmlformats.org/officeDocument/2006/math">
                      <m:r>
                        <a:rPr lang="en-US" altLang="zh-CN" sz="2400" i="1" dirty="0">
                          <a:latin typeface="Cambria Math" panose="02040503050406030204" pitchFamily="18" charset="0"/>
                        </a:rPr>
                        <m:t>∉</m:t>
                      </m:r>
                    </m:oMath>
                  </a14:m>
                  <a:r>
                    <a:rPr lang="en-US" altLang="zh-CN" sz="2400" dirty="0"/>
                    <a:t> </a:t>
                  </a:r>
                  <a:r>
                    <a:rPr lang="en-US" altLang="zh-CN" sz="2400" i="1" dirty="0">
                      <a:latin typeface="Times New Roman" panose="02020603050405020304" pitchFamily="18" charset="0"/>
                      <a:cs typeface="Times New Roman" panose="02020603050405020304" pitchFamily="18" charset="0"/>
                    </a:rPr>
                    <a:t>S</a:t>
                  </a:r>
                  <a:r>
                    <a:rPr lang="en-US" altLang="zh-CN" sz="2400" dirty="0"/>
                    <a:t> with tunable probability &gt; 1 - </a:t>
                  </a:r>
                  <a:r>
                    <a:rPr lang="zh-CN" altLang="en-US" sz="2400" dirty="0"/>
                    <a:t>𝜀</a:t>
                  </a:r>
                  <a:endParaRPr lang="en-US" altLang="zh-CN" sz="2400" dirty="0"/>
                </a:p>
              </p:txBody>
            </p:sp>
          </mc:Choice>
          <mc:Fallback xmlns="">
            <p:sp>
              <p:nvSpPr>
                <p:cNvPr id="10" name="矩形 9">
                  <a:extLst>
                    <a:ext uri="{FF2B5EF4-FFF2-40B4-BE49-F238E27FC236}">
                      <a16:creationId xmlns:a16="http://schemas.microsoft.com/office/drawing/2014/main" id="{CB488198-06CF-DB00-6C2B-C9DE021C3B3B}"/>
                    </a:ext>
                  </a:extLst>
                </p:cNvPr>
                <p:cNvSpPr>
                  <a:spLocks noRot="1" noChangeAspect="1" noMove="1" noResize="1" noEditPoints="1" noAdjustHandles="1" noChangeArrowheads="1" noChangeShapeType="1" noTextEdit="1"/>
                </p:cNvSpPr>
                <p:nvPr/>
              </p:nvSpPr>
              <p:spPr bwMode="auto">
                <a:xfrm>
                  <a:off x="4539175" y="5369580"/>
                  <a:ext cx="3722323" cy="539261"/>
                </a:xfrm>
                <a:prstGeom prst="rect">
                  <a:avLst/>
                </a:prstGeom>
                <a:blipFill>
                  <a:blip r:embed="rId5"/>
                  <a:stretch>
                    <a:fillRect l="-4155" t="-2247" r="-8847" b="-17978"/>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D79E0FDD-3308-34ED-1CF4-287EEC6C5688}"/>
                  </a:ext>
                </a:extLst>
              </p:cNvPr>
              <p:cNvSpPr/>
              <p:nvPr/>
            </p:nvSpPr>
            <p:spPr bwMode="auto">
              <a:xfrm>
                <a:off x="730948" y="2480513"/>
                <a:ext cx="2368442" cy="539261"/>
              </a:xfrm>
              <a:prstGeom prst="rect">
                <a:avLst/>
              </a:prstGeom>
              <a:noFill/>
              <a:ln>
                <a:noFill/>
              </a:ln>
              <a:extLst>
                <a:ext uri="{91240B29-F687-4f45-9708-019B960494DF}">
                  <a14:hiddenLine xmlns="" w="9525">
                    <a:solidFill>
                      <a:srgbClr val="000000"/>
                    </a:solidFill>
                    <a:miter lim="800000"/>
                    <a:headEnd/>
                    <a:tailEnd/>
                  </a14:hiddenLine>
                </a:ext>
              </a:extLst>
            </p:spPr>
            <p:txBody>
              <a:bodyPr wrap="none" lIns="0" tIns="0" rIns="0" bIns="0" rtlCol="0" anchor="ctr"/>
              <a:lstStyle/>
              <a:p>
                <a:pPr marL="342900" indent="-342900">
                  <a:buFont typeface="Arial" panose="020B0604020202020204" pitchFamily="34" charset="0"/>
                  <a:buChar char="•"/>
                </a:pPr>
                <a:r>
                  <a:rPr lang="en-US" altLang="zh-CN" sz="2400" dirty="0"/>
                  <a:t>If </a:t>
                </a:r>
                <a:r>
                  <a:rPr lang="en-US" altLang="zh-CN" sz="2400" i="1" dirty="0">
                    <a:latin typeface="Times New Roman" panose="02020603050405020304" pitchFamily="18" charset="0"/>
                    <a:cs typeface="Times New Roman" panose="02020603050405020304" pitchFamily="18" charset="0"/>
                  </a:rPr>
                  <a:t>x</a:t>
                </a:r>
                <a:r>
                  <a:rPr lang="en-US" altLang="zh-CN" sz="2400" dirty="0"/>
                  <a:t> </a:t>
                </a:r>
                <a14:m>
                  <m:oMath xmlns:m="http://schemas.openxmlformats.org/officeDocument/2006/math">
                    <m:r>
                      <a:rPr lang="en-US" altLang="zh-CN" sz="2400" i="1">
                        <a:latin typeface="Cambria Math" panose="02040503050406030204" pitchFamily="18" charset="0"/>
                        <a:ea typeface="Cambria Math" panose="02040503050406030204" pitchFamily="18" charset="0"/>
                        <a:cs typeface="Arial" panose="020B0604020202020204" pitchFamily="34" charset="0"/>
                      </a:rPr>
                      <m:t>∈</m:t>
                    </m:r>
                  </m:oMath>
                </a14:m>
                <a:r>
                  <a:rPr lang="en-US" altLang="zh-CN" sz="2400" dirty="0"/>
                  <a:t> </a:t>
                </a:r>
                <a:r>
                  <a:rPr lang="en-US" altLang="zh-CN" sz="2400" i="1" dirty="0">
                    <a:latin typeface="Times New Roman" panose="02020603050405020304" pitchFamily="18" charset="0"/>
                    <a:cs typeface="Times New Roman" panose="02020603050405020304" pitchFamily="18" charset="0"/>
                  </a:rPr>
                  <a:t>S</a:t>
                </a:r>
                <a:r>
                  <a:rPr lang="en-US" altLang="zh-CN" sz="2400" dirty="0"/>
                  <a:t>, return</a:t>
                </a:r>
                <a:endParaRPr lang="en-US" altLang="zh-CN" sz="2400" dirty="0">
                  <a:latin typeface="+mj-lt"/>
                </a:endParaRPr>
              </a:p>
            </p:txBody>
          </p:sp>
        </mc:Choice>
        <mc:Fallback xmlns="">
          <p:sp>
            <p:nvSpPr>
              <p:cNvPr id="12" name="矩形 11">
                <a:extLst>
                  <a:ext uri="{FF2B5EF4-FFF2-40B4-BE49-F238E27FC236}">
                    <a16:creationId xmlns:a16="http://schemas.microsoft.com/office/drawing/2014/main" id="{D79E0FDD-3308-34ED-1CF4-287EEC6C5688}"/>
                  </a:ext>
                </a:extLst>
              </p:cNvPr>
              <p:cNvSpPr>
                <a:spLocks noRot="1" noChangeAspect="1" noMove="1" noResize="1" noEditPoints="1" noAdjustHandles="1" noChangeArrowheads="1" noChangeShapeType="1" noTextEdit="1"/>
              </p:cNvSpPr>
              <p:nvPr/>
            </p:nvSpPr>
            <p:spPr bwMode="auto">
              <a:xfrm>
                <a:off x="730948" y="2480513"/>
                <a:ext cx="2368442" cy="539261"/>
              </a:xfrm>
              <a:prstGeom prst="rect">
                <a:avLst/>
              </a:prstGeom>
              <a:blipFill>
                <a:blip r:embed="rId6"/>
                <a:stretch>
                  <a:fillRect l="-7474" t="-1136" r="-1289" b="-19318"/>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a:noFill/>
                  </a:rPr>
                  <a:t> </a:t>
                </a:r>
              </a:p>
            </p:txBody>
          </p:sp>
        </mc:Fallback>
      </mc:AlternateContent>
      <p:sp>
        <p:nvSpPr>
          <p:cNvPr id="14" name="矩形 13">
            <a:extLst>
              <a:ext uri="{FF2B5EF4-FFF2-40B4-BE49-F238E27FC236}">
                <a16:creationId xmlns:a16="http://schemas.microsoft.com/office/drawing/2014/main" id="{033BD2DD-FADE-BE0E-4358-E9D1CACD1941}"/>
              </a:ext>
            </a:extLst>
          </p:cNvPr>
          <p:cNvSpPr/>
          <p:nvPr/>
        </p:nvSpPr>
        <p:spPr bwMode="auto">
          <a:xfrm>
            <a:off x="730948" y="3653131"/>
            <a:ext cx="2346833" cy="53926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marL="342900" indent="-342900">
              <a:buFont typeface="Arial" panose="020B0604020202020204" pitchFamily="34" charset="0"/>
              <a:buChar char="•"/>
            </a:pPr>
            <a:r>
              <a:rPr lang="en-US" altLang="zh-CN" sz="2400" dirty="0"/>
              <a:t>If </a:t>
            </a:r>
            <a:r>
              <a:rPr lang="en-US" altLang="zh-CN" sz="2400" i="1" dirty="0">
                <a:latin typeface="Times New Roman" panose="02020603050405020304" pitchFamily="18" charset="0"/>
                <a:cs typeface="Times New Roman" panose="02020603050405020304" pitchFamily="18" charset="0"/>
              </a:rPr>
              <a:t>x</a:t>
            </a:r>
            <a:r>
              <a:rPr lang="en-US" altLang="zh-CN" sz="2400" dirty="0">
                <a:latin typeface="Times New Roman" panose="02020603050405020304" pitchFamily="18" charset="0"/>
                <a:cs typeface="Times New Roman" panose="02020603050405020304" pitchFamily="18" charset="0"/>
              </a:rPr>
              <a:t> ∉ </a:t>
            </a:r>
            <a:r>
              <a:rPr lang="en-US" altLang="zh-CN" sz="2400" i="1" dirty="0">
                <a:latin typeface="Times New Roman" panose="02020603050405020304" pitchFamily="18" charset="0"/>
                <a:cs typeface="Times New Roman" panose="02020603050405020304" pitchFamily="18" charset="0"/>
              </a:rPr>
              <a:t>S</a:t>
            </a:r>
            <a:r>
              <a:rPr lang="en-US" altLang="zh-CN" sz="2400" dirty="0"/>
              <a:t>, return</a:t>
            </a:r>
          </a:p>
        </p:txBody>
      </p:sp>
      <p:sp>
        <p:nvSpPr>
          <p:cNvPr id="15" name="左大括号 14">
            <a:extLst>
              <a:ext uri="{FF2B5EF4-FFF2-40B4-BE49-F238E27FC236}">
                <a16:creationId xmlns:a16="http://schemas.microsoft.com/office/drawing/2014/main" id="{A23CA2B5-E738-D8CA-C092-C6C88CE789B1}"/>
              </a:ext>
            </a:extLst>
          </p:cNvPr>
          <p:cNvSpPr/>
          <p:nvPr/>
        </p:nvSpPr>
        <p:spPr bwMode="auto">
          <a:xfrm>
            <a:off x="2993068" y="3310107"/>
            <a:ext cx="371556" cy="1225309"/>
          </a:xfrm>
          <a:prstGeom prst="leftBrace">
            <a:avLst>
              <a:gd name="adj1" fmla="val 32265"/>
              <a:gd name="adj2" fmla="val 50000"/>
            </a:avLst>
          </a:prstGeom>
          <a:solidFill>
            <a:schemeClr val="bg1"/>
          </a:solidFill>
          <a:ln w="25400" cap="flat" cmpd="sng" algn="ctr">
            <a:solidFill>
              <a:srgbClr val="000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Times New Roman" pitchFamily="18" charset="0"/>
              <a:ea typeface="宋体" pitchFamily="2" charset="-122"/>
            </a:endParaRPr>
          </a:p>
        </p:txBody>
      </p:sp>
      <p:grpSp>
        <p:nvGrpSpPr>
          <p:cNvPr id="40" name="组合 39">
            <a:extLst>
              <a:ext uri="{FF2B5EF4-FFF2-40B4-BE49-F238E27FC236}">
                <a16:creationId xmlns:a16="http://schemas.microsoft.com/office/drawing/2014/main" id="{7E385A1E-35A0-0B5E-1CC6-4A2336DB4575}"/>
              </a:ext>
            </a:extLst>
          </p:cNvPr>
          <p:cNvGrpSpPr/>
          <p:nvPr/>
        </p:nvGrpSpPr>
        <p:grpSpPr>
          <a:xfrm>
            <a:off x="8453774" y="3718634"/>
            <a:ext cx="3610405" cy="2541938"/>
            <a:chOff x="8294493" y="3317481"/>
            <a:chExt cx="3610405" cy="2541938"/>
          </a:xfrm>
        </p:grpSpPr>
        <p:grpSp>
          <p:nvGrpSpPr>
            <p:cNvPr id="13" name="组合 12">
              <a:extLst>
                <a:ext uri="{FF2B5EF4-FFF2-40B4-BE49-F238E27FC236}">
                  <a16:creationId xmlns:a16="http://schemas.microsoft.com/office/drawing/2014/main" id="{EBCC4B8C-CCAB-D7D0-C9B1-BD3A2904FA38}"/>
                </a:ext>
              </a:extLst>
            </p:cNvPr>
            <p:cNvGrpSpPr/>
            <p:nvPr/>
          </p:nvGrpSpPr>
          <p:grpSpPr>
            <a:xfrm>
              <a:off x="8294493" y="4241636"/>
              <a:ext cx="2076572" cy="539261"/>
              <a:chOff x="8294493" y="4241636"/>
              <a:chExt cx="2076572" cy="539261"/>
            </a:xfrm>
          </p:grpSpPr>
          <p:sp>
            <p:nvSpPr>
              <p:cNvPr id="5" name="矩形 4">
                <a:extLst>
                  <a:ext uri="{FF2B5EF4-FFF2-40B4-BE49-F238E27FC236}">
                    <a16:creationId xmlns:a16="http://schemas.microsoft.com/office/drawing/2014/main" id="{8F904D94-E169-D743-ACD9-CF853E0251B8}"/>
                  </a:ext>
                </a:extLst>
              </p:cNvPr>
              <p:cNvSpPr/>
              <p:nvPr/>
            </p:nvSpPr>
            <p:spPr bwMode="auto">
              <a:xfrm>
                <a:off x="8294493" y="4241636"/>
                <a:ext cx="1038286" cy="539261"/>
              </a:xfrm>
              <a:prstGeom prst="rect">
                <a:avLst/>
              </a:prstGeom>
              <a:noFill/>
              <a:ln w="381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sp>
            <p:nvSpPr>
              <p:cNvPr id="6" name="矩形 5">
                <a:extLst>
                  <a:ext uri="{FF2B5EF4-FFF2-40B4-BE49-F238E27FC236}">
                    <a16:creationId xmlns:a16="http://schemas.microsoft.com/office/drawing/2014/main" id="{9C1D3BD7-0E43-9508-3945-F1D08DC60601}"/>
                  </a:ext>
                </a:extLst>
              </p:cNvPr>
              <p:cNvSpPr/>
              <p:nvPr/>
            </p:nvSpPr>
            <p:spPr bwMode="auto">
              <a:xfrm>
                <a:off x="9332779" y="4241636"/>
                <a:ext cx="1038286" cy="539261"/>
              </a:xfrm>
              <a:prstGeom prst="rect">
                <a:avLst/>
              </a:prstGeom>
              <a:noFill/>
              <a:ln w="381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ctr"/>
                <a:r>
                  <a:rPr lang="en-US" altLang="zh-CN" sz="2400" b="1" dirty="0">
                    <a:solidFill>
                      <a:srgbClr val="FF0000"/>
                    </a:solidFill>
                  </a:rPr>
                  <a:t>101</a:t>
                </a:r>
                <a:endParaRPr lang="zh-CN" altLang="en-US" sz="2400" b="1" dirty="0">
                  <a:solidFill>
                    <a:srgbClr val="FF0000"/>
                  </a:solidFill>
                </a:endParaRPr>
              </a:p>
            </p:txBody>
          </p:sp>
        </p:grpSp>
        <p:grpSp>
          <p:nvGrpSpPr>
            <p:cNvPr id="17" name="组合 16">
              <a:extLst>
                <a:ext uri="{FF2B5EF4-FFF2-40B4-BE49-F238E27FC236}">
                  <a16:creationId xmlns:a16="http://schemas.microsoft.com/office/drawing/2014/main" id="{8CDDF551-C988-5856-F81B-6850DA14009F}"/>
                </a:ext>
              </a:extLst>
            </p:cNvPr>
            <p:cNvGrpSpPr/>
            <p:nvPr/>
          </p:nvGrpSpPr>
          <p:grpSpPr>
            <a:xfrm>
              <a:off x="8294493" y="4780897"/>
              <a:ext cx="2076572" cy="539261"/>
              <a:chOff x="8294493" y="4241636"/>
              <a:chExt cx="2076572" cy="539261"/>
            </a:xfrm>
          </p:grpSpPr>
          <p:sp>
            <p:nvSpPr>
              <p:cNvPr id="18" name="矩形 17">
                <a:extLst>
                  <a:ext uri="{FF2B5EF4-FFF2-40B4-BE49-F238E27FC236}">
                    <a16:creationId xmlns:a16="http://schemas.microsoft.com/office/drawing/2014/main" id="{7C4FC128-FD54-9E18-C69B-5CF8F1E3A0F6}"/>
                  </a:ext>
                </a:extLst>
              </p:cNvPr>
              <p:cNvSpPr/>
              <p:nvPr/>
            </p:nvSpPr>
            <p:spPr bwMode="auto">
              <a:xfrm>
                <a:off x="8294493" y="4241636"/>
                <a:ext cx="1038286" cy="539261"/>
              </a:xfrm>
              <a:prstGeom prst="rect">
                <a:avLst/>
              </a:prstGeom>
              <a:noFill/>
              <a:ln w="381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sp>
            <p:nvSpPr>
              <p:cNvPr id="19" name="矩形 18">
                <a:extLst>
                  <a:ext uri="{FF2B5EF4-FFF2-40B4-BE49-F238E27FC236}">
                    <a16:creationId xmlns:a16="http://schemas.microsoft.com/office/drawing/2014/main" id="{FAAA5151-14B6-AA2E-28D7-7C95D286F7B3}"/>
                  </a:ext>
                </a:extLst>
              </p:cNvPr>
              <p:cNvSpPr/>
              <p:nvPr/>
            </p:nvSpPr>
            <p:spPr bwMode="auto">
              <a:xfrm>
                <a:off x="9332779" y="4241636"/>
                <a:ext cx="1038286" cy="539261"/>
              </a:xfrm>
              <a:prstGeom prst="rect">
                <a:avLst/>
              </a:prstGeom>
              <a:noFill/>
              <a:ln w="381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ctr"/>
                <a:endParaRPr lang="zh-CN" altLang="en-US" sz="2400" b="1" dirty="0">
                  <a:solidFill>
                    <a:srgbClr val="FF0000"/>
                  </a:solidFill>
                </a:endParaRPr>
              </a:p>
            </p:txBody>
          </p:sp>
        </p:grpSp>
        <p:grpSp>
          <p:nvGrpSpPr>
            <p:cNvPr id="20" name="组合 19">
              <a:extLst>
                <a:ext uri="{FF2B5EF4-FFF2-40B4-BE49-F238E27FC236}">
                  <a16:creationId xmlns:a16="http://schemas.microsoft.com/office/drawing/2014/main" id="{FC1AEB0F-BF71-5C37-05B0-78D45B58B626}"/>
                </a:ext>
              </a:extLst>
            </p:cNvPr>
            <p:cNvGrpSpPr/>
            <p:nvPr/>
          </p:nvGrpSpPr>
          <p:grpSpPr>
            <a:xfrm>
              <a:off x="8294493" y="5320158"/>
              <a:ext cx="2076572" cy="539261"/>
              <a:chOff x="8294493" y="4241636"/>
              <a:chExt cx="2076572" cy="539261"/>
            </a:xfrm>
          </p:grpSpPr>
          <p:sp>
            <p:nvSpPr>
              <p:cNvPr id="21" name="矩形 20">
                <a:extLst>
                  <a:ext uri="{FF2B5EF4-FFF2-40B4-BE49-F238E27FC236}">
                    <a16:creationId xmlns:a16="http://schemas.microsoft.com/office/drawing/2014/main" id="{1B4D8401-A29D-2440-516C-0BEB93A9FF1E}"/>
                  </a:ext>
                </a:extLst>
              </p:cNvPr>
              <p:cNvSpPr/>
              <p:nvPr/>
            </p:nvSpPr>
            <p:spPr bwMode="auto">
              <a:xfrm>
                <a:off x="8294493" y="4241636"/>
                <a:ext cx="1038286" cy="539261"/>
              </a:xfrm>
              <a:prstGeom prst="rect">
                <a:avLst/>
              </a:prstGeom>
              <a:noFill/>
              <a:ln w="381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sp>
            <p:nvSpPr>
              <p:cNvPr id="22" name="矩形 21">
                <a:extLst>
                  <a:ext uri="{FF2B5EF4-FFF2-40B4-BE49-F238E27FC236}">
                    <a16:creationId xmlns:a16="http://schemas.microsoft.com/office/drawing/2014/main" id="{4A3BB732-152D-0285-72FC-AD5724BC5591}"/>
                  </a:ext>
                </a:extLst>
              </p:cNvPr>
              <p:cNvSpPr/>
              <p:nvPr/>
            </p:nvSpPr>
            <p:spPr bwMode="auto">
              <a:xfrm>
                <a:off x="9332779" y="4241636"/>
                <a:ext cx="1038286" cy="539261"/>
              </a:xfrm>
              <a:prstGeom prst="rect">
                <a:avLst/>
              </a:prstGeom>
              <a:noFill/>
              <a:ln w="381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grpSp>
        <p:sp>
          <p:nvSpPr>
            <p:cNvPr id="25" name="矩形 24">
              <a:extLst>
                <a:ext uri="{FF2B5EF4-FFF2-40B4-BE49-F238E27FC236}">
                  <a16:creationId xmlns:a16="http://schemas.microsoft.com/office/drawing/2014/main" id="{B272C9CE-2A62-1D77-35D2-6B279F656D73}"/>
                </a:ext>
              </a:extLst>
            </p:cNvPr>
            <p:cNvSpPr/>
            <p:nvPr/>
          </p:nvSpPr>
          <p:spPr bwMode="auto">
            <a:xfrm>
              <a:off x="8524567" y="3317481"/>
              <a:ext cx="3380331" cy="539261"/>
            </a:xfrm>
            <a:prstGeom prst="rect">
              <a:avLst/>
            </a:prstGeom>
            <a:noFill/>
            <a:ln w="38100">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ctr"/>
              <a:r>
                <a:rPr lang="en-US" altLang="zh-CN" sz="2400" b="1" dirty="0"/>
                <a:t>hash(</a:t>
              </a:r>
              <a:r>
                <a:rPr lang="en-US" altLang="zh-CN" sz="2400" b="1" i="1" dirty="0"/>
                <a:t>e</a:t>
              </a:r>
              <a:r>
                <a:rPr lang="en-US" altLang="zh-CN" sz="2400" b="1" dirty="0"/>
                <a:t>) = XXXXX</a:t>
              </a:r>
              <a:r>
                <a:rPr lang="en-US" altLang="zh-CN" sz="2400" b="1" dirty="0">
                  <a:solidFill>
                    <a:srgbClr val="FF0000"/>
                  </a:solidFill>
                </a:rPr>
                <a:t>101</a:t>
              </a:r>
              <a:endParaRPr lang="zh-CN" altLang="en-US" sz="2400" b="1" dirty="0">
                <a:solidFill>
                  <a:srgbClr val="FF0000"/>
                </a:solidFill>
              </a:endParaRPr>
            </a:p>
          </p:txBody>
        </p:sp>
        <p:cxnSp>
          <p:nvCxnSpPr>
            <p:cNvPr id="27" name="直接箭头连接符 26">
              <a:extLst>
                <a:ext uri="{FF2B5EF4-FFF2-40B4-BE49-F238E27FC236}">
                  <a16:creationId xmlns:a16="http://schemas.microsoft.com/office/drawing/2014/main" id="{A2343848-667B-5A36-E3AA-8D25FAFD966B}"/>
                </a:ext>
              </a:extLst>
            </p:cNvPr>
            <p:cNvCxnSpPr>
              <a:cxnSpLocks/>
              <a:stCxn id="25" idx="2"/>
              <a:endCxn id="6" idx="0"/>
            </p:cNvCxnSpPr>
            <p:nvPr/>
          </p:nvCxnSpPr>
          <p:spPr bwMode="auto">
            <a:xfrm flipH="1">
              <a:off x="9851922" y="3856742"/>
              <a:ext cx="362811" cy="384894"/>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grpSp>
    </p:spTree>
    <p:extLst>
      <p:ext uri="{BB962C8B-B14F-4D97-AF65-F5344CB8AC3E}">
        <p14:creationId xmlns:p14="http://schemas.microsoft.com/office/powerpoint/2010/main" val="4272499937"/>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Insertion</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30</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41247"/>
          </a:xfrm>
          <a:prstGeom prst="rect">
            <a:avLst/>
          </a:prstGeom>
        </p:spPr>
        <p:txBody>
          <a:bodyPr wrap="square" lIns="0" tIns="0" rIns="0" bIns="0">
            <a:spAutoFit/>
          </a:bodyPr>
          <a:lstStyle/>
          <a:p>
            <a:pPr>
              <a:lnSpc>
                <a:spcPct val="150000"/>
              </a:lnSpc>
            </a:pPr>
            <a:r>
              <a:rPr lang="en-US" altLang="zh-CN" sz="2400" dirty="0">
                <a:latin typeface="+mj-lt"/>
              </a:rPr>
              <a:t>Then,</a:t>
            </a:r>
            <a:r>
              <a:rPr lang="zh-CN" altLang="en-US" sz="2400" dirty="0">
                <a:latin typeface="+mj-lt"/>
              </a:rPr>
              <a:t> </a:t>
            </a:r>
            <a:r>
              <a:rPr lang="cs-CZ" altLang="zh-CN" sz="2400" dirty="0">
                <a:latin typeface="+mj-lt"/>
              </a:rPr>
              <a:t>we insert element </a:t>
            </a:r>
            <a:r>
              <a:rPr lang="en-US" altLang="zh-CN" sz="2400" i="1" dirty="0">
                <a:latin typeface="+mj-lt"/>
              </a:rPr>
              <a:t>D</a:t>
            </a:r>
            <a:r>
              <a:rPr lang="cs-CZ" altLang="zh-CN" sz="2400" dirty="0">
                <a:latin typeface="+mj-lt"/>
              </a:rPr>
              <a:t>.</a:t>
            </a:r>
            <a:r>
              <a:rPr lang="en-US" altLang="zh-CN" sz="2400" dirty="0">
                <a:latin typeface="+mj-lt"/>
              </a:rPr>
              <a:t> Assuming that the corresponding bucket of element </a:t>
            </a:r>
            <a:r>
              <a:rPr lang="en-US" altLang="zh-CN" sz="2400" i="1" dirty="0">
                <a:latin typeface="+mj-lt"/>
              </a:rPr>
              <a:t>D</a:t>
            </a:r>
            <a:r>
              <a:rPr lang="en-US" altLang="zh-CN" sz="2400" dirty="0">
                <a:latin typeface="+mj-lt"/>
              </a:rPr>
              <a:t> is also 1, and the fingerprint of element </a:t>
            </a:r>
            <a:r>
              <a:rPr lang="en-US" altLang="zh-CN" sz="2400" i="1" dirty="0">
                <a:latin typeface="+mj-lt"/>
              </a:rPr>
              <a:t>D</a:t>
            </a:r>
            <a:r>
              <a:rPr lang="en-US" altLang="zh-CN" sz="2400" dirty="0">
                <a:latin typeface="+mj-lt"/>
              </a:rPr>
              <a:t> is </a:t>
            </a:r>
            <a:r>
              <a:rPr lang="en-US" altLang="zh-CN" sz="2400" i="1" dirty="0" err="1">
                <a:latin typeface="Times New Roman" panose="02020603050405020304" pitchFamily="18" charset="0"/>
                <a:cs typeface="Times New Roman" panose="02020603050405020304" pitchFamily="18" charset="0"/>
              </a:rPr>
              <a:t>f</a:t>
            </a:r>
            <a:r>
              <a:rPr lang="en-US" altLang="zh-CN" sz="1400" i="1" dirty="0" err="1">
                <a:latin typeface="Times New Roman" panose="02020603050405020304" pitchFamily="18" charset="0"/>
                <a:cs typeface="Times New Roman" panose="02020603050405020304" pitchFamily="18" charset="0"/>
              </a:rPr>
              <a:t>D</a:t>
            </a:r>
            <a:r>
              <a:rPr lang="en-US" altLang="zh-CN" sz="2400" dirty="0">
                <a:latin typeface="+mj-lt"/>
              </a:rPr>
              <a:t>.</a:t>
            </a:r>
          </a:p>
        </p:txBody>
      </p:sp>
      <p:sp>
        <p:nvSpPr>
          <p:cNvPr id="3" name="矩形 2">
            <a:extLst>
              <a:ext uri="{FF2B5EF4-FFF2-40B4-BE49-F238E27FC236}">
                <a16:creationId xmlns:a16="http://schemas.microsoft.com/office/drawing/2014/main" id="{D4B8A9D0-7BAC-BF27-25E3-C9BAF04FC514}"/>
              </a:ext>
            </a:extLst>
          </p:cNvPr>
          <p:cNvSpPr/>
          <p:nvPr/>
        </p:nvSpPr>
        <p:spPr>
          <a:xfrm>
            <a:off x="4010707" y="2557950"/>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 name="矩形 4">
            <a:extLst>
              <a:ext uri="{FF2B5EF4-FFF2-40B4-BE49-F238E27FC236}">
                <a16:creationId xmlns:a16="http://schemas.microsoft.com/office/drawing/2014/main" id="{30BD4BE3-CDDB-14BC-32B7-F26795328493}"/>
              </a:ext>
            </a:extLst>
          </p:cNvPr>
          <p:cNvSpPr/>
          <p:nvPr/>
        </p:nvSpPr>
        <p:spPr>
          <a:xfrm>
            <a:off x="5000946"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 name="矩形 5">
            <a:extLst>
              <a:ext uri="{FF2B5EF4-FFF2-40B4-BE49-F238E27FC236}">
                <a16:creationId xmlns:a16="http://schemas.microsoft.com/office/drawing/2014/main" id="{BFE22A7F-EA12-CA42-3051-D11C735FABBA}"/>
              </a:ext>
            </a:extLst>
          </p:cNvPr>
          <p:cNvSpPr/>
          <p:nvPr/>
        </p:nvSpPr>
        <p:spPr>
          <a:xfrm>
            <a:off x="5994778" y="2557948"/>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0098FC60-5CA5-66FC-FAFD-5ED1DB80F9FF}"/>
              </a:ext>
            </a:extLst>
          </p:cNvPr>
          <p:cNvSpPr/>
          <p:nvPr/>
        </p:nvSpPr>
        <p:spPr>
          <a:xfrm>
            <a:off x="4010707" y="311253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0CED5583-3634-2D95-4FD3-4DC8EBFE5E66}"/>
              </a:ext>
            </a:extLst>
          </p:cNvPr>
          <p:cNvSpPr/>
          <p:nvPr/>
        </p:nvSpPr>
        <p:spPr>
          <a:xfrm>
            <a:off x="5000946" y="311253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9" name="矩形 8">
            <a:extLst>
              <a:ext uri="{FF2B5EF4-FFF2-40B4-BE49-F238E27FC236}">
                <a16:creationId xmlns:a16="http://schemas.microsoft.com/office/drawing/2014/main" id="{17A3F222-F141-03B5-5D51-07C54BCE5CB2}"/>
              </a:ext>
            </a:extLst>
          </p:cNvPr>
          <p:cNvSpPr/>
          <p:nvPr/>
        </p:nvSpPr>
        <p:spPr>
          <a:xfrm>
            <a:off x="5994778" y="311390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0" name="矩形 9">
            <a:extLst>
              <a:ext uri="{FF2B5EF4-FFF2-40B4-BE49-F238E27FC236}">
                <a16:creationId xmlns:a16="http://schemas.microsoft.com/office/drawing/2014/main" id="{D0322E95-2468-AD90-97D6-1B72D52D49EF}"/>
              </a:ext>
            </a:extLst>
          </p:cNvPr>
          <p:cNvSpPr/>
          <p:nvPr/>
        </p:nvSpPr>
        <p:spPr>
          <a:xfrm>
            <a:off x="4010707" y="366707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7BA9EC4B-F3E6-C092-A0BE-7C1D48B00A00}"/>
              </a:ext>
            </a:extLst>
          </p:cNvPr>
          <p:cNvSpPr/>
          <p:nvPr/>
        </p:nvSpPr>
        <p:spPr>
          <a:xfrm>
            <a:off x="5000946"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AE7FC4FF-AC47-F897-14BB-B18BFA3C0CA5}"/>
              </a:ext>
            </a:extLst>
          </p:cNvPr>
          <p:cNvSpPr/>
          <p:nvPr/>
        </p:nvSpPr>
        <p:spPr>
          <a:xfrm>
            <a:off x="4010707" y="422140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FDF69C80-AA17-8032-1B9A-7ABC0082246E}"/>
              </a:ext>
            </a:extLst>
          </p:cNvPr>
          <p:cNvSpPr/>
          <p:nvPr/>
        </p:nvSpPr>
        <p:spPr>
          <a:xfrm>
            <a:off x="5994778" y="422139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50057C67-6DDE-75AE-8EE2-913933F1E44C}"/>
              </a:ext>
            </a:extLst>
          </p:cNvPr>
          <p:cNvSpPr/>
          <p:nvPr/>
        </p:nvSpPr>
        <p:spPr>
          <a:xfrm>
            <a:off x="4010707" y="477567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6" name="矩形 15">
            <a:extLst>
              <a:ext uri="{FF2B5EF4-FFF2-40B4-BE49-F238E27FC236}">
                <a16:creationId xmlns:a16="http://schemas.microsoft.com/office/drawing/2014/main" id="{8F15EE38-91CD-F301-B007-7F1FACB68442}"/>
              </a:ext>
            </a:extLst>
          </p:cNvPr>
          <p:cNvSpPr/>
          <p:nvPr/>
        </p:nvSpPr>
        <p:spPr>
          <a:xfrm>
            <a:off x="5000946"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3ECFC787-BFD8-D186-D088-A03CADCB1AD4}"/>
              </a:ext>
            </a:extLst>
          </p:cNvPr>
          <p:cNvSpPr/>
          <p:nvPr/>
        </p:nvSpPr>
        <p:spPr>
          <a:xfrm>
            <a:off x="5994778" y="477567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900512E4-C49C-376C-F54F-F7464D697056}"/>
              </a:ext>
            </a:extLst>
          </p:cNvPr>
          <p:cNvSpPr/>
          <p:nvPr/>
        </p:nvSpPr>
        <p:spPr>
          <a:xfrm>
            <a:off x="4010707" y="53292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19" name="矩形 18">
            <a:extLst>
              <a:ext uri="{FF2B5EF4-FFF2-40B4-BE49-F238E27FC236}">
                <a16:creationId xmlns:a16="http://schemas.microsoft.com/office/drawing/2014/main" id="{CB318332-A0BE-F3B1-D13A-120E705474B4}"/>
              </a:ext>
            </a:extLst>
          </p:cNvPr>
          <p:cNvSpPr/>
          <p:nvPr/>
        </p:nvSpPr>
        <p:spPr>
          <a:xfrm>
            <a:off x="5000946" y="5329212"/>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B882B3CF-EEFC-3AB4-F4F4-C6FAA914D00C}"/>
              </a:ext>
            </a:extLst>
          </p:cNvPr>
          <p:cNvSpPr/>
          <p:nvPr/>
        </p:nvSpPr>
        <p:spPr>
          <a:xfrm>
            <a:off x="3550011" y="262509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21" name="矩形 20">
            <a:extLst>
              <a:ext uri="{FF2B5EF4-FFF2-40B4-BE49-F238E27FC236}">
                <a16:creationId xmlns:a16="http://schemas.microsoft.com/office/drawing/2014/main" id="{6EC5E2F9-F41E-2DDC-BFBB-8FEA611FC8D1}"/>
              </a:ext>
            </a:extLst>
          </p:cNvPr>
          <p:cNvSpPr/>
          <p:nvPr/>
        </p:nvSpPr>
        <p:spPr>
          <a:xfrm>
            <a:off x="3550011" y="31796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06029F06-E75A-A9D8-FAB7-7CDBB620391B}"/>
              </a:ext>
            </a:extLst>
          </p:cNvPr>
          <p:cNvSpPr/>
          <p:nvPr/>
        </p:nvSpPr>
        <p:spPr>
          <a:xfrm>
            <a:off x="3550011" y="373422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658CF8A3-9583-1FED-12A6-C4A2A67B2243}"/>
              </a:ext>
            </a:extLst>
          </p:cNvPr>
          <p:cNvSpPr/>
          <p:nvPr/>
        </p:nvSpPr>
        <p:spPr>
          <a:xfrm>
            <a:off x="3550011" y="4288546"/>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86A40F19-E7CD-CE43-A4C1-DB373AD7CAC1}"/>
              </a:ext>
            </a:extLst>
          </p:cNvPr>
          <p:cNvSpPr/>
          <p:nvPr/>
        </p:nvSpPr>
        <p:spPr>
          <a:xfrm>
            <a:off x="3550011" y="484282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25" name="矩形 24">
            <a:extLst>
              <a:ext uri="{FF2B5EF4-FFF2-40B4-BE49-F238E27FC236}">
                <a16:creationId xmlns:a16="http://schemas.microsoft.com/office/drawing/2014/main" id="{BFA2AC10-884D-0885-8164-CE98AF4DBD39}"/>
              </a:ext>
            </a:extLst>
          </p:cNvPr>
          <p:cNvSpPr/>
          <p:nvPr/>
        </p:nvSpPr>
        <p:spPr>
          <a:xfrm>
            <a:off x="3550011" y="5396361"/>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1AD17C9A-0A50-C05A-9A02-0FB5565276BB}"/>
              </a:ext>
            </a:extLst>
          </p:cNvPr>
          <p:cNvSpPr/>
          <p:nvPr/>
        </p:nvSpPr>
        <p:spPr>
          <a:xfrm>
            <a:off x="5994778" y="366707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27" name="矩形 26">
            <a:extLst>
              <a:ext uri="{FF2B5EF4-FFF2-40B4-BE49-F238E27FC236}">
                <a16:creationId xmlns:a16="http://schemas.microsoft.com/office/drawing/2014/main" id="{1A1A4845-B56D-42CF-3A30-0D61BA6F2E5B}"/>
              </a:ext>
            </a:extLst>
          </p:cNvPr>
          <p:cNvSpPr/>
          <p:nvPr/>
        </p:nvSpPr>
        <p:spPr>
          <a:xfrm>
            <a:off x="5994778" y="5325696"/>
            <a:ext cx="993459" cy="554027"/>
          </a:xfrm>
          <a:prstGeom prst="rect">
            <a:avLst/>
          </a:prstGeom>
          <a:solidFill>
            <a:schemeClr val="bg1">
              <a:lumMod val="85000"/>
            </a:schemeClr>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&lt;</a:t>
            </a:r>
            <a:r>
              <a:rPr lang="en-US" altLang="zh-CN" sz="2400" i="1" dirty="0">
                <a:solidFill>
                  <a:schemeClr val="tx1"/>
                </a:solidFill>
                <a:latin typeface="Times New Roman" panose="02020603050405020304" pitchFamily="18" charset="0"/>
                <a:cs typeface="Times New Roman" panose="02020603050405020304" pitchFamily="18" charset="0"/>
              </a:rPr>
              <a:t>2</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i="1" dirty="0" err="1">
                <a:solidFill>
                  <a:schemeClr val="tx1"/>
                </a:solidFill>
                <a:latin typeface="Times New Roman" panose="02020603050405020304" pitchFamily="18" charset="0"/>
                <a:cs typeface="Times New Roman" panose="02020603050405020304" pitchFamily="18" charset="0"/>
              </a:rPr>
              <a:t>f</a:t>
            </a:r>
            <a:r>
              <a:rPr lang="en-US" altLang="zh-CN" sz="1100" i="1" dirty="0" err="1">
                <a:solidFill>
                  <a:schemeClr val="tx1"/>
                </a:solidFill>
                <a:latin typeface="Times New Roman" panose="02020603050405020304" pitchFamily="18" charset="0"/>
                <a:cs typeface="Times New Roman" panose="02020603050405020304" pitchFamily="18" charset="0"/>
              </a:rPr>
              <a:t>E</a:t>
            </a:r>
            <a:r>
              <a:rPr lang="en-US" altLang="zh-CN" sz="2400" dirty="0">
                <a:solidFill>
                  <a:schemeClr val="tx1"/>
                </a:solidFill>
                <a:latin typeface="Times New Roman" panose="02020603050405020304" pitchFamily="18" charset="0"/>
                <a:cs typeface="Times New Roman" panose="02020603050405020304" pitchFamily="18" charset="0"/>
              </a:rPr>
              <a:t>&gt;</a:t>
            </a: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AAF914D2-935B-55AF-BC07-BC9CF2B1E639}"/>
              </a:ext>
            </a:extLst>
          </p:cNvPr>
          <p:cNvSpPr txBox="1"/>
          <p:nvPr/>
        </p:nvSpPr>
        <p:spPr>
          <a:xfrm>
            <a:off x="1133668" y="3050534"/>
            <a:ext cx="219684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D’s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FDDC2157-C5E9-2D3B-7870-7480CFEDC48D}"/>
              </a:ext>
            </a:extLst>
          </p:cNvPr>
          <p:cNvSpPr/>
          <p:nvPr/>
        </p:nvSpPr>
        <p:spPr>
          <a:xfrm>
            <a:off x="699931"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30" name="直接箭头连接符 29">
            <a:extLst>
              <a:ext uri="{FF2B5EF4-FFF2-40B4-BE49-F238E27FC236}">
                <a16:creationId xmlns:a16="http://schemas.microsoft.com/office/drawing/2014/main" id="{28207568-835D-293E-4089-B323400BB0D8}"/>
              </a:ext>
            </a:extLst>
          </p:cNvPr>
          <p:cNvCxnSpPr>
            <a:cxnSpLocks/>
          </p:cNvCxnSpPr>
          <p:nvPr/>
        </p:nvCxnSpPr>
        <p:spPr>
          <a:xfrm>
            <a:off x="3159294" y="3298774"/>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57" name="文本框 56">
            <a:extLst>
              <a:ext uri="{FF2B5EF4-FFF2-40B4-BE49-F238E27FC236}">
                <a16:creationId xmlns:a16="http://schemas.microsoft.com/office/drawing/2014/main" id="{CE19EB2F-83AE-FB22-BCCF-08D636705DCD}"/>
              </a:ext>
            </a:extLst>
          </p:cNvPr>
          <p:cNvSpPr txBox="1"/>
          <p:nvPr/>
        </p:nvSpPr>
        <p:spPr>
          <a:xfrm>
            <a:off x="1131698" y="4420683"/>
            <a:ext cx="2198815" cy="553998"/>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Find an empty slot </a:t>
            </a:r>
          </a:p>
          <a:p>
            <a:r>
              <a:rPr lang="en-US" altLang="zh-CN" dirty="0">
                <a:solidFill>
                  <a:schemeClr val="bg1">
                    <a:lumMod val="75000"/>
                  </a:schemeClr>
                </a:solidFill>
                <a:latin typeface="Arial" panose="020B0604020202020204" pitchFamily="34" charset="0"/>
                <a:cs typeface="Arial" panose="020B0604020202020204" pitchFamily="34" charset="0"/>
              </a:rPr>
              <a:t>by linear probing.</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31" name="椭圆 30">
            <a:extLst>
              <a:ext uri="{FF2B5EF4-FFF2-40B4-BE49-F238E27FC236}">
                <a16:creationId xmlns:a16="http://schemas.microsoft.com/office/drawing/2014/main" id="{ECBA9493-7BBD-1071-19A0-57624D184031}"/>
              </a:ext>
            </a:extLst>
          </p:cNvPr>
          <p:cNvSpPr/>
          <p:nvPr/>
        </p:nvSpPr>
        <p:spPr>
          <a:xfrm>
            <a:off x="699931" y="453521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grpSp>
        <p:nvGrpSpPr>
          <p:cNvPr id="33" name="组合 32">
            <a:extLst>
              <a:ext uri="{FF2B5EF4-FFF2-40B4-BE49-F238E27FC236}">
                <a16:creationId xmlns:a16="http://schemas.microsoft.com/office/drawing/2014/main" id="{FD48C925-67C4-BABE-5C79-A9BBB4D89D48}"/>
              </a:ext>
            </a:extLst>
          </p:cNvPr>
          <p:cNvGrpSpPr/>
          <p:nvPr/>
        </p:nvGrpSpPr>
        <p:grpSpPr>
          <a:xfrm>
            <a:off x="3549638" y="3561849"/>
            <a:ext cx="23882" cy="1991577"/>
            <a:chOff x="5118541" y="1801560"/>
            <a:chExt cx="12700" cy="1059088"/>
          </a:xfrm>
        </p:grpSpPr>
        <p:cxnSp>
          <p:nvCxnSpPr>
            <p:cNvPr id="34" name="连接符: 曲线 33">
              <a:extLst>
                <a:ext uri="{FF2B5EF4-FFF2-40B4-BE49-F238E27FC236}">
                  <a16:creationId xmlns:a16="http://schemas.microsoft.com/office/drawing/2014/main" id="{620DD36A-EBC5-0184-6E54-F9D396BA7AF4}"/>
                </a:ext>
              </a:extLst>
            </p:cNvPr>
            <p:cNvCxnSpPr>
              <a:cxnSpLocks/>
            </p:cNvCxnSpPr>
            <p:nvPr/>
          </p:nvCxnSpPr>
          <p:spPr>
            <a:xfrm rot="10800000" flipV="1">
              <a:off x="5118541" y="1801560"/>
              <a:ext cx="12700" cy="26497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5" name="连接符: 曲线 34">
              <a:extLst>
                <a:ext uri="{FF2B5EF4-FFF2-40B4-BE49-F238E27FC236}">
                  <a16:creationId xmlns:a16="http://schemas.microsoft.com/office/drawing/2014/main" id="{62B28F43-4BCD-78A6-908E-521CF6420D3F}"/>
                </a:ext>
              </a:extLst>
            </p:cNvPr>
            <p:cNvCxnSpPr>
              <a:cxnSpLocks/>
            </p:cNvCxnSpPr>
            <p:nvPr/>
          </p:nvCxnSpPr>
          <p:spPr>
            <a:xfrm rot="10800000" flipV="1">
              <a:off x="5118541" y="2066538"/>
              <a:ext cx="12700" cy="264626"/>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6" name="连接符: 曲线 35">
              <a:extLst>
                <a:ext uri="{FF2B5EF4-FFF2-40B4-BE49-F238E27FC236}">
                  <a16:creationId xmlns:a16="http://schemas.microsoft.com/office/drawing/2014/main" id="{DEE571C7-18B2-3ECF-8FA6-05392695142D}"/>
                </a:ext>
              </a:extLst>
            </p:cNvPr>
            <p:cNvCxnSpPr>
              <a:cxnSpLocks/>
            </p:cNvCxnSpPr>
            <p:nvPr/>
          </p:nvCxnSpPr>
          <p:spPr>
            <a:xfrm rot="10800000" flipV="1">
              <a:off x="5118541" y="2331164"/>
              <a:ext cx="12700" cy="26485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37" name="连接符: 曲线 36">
              <a:extLst>
                <a:ext uri="{FF2B5EF4-FFF2-40B4-BE49-F238E27FC236}">
                  <a16:creationId xmlns:a16="http://schemas.microsoft.com/office/drawing/2014/main" id="{3CDEDC9A-8F73-BDB7-DA59-826E417B3AB8}"/>
                </a:ext>
              </a:extLst>
            </p:cNvPr>
            <p:cNvCxnSpPr>
              <a:cxnSpLocks/>
            </p:cNvCxnSpPr>
            <p:nvPr/>
          </p:nvCxnSpPr>
          <p:spPr>
            <a:xfrm rot="10800000" flipV="1">
              <a:off x="5118541" y="2596022"/>
              <a:ext cx="12700" cy="264626"/>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sp>
        <p:nvSpPr>
          <p:cNvPr id="13" name="矩形 12">
            <a:extLst>
              <a:ext uri="{FF2B5EF4-FFF2-40B4-BE49-F238E27FC236}">
                <a16:creationId xmlns:a16="http://schemas.microsoft.com/office/drawing/2014/main" id="{5B4A46EA-6194-FF94-B682-6BBE628A122C}"/>
              </a:ext>
            </a:extLst>
          </p:cNvPr>
          <p:cNvSpPr/>
          <p:nvPr/>
        </p:nvSpPr>
        <p:spPr>
          <a:xfrm>
            <a:off x="5000946" y="4221398"/>
            <a:ext cx="993459" cy="554027"/>
          </a:xfrm>
          <a:prstGeom prst="rect">
            <a:avLst/>
          </a:prstGeom>
          <a:solidFill>
            <a:schemeClr val="bg1">
              <a:lumMod val="8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solidFill>
                  <a:schemeClr val="tx1"/>
                </a:solidFill>
                <a:latin typeface="Times New Roman" panose="02020603050405020304" pitchFamily="18" charset="0"/>
                <a:cs typeface="Times New Roman" panose="02020603050405020304" pitchFamily="18" charset="0"/>
              </a:rPr>
              <a:t>&lt;</a:t>
            </a:r>
            <a:r>
              <a:rPr lang="en-US" altLang="zh-CN" sz="2400" i="1" dirty="0">
                <a:solidFill>
                  <a:schemeClr val="tx1"/>
                </a:solidFill>
                <a:latin typeface="Times New Roman" panose="02020603050405020304" pitchFamily="18" charset="0"/>
                <a:cs typeface="Times New Roman" panose="02020603050405020304" pitchFamily="18" charset="0"/>
              </a:rPr>
              <a:t>2</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i="1" dirty="0" err="1">
                <a:solidFill>
                  <a:schemeClr val="tx1"/>
                </a:solidFill>
                <a:latin typeface="Times New Roman" panose="02020603050405020304" pitchFamily="18" charset="0"/>
                <a:cs typeface="Times New Roman" panose="02020603050405020304" pitchFamily="18" charset="0"/>
              </a:rPr>
              <a:t>f</a:t>
            </a:r>
            <a:r>
              <a:rPr lang="en-US" altLang="zh-CN" sz="1100" i="1" dirty="0" err="1">
                <a:solidFill>
                  <a:schemeClr val="tx1"/>
                </a:solidFill>
                <a:latin typeface="Times New Roman" panose="02020603050405020304" pitchFamily="18" charset="0"/>
                <a:cs typeface="Times New Roman" panose="02020603050405020304" pitchFamily="18" charset="0"/>
              </a:rPr>
              <a:t>D</a:t>
            </a:r>
            <a:r>
              <a:rPr lang="en-US" altLang="zh-CN" sz="2400" dirty="0">
                <a:solidFill>
                  <a:schemeClr val="tx1"/>
                </a:solidFill>
                <a:latin typeface="Times New Roman" panose="02020603050405020304" pitchFamily="18" charset="0"/>
                <a:cs typeface="Times New Roman" panose="02020603050405020304" pitchFamily="18" charset="0"/>
              </a:rPr>
              <a:t>&gt;</a:t>
            </a:r>
            <a:endParaRPr lang="zh-CN" altLang="en-US" sz="1000" dirty="0">
              <a:solidFill>
                <a:schemeClr val="tx1"/>
              </a:solidFill>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522847BF-4CDF-D75A-A84D-54461373EDF5}"/>
              </a:ext>
            </a:extLst>
          </p:cNvPr>
          <p:cNvSpPr txBox="1"/>
          <p:nvPr/>
        </p:nvSpPr>
        <p:spPr>
          <a:xfrm>
            <a:off x="7629882" y="3944104"/>
            <a:ext cx="2930418" cy="553998"/>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Move one inserted element to obtain a closer empty slot.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45" name="椭圆 44">
            <a:extLst>
              <a:ext uri="{FF2B5EF4-FFF2-40B4-BE49-F238E27FC236}">
                <a16:creationId xmlns:a16="http://schemas.microsoft.com/office/drawing/2014/main" id="{A4149E10-7EA9-C228-25B1-FCC475F533FA}"/>
              </a:ext>
            </a:extLst>
          </p:cNvPr>
          <p:cNvSpPr/>
          <p:nvPr/>
        </p:nvSpPr>
        <p:spPr>
          <a:xfrm>
            <a:off x="7187836" y="4058631"/>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zh-CN" altLang="en-US" dirty="0">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3121DA8F-467F-1DC9-FAA4-36FF0C7F9BD6}"/>
              </a:ext>
            </a:extLst>
          </p:cNvPr>
          <p:cNvSpPr txBox="1"/>
          <p:nvPr/>
        </p:nvSpPr>
        <p:spPr>
          <a:xfrm>
            <a:off x="7640994" y="4750053"/>
            <a:ext cx="2930418" cy="553998"/>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Store element </a:t>
            </a:r>
            <a:r>
              <a:rPr lang="en-US" altLang="zh-CN" i="1" dirty="0">
                <a:solidFill>
                  <a:schemeClr val="bg1">
                    <a:lumMod val="75000"/>
                  </a:schemeClr>
                </a:solidFill>
                <a:latin typeface="Arial" panose="020B0604020202020204" pitchFamily="34" charset="0"/>
                <a:cs typeface="Arial" panose="020B0604020202020204" pitchFamily="34" charset="0"/>
              </a:rPr>
              <a:t>D</a:t>
            </a:r>
            <a:r>
              <a:rPr lang="en-US" altLang="zh-CN" dirty="0">
                <a:solidFill>
                  <a:schemeClr val="bg1">
                    <a:lumMod val="75000"/>
                  </a:schemeClr>
                </a:solidFill>
                <a:latin typeface="Arial" panose="020B0604020202020204" pitchFamily="34" charset="0"/>
                <a:cs typeface="Arial" panose="020B0604020202020204" pitchFamily="34" charset="0"/>
              </a:rPr>
              <a:t> in the newly created empty slot.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47" name="椭圆 46">
            <a:extLst>
              <a:ext uri="{FF2B5EF4-FFF2-40B4-BE49-F238E27FC236}">
                <a16:creationId xmlns:a16="http://schemas.microsoft.com/office/drawing/2014/main" id="{E27317F2-B39B-F517-53D0-81EDE590B975}"/>
              </a:ext>
            </a:extLst>
          </p:cNvPr>
          <p:cNvSpPr/>
          <p:nvPr/>
        </p:nvSpPr>
        <p:spPr>
          <a:xfrm>
            <a:off x="7198948" y="486458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zh-CN" altLang="en-US" dirty="0">
              <a:latin typeface="Arial" panose="020B0604020202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575417D2-0E84-9CD9-14E2-185E85449AAF}"/>
              </a:ext>
            </a:extLst>
          </p:cNvPr>
          <p:cNvSpPr txBox="1"/>
          <p:nvPr/>
        </p:nvSpPr>
        <p:spPr>
          <a:xfrm>
            <a:off x="7143383" y="1928625"/>
            <a:ext cx="4661562" cy="830997"/>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en-US" altLang="zh-CN" dirty="0">
                <a:solidFill>
                  <a:schemeClr val="tx1"/>
                </a:solidFill>
                <a:latin typeface="Arial" panose="020B0604020202020204" pitchFamily="34" charset="0"/>
                <a:cs typeface="Arial" panose="020B0604020202020204" pitchFamily="34" charset="0"/>
              </a:rPr>
              <a:t>“</a:t>
            </a:r>
            <a:r>
              <a:rPr lang="en-US" altLang="zh-CN" i="1" dirty="0">
                <a:solidFill>
                  <a:schemeClr val="tx1"/>
                </a:solidFill>
                <a:latin typeface="Arial" panose="020B0604020202020204" pitchFamily="34" charset="0"/>
                <a:cs typeface="Arial" panose="020B0604020202020204" pitchFamily="34" charset="0"/>
              </a:rPr>
              <a:t>2</a:t>
            </a:r>
            <a:r>
              <a:rPr lang="en-US" altLang="zh-CN" dirty="0">
                <a:solidFill>
                  <a:schemeClr val="tx1"/>
                </a:solidFill>
                <a:latin typeface="Arial" panose="020B0604020202020204" pitchFamily="34" charset="0"/>
                <a:cs typeface="Arial" panose="020B0604020202020204" pitchFamily="34" charset="0"/>
              </a:rPr>
              <a:t>” denotes the distance between element </a:t>
            </a:r>
            <a:r>
              <a:rPr lang="en-US" altLang="zh-CN" i="1" dirty="0">
                <a:latin typeface="Arial" panose="020B0604020202020204" pitchFamily="34" charset="0"/>
                <a:cs typeface="Arial" panose="020B0604020202020204" pitchFamily="34" charset="0"/>
              </a:rPr>
              <a:t>D</a:t>
            </a:r>
            <a:r>
              <a:rPr lang="en-US" altLang="zh-CN" dirty="0">
                <a:solidFill>
                  <a:schemeClr val="tx1"/>
                </a:solidFill>
                <a:latin typeface="Arial" panose="020B0604020202020204" pitchFamily="34" charset="0"/>
                <a:cs typeface="Arial" panose="020B0604020202020204" pitchFamily="34" charset="0"/>
              </a:rPr>
              <a:t>'s corresponding bucket and the position where element </a:t>
            </a:r>
            <a:r>
              <a:rPr lang="en-US" altLang="zh-CN" i="1" dirty="0">
                <a:latin typeface="Arial" panose="020B0604020202020204" pitchFamily="34" charset="0"/>
                <a:cs typeface="Arial" panose="020B0604020202020204" pitchFamily="34" charset="0"/>
              </a:rPr>
              <a:t>D</a:t>
            </a:r>
            <a:r>
              <a:rPr lang="en-US" altLang="zh-CN" dirty="0">
                <a:solidFill>
                  <a:schemeClr val="tx1"/>
                </a:solidFill>
                <a:latin typeface="Arial" panose="020B0604020202020204" pitchFamily="34" charset="0"/>
                <a:cs typeface="Arial" panose="020B0604020202020204" pitchFamily="34" charset="0"/>
              </a:rPr>
              <a:t> is actually stored. </a:t>
            </a:r>
            <a:r>
              <a:rPr lang="en-US" altLang="zh-CN" dirty="0">
                <a:solidFill>
                  <a:srgbClr val="C00000"/>
                </a:solidFill>
                <a:latin typeface="Arial" panose="020B0604020202020204" pitchFamily="34" charset="0"/>
                <a:cs typeface="Arial" panose="020B0604020202020204" pitchFamily="34" charset="0"/>
              </a:rPr>
              <a:t>(3-1=2)</a:t>
            </a:r>
          </a:p>
        </p:txBody>
      </p:sp>
      <p:sp>
        <p:nvSpPr>
          <p:cNvPr id="39" name="文本框 38">
            <a:extLst>
              <a:ext uri="{FF2B5EF4-FFF2-40B4-BE49-F238E27FC236}">
                <a16:creationId xmlns:a16="http://schemas.microsoft.com/office/drawing/2014/main" id="{66148B36-A496-2C06-3C39-A7D8C9D8747B}"/>
              </a:ext>
            </a:extLst>
          </p:cNvPr>
          <p:cNvSpPr txBox="1"/>
          <p:nvPr/>
        </p:nvSpPr>
        <p:spPr>
          <a:xfrm>
            <a:off x="7143378" y="3068159"/>
            <a:ext cx="4525780" cy="553998"/>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en-US" altLang="zh-CN" dirty="0">
                <a:solidFill>
                  <a:schemeClr val="tx1"/>
                </a:solidFill>
                <a:latin typeface="Arial" panose="020B0604020202020204" pitchFamily="34" charset="0"/>
                <a:cs typeface="Arial" panose="020B0604020202020204" pitchFamily="34" charset="0"/>
              </a:rPr>
              <a:t>“</a:t>
            </a:r>
            <a:r>
              <a:rPr lang="en-US" altLang="zh-CN" sz="1800" i="1" dirty="0" err="1">
                <a:solidFill>
                  <a:schemeClr val="tx1"/>
                </a:solidFill>
                <a:latin typeface="Times New Roman" panose="02020603050405020304" pitchFamily="18" charset="0"/>
                <a:cs typeface="Times New Roman" panose="02020603050405020304" pitchFamily="18" charset="0"/>
              </a:rPr>
              <a:t>f</a:t>
            </a:r>
            <a:r>
              <a:rPr lang="en-US" altLang="zh-CN" sz="1000" i="1" dirty="0" err="1">
                <a:latin typeface="Times New Roman" panose="02020603050405020304" pitchFamily="18" charset="0"/>
                <a:cs typeface="Times New Roman" panose="02020603050405020304" pitchFamily="18" charset="0"/>
              </a:rPr>
              <a:t>D</a:t>
            </a:r>
            <a:r>
              <a:rPr lang="en-US" altLang="zh-CN" dirty="0">
                <a:solidFill>
                  <a:schemeClr val="tx1"/>
                </a:solidFill>
                <a:latin typeface="Arial" panose="020B0604020202020204" pitchFamily="34" charset="0"/>
                <a:cs typeface="Arial" panose="020B0604020202020204" pitchFamily="34" charset="0"/>
              </a:rPr>
              <a:t>” is the fingerprint of element </a:t>
            </a:r>
            <a:r>
              <a:rPr lang="en-US" altLang="zh-CN" i="1" dirty="0">
                <a:solidFill>
                  <a:schemeClr val="tx1"/>
                </a:solidFill>
                <a:latin typeface="Arial" panose="020B0604020202020204" pitchFamily="34" charset="0"/>
                <a:cs typeface="Arial" panose="020B0604020202020204" pitchFamily="34" charset="0"/>
              </a:rPr>
              <a:t>C</a:t>
            </a:r>
            <a:r>
              <a:rPr lang="en-US" altLang="zh-CN" dirty="0">
                <a:solidFill>
                  <a:schemeClr val="tx1"/>
                </a:solidFill>
                <a:latin typeface="Arial" panose="020B0604020202020204" pitchFamily="34" charset="0"/>
                <a:cs typeface="Arial" panose="020B0604020202020204" pitchFamily="34" charset="0"/>
              </a:rPr>
              <a:t>, that is, a few bits of element </a:t>
            </a:r>
            <a:r>
              <a:rPr lang="en-US" altLang="zh-CN" i="1" dirty="0">
                <a:solidFill>
                  <a:schemeClr val="tx1"/>
                </a:solidFill>
                <a:latin typeface="Arial" panose="020B0604020202020204" pitchFamily="34" charset="0"/>
                <a:cs typeface="Arial" panose="020B0604020202020204" pitchFamily="34" charset="0"/>
              </a:rPr>
              <a:t>C</a:t>
            </a:r>
            <a:r>
              <a:rPr lang="en-US" altLang="zh-CN" dirty="0">
                <a:solidFill>
                  <a:schemeClr val="tx1"/>
                </a:solidFill>
                <a:latin typeface="Arial" panose="020B0604020202020204" pitchFamily="34" charset="0"/>
                <a:cs typeface="Arial" panose="020B0604020202020204" pitchFamily="34" charset="0"/>
              </a:rPr>
              <a:t>’s hash value.</a:t>
            </a:r>
          </a:p>
        </p:txBody>
      </p:sp>
    </p:spTree>
    <p:extLst>
      <p:ext uri="{BB962C8B-B14F-4D97-AF65-F5344CB8AC3E}">
        <p14:creationId xmlns:p14="http://schemas.microsoft.com/office/powerpoint/2010/main" val="2829959732"/>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Takeaways</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31</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39515"/>
          </a:xfrm>
          <a:prstGeom prst="rect">
            <a:avLst/>
          </a:prstGeom>
        </p:spPr>
        <p:txBody>
          <a:bodyPr wrap="square" lIns="0" tIns="0" rIns="0" bIns="0">
            <a:spAutoFit/>
          </a:bodyPr>
          <a:lstStyle/>
          <a:p>
            <a:pPr>
              <a:lnSpc>
                <a:spcPct val="150000"/>
              </a:lnSpc>
            </a:pPr>
            <a:r>
              <a:rPr lang="en-US" altLang="zh-CN" sz="2400" dirty="0">
                <a:latin typeface="+mj-lt"/>
              </a:rPr>
              <a:t>The key point is that the wormhole filter insertion is mainly based on </a:t>
            </a:r>
            <a:r>
              <a:rPr lang="en-US" altLang="zh-CN" sz="2400" b="1" dirty="0">
                <a:latin typeface="+mj-lt"/>
              </a:rPr>
              <a:t>linear probing (</a:t>
            </a:r>
            <a:r>
              <a:rPr lang="en-US" altLang="zh-CN" sz="2400" b="1" i="1" dirty="0">
                <a:latin typeface="+mj-lt"/>
              </a:rPr>
              <a:t>i.e., </a:t>
            </a:r>
            <a:r>
              <a:rPr lang="en-US" altLang="zh-CN" sz="2400" b="1" dirty="0">
                <a:latin typeface="+mj-lt"/>
              </a:rPr>
              <a:t>sequential reads), </a:t>
            </a:r>
            <a:r>
              <a:rPr lang="en-US" altLang="zh-CN" sz="2400" dirty="0">
                <a:latin typeface="+mj-lt"/>
              </a:rPr>
              <a:t>which is very fast on persistent memory.</a:t>
            </a:r>
          </a:p>
        </p:txBody>
      </p:sp>
      <p:sp>
        <p:nvSpPr>
          <p:cNvPr id="40" name="矩形 39">
            <a:extLst>
              <a:ext uri="{FF2B5EF4-FFF2-40B4-BE49-F238E27FC236}">
                <a16:creationId xmlns:a16="http://schemas.microsoft.com/office/drawing/2014/main" id="{5297E630-972B-252F-4978-A7E66A847688}"/>
              </a:ext>
            </a:extLst>
          </p:cNvPr>
          <p:cNvSpPr/>
          <p:nvPr/>
        </p:nvSpPr>
        <p:spPr>
          <a:xfrm>
            <a:off x="4010707" y="2904233"/>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B00DD05B-D88A-9918-ED58-AB5798D7DB2B}"/>
              </a:ext>
            </a:extLst>
          </p:cNvPr>
          <p:cNvSpPr/>
          <p:nvPr/>
        </p:nvSpPr>
        <p:spPr>
          <a:xfrm>
            <a:off x="5000946"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A27117D4-D746-44F9-9545-2D49335A4FC2}"/>
              </a:ext>
            </a:extLst>
          </p:cNvPr>
          <p:cNvSpPr/>
          <p:nvPr/>
        </p:nvSpPr>
        <p:spPr>
          <a:xfrm>
            <a:off x="5994778"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30C73FB1-E756-9B6A-9029-9B720C68B68C}"/>
              </a:ext>
            </a:extLst>
          </p:cNvPr>
          <p:cNvSpPr/>
          <p:nvPr/>
        </p:nvSpPr>
        <p:spPr>
          <a:xfrm>
            <a:off x="4010707" y="345881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9A7A9808-6BBE-F4F1-7BC0-89B75DAEDD7C}"/>
              </a:ext>
            </a:extLst>
          </p:cNvPr>
          <p:cNvSpPr/>
          <p:nvPr/>
        </p:nvSpPr>
        <p:spPr>
          <a:xfrm>
            <a:off x="5000946" y="34588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0A2E8C1E-FE1E-9D3E-0E84-56CF90BE0B92}"/>
              </a:ext>
            </a:extLst>
          </p:cNvPr>
          <p:cNvSpPr/>
          <p:nvPr/>
        </p:nvSpPr>
        <p:spPr>
          <a:xfrm>
            <a:off x="5994778" y="346019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0" name="矩形 49">
            <a:extLst>
              <a:ext uri="{FF2B5EF4-FFF2-40B4-BE49-F238E27FC236}">
                <a16:creationId xmlns:a16="http://schemas.microsoft.com/office/drawing/2014/main" id="{0C8FB5B7-9090-A276-0041-DE61A6391D24}"/>
              </a:ext>
            </a:extLst>
          </p:cNvPr>
          <p:cNvSpPr/>
          <p:nvPr/>
        </p:nvSpPr>
        <p:spPr>
          <a:xfrm>
            <a:off x="4010707" y="401336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7548918B-1850-8888-A32E-04A94E545E2E}"/>
              </a:ext>
            </a:extLst>
          </p:cNvPr>
          <p:cNvSpPr/>
          <p:nvPr/>
        </p:nvSpPr>
        <p:spPr>
          <a:xfrm>
            <a:off x="5000946"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28A8E016-8B06-EF19-5A7D-8000BB17CB61}"/>
              </a:ext>
            </a:extLst>
          </p:cNvPr>
          <p:cNvSpPr/>
          <p:nvPr/>
        </p:nvSpPr>
        <p:spPr>
          <a:xfrm>
            <a:off x="4010707" y="456768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D4D8F2F3-5145-E326-E8B9-49BEF14375EC}"/>
              </a:ext>
            </a:extLst>
          </p:cNvPr>
          <p:cNvSpPr/>
          <p:nvPr/>
        </p:nvSpPr>
        <p:spPr>
          <a:xfrm>
            <a:off x="5994778"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4" name="矩形 53">
            <a:extLst>
              <a:ext uri="{FF2B5EF4-FFF2-40B4-BE49-F238E27FC236}">
                <a16:creationId xmlns:a16="http://schemas.microsoft.com/office/drawing/2014/main" id="{7F917DAD-05CC-BD50-2FAD-7C4AC6DA6A6A}"/>
              </a:ext>
            </a:extLst>
          </p:cNvPr>
          <p:cNvSpPr/>
          <p:nvPr/>
        </p:nvSpPr>
        <p:spPr>
          <a:xfrm>
            <a:off x="4010707" y="512195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741A4BE4-0217-3789-236D-090B936018D3}"/>
              </a:ext>
            </a:extLst>
          </p:cNvPr>
          <p:cNvSpPr/>
          <p:nvPr/>
        </p:nvSpPr>
        <p:spPr>
          <a:xfrm>
            <a:off x="5000946"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3A21E844-BD14-10D7-B90D-F73CD032276E}"/>
              </a:ext>
            </a:extLst>
          </p:cNvPr>
          <p:cNvSpPr/>
          <p:nvPr/>
        </p:nvSpPr>
        <p:spPr>
          <a:xfrm>
            <a:off x="5994778"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2E7D2C77-D9B6-E7ED-D64C-01313C363A89}"/>
              </a:ext>
            </a:extLst>
          </p:cNvPr>
          <p:cNvSpPr/>
          <p:nvPr/>
        </p:nvSpPr>
        <p:spPr>
          <a:xfrm>
            <a:off x="4010707" y="567549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637EB132-4480-A698-9C71-3E5C993228BC}"/>
              </a:ext>
            </a:extLst>
          </p:cNvPr>
          <p:cNvSpPr/>
          <p:nvPr/>
        </p:nvSpPr>
        <p:spPr>
          <a:xfrm>
            <a:off x="5000946" y="567549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2E91B7A7-F22D-C767-417E-1A58B1FAB7BD}"/>
              </a:ext>
            </a:extLst>
          </p:cNvPr>
          <p:cNvSpPr/>
          <p:nvPr/>
        </p:nvSpPr>
        <p:spPr>
          <a:xfrm>
            <a:off x="3550011" y="29713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2D6216CA-7738-804B-F6D1-B2D64BBD2677}"/>
              </a:ext>
            </a:extLst>
          </p:cNvPr>
          <p:cNvSpPr/>
          <p:nvPr/>
        </p:nvSpPr>
        <p:spPr>
          <a:xfrm>
            <a:off x="3550011" y="3525962"/>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2" name="矩形 61">
            <a:extLst>
              <a:ext uri="{FF2B5EF4-FFF2-40B4-BE49-F238E27FC236}">
                <a16:creationId xmlns:a16="http://schemas.microsoft.com/office/drawing/2014/main" id="{58CA5771-FC62-EBEC-54AF-F1CFE9168D80}"/>
              </a:ext>
            </a:extLst>
          </p:cNvPr>
          <p:cNvSpPr/>
          <p:nvPr/>
        </p:nvSpPr>
        <p:spPr>
          <a:xfrm>
            <a:off x="3550011" y="4080507"/>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6CB1B00A-6A58-A4B5-F4A2-F00B950A7FCA}"/>
              </a:ext>
            </a:extLst>
          </p:cNvPr>
          <p:cNvSpPr/>
          <p:nvPr/>
        </p:nvSpPr>
        <p:spPr>
          <a:xfrm>
            <a:off x="3550011" y="463482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55AB58E4-ED57-CAF2-895A-2FF94D21A70C}"/>
              </a:ext>
            </a:extLst>
          </p:cNvPr>
          <p:cNvSpPr/>
          <p:nvPr/>
        </p:nvSpPr>
        <p:spPr>
          <a:xfrm>
            <a:off x="3550011" y="518910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50806BFE-471B-2B16-6BD0-5312385F3A42}"/>
              </a:ext>
            </a:extLst>
          </p:cNvPr>
          <p:cNvSpPr/>
          <p:nvPr/>
        </p:nvSpPr>
        <p:spPr>
          <a:xfrm>
            <a:off x="3550011" y="574264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66" name="矩形 65">
            <a:extLst>
              <a:ext uri="{FF2B5EF4-FFF2-40B4-BE49-F238E27FC236}">
                <a16:creationId xmlns:a16="http://schemas.microsoft.com/office/drawing/2014/main" id="{9FA81020-2903-53AD-47EA-6BBFEB77FF5B}"/>
              </a:ext>
            </a:extLst>
          </p:cNvPr>
          <p:cNvSpPr/>
          <p:nvPr/>
        </p:nvSpPr>
        <p:spPr>
          <a:xfrm>
            <a:off x="5994778"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7" name="矩形 66">
            <a:extLst>
              <a:ext uri="{FF2B5EF4-FFF2-40B4-BE49-F238E27FC236}">
                <a16:creationId xmlns:a16="http://schemas.microsoft.com/office/drawing/2014/main" id="{E1B62EF9-8261-477D-25FC-E4B543CBADAB}"/>
              </a:ext>
            </a:extLst>
          </p:cNvPr>
          <p:cNvSpPr/>
          <p:nvPr/>
        </p:nvSpPr>
        <p:spPr>
          <a:xfrm>
            <a:off x="5994778" y="5671979"/>
            <a:ext cx="993459" cy="554027"/>
          </a:xfrm>
          <a:prstGeom prst="rect">
            <a:avLst/>
          </a:prstGeom>
          <a:solidFill>
            <a:schemeClr val="bg1">
              <a:lumMod val="85000"/>
            </a:schemeClr>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400" dirty="0">
              <a:solidFill>
                <a:schemeClr val="tx1"/>
              </a:solidFill>
              <a:latin typeface="Times New Roman" panose="02020603050405020304" pitchFamily="18" charset="0"/>
              <a:cs typeface="Times New Roman" panose="02020603050405020304" pitchFamily="18" charset="0"/>
            </a:endParaRPr>
          </a:p>
        </p:txBody>
      </p:sp>
      <p:sp>
        <p:nvSpPr>
          <p:cNvPr id="68" name="文本框 67">
            <a:extLst>
              <a:ext uri="{FF2B5EF4-FFF2-40B4-BE49-F238E27FC236}">
                <a16:creationId xmlns:a16="http://schemas.microsoft.com/office/drawing/2014/main" id="{5CB13409-B92D-FC6E-AC09-3F676AF9F878}"/>
              </a:ext>
            </a:extLst>
          </p:cNvPr>
          <p:cNvSpPr txBox="1"/>
          <p:nvPr/>
        </p:nvSpPr>
        <p:spPr>
          <a:xfrm>
            <a:off x="1133668" y="3396817"/>
            <a:ext cx="219684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D’s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69" name="椭圆 68">
            <a:extLst>
              <a:ext uri="{FF2B5EF4-FFF2-40B4-BE49-F238E27FC236}">
                <a16:creationId xmlns:a16="http://schemas.microsoft.com/office/drawing/2014/main" id="{CDFCC9A4-9853-FAF5-F2FE-9DCDC9E2AD35}"/>
              </a:ext>
            </a:extLst>
          </p:cNvPr>
          <p:cNvSpPr/>
          <p:nvPr/>
        </p:nvSpPr>
        <p:spPr>
          <a:xfrm>
            <a:off x="699931" y="3649843"/>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70" name="直接箭头连接符 69">
            <a:extLst>
              <a:ext uri="{FF2B5EF4-FFF2-40B4-BE49-F238E27FC236}">
                <a16:creationId xmlns:a16="http://schemas.microsoft.com/office/drawing/2014/main" id="{4C36C196-2CB4-BAE7-ECDE-3D6157244437}"/>
              </a:ext>
            </a:extLst>
          </p:cNvPr>
          <p:cNvCxnSpPr>
            <a:cxnSpLocks/>
          </p:cNvCxnSpPr>
          <p:nvPr/>
        </p:nvCxnSpPr>
        <p:spPr>
          <a:xfrm>
            <a:off x="3159294" y="3645057"/>
            <a:ext cx="407856" cy="129267"/>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71" name="文本框 70">
            <a:extLst>
              <a:ext uri="{FF2B5EF4-FFF2-40B4-BE49-F238E27FC236}">
                <a16:creationId xmlns:a16="http://schemas.microsoft.com/office/drawing/2014/main" id="{065EBFDA-010F-3E7B-7046-475552ED6749}"/>
              </a:ext>
            </a:extLst>
          </p:cNvPr>
          <p:cNvSpPr txBox="1"/>
          <p:nvPr/>
        </p:nvSpPr>
        <p:spPr>
          <a:xfrm>
            <a:off x="1131698" y="4766966"/>
            <a:ext cx="2198815" cy="553998"/>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Find an empty slot </a:t>
            </a:r>
          </a:p>
          <a:p>
            <a:r>
              <a:rPr lang="en-US" altLang="zh-CN" dirty="0">
                <a:solidFill>
                  <a:schemeClr val="bg1">
                    <a:lumMod val="75000"/>
                  </a:schemeClr>
                </a:solidFill>
                <a:latin typeface="Arial" panose="020B0604020202020204" pitchFamily="34" charset="0"/>
                <a:cs typeface="Arial" panose="020B0604020202020204" pitchFamily="34" charset="0"/>
              </a:rPr>
              <a:t>by </a:t>
            </a:r>
            <a:r>
              <a:rPr lang="en-US" altLang="zh-CN" b="1" dirty="0">
                <a:latin typeface="Arial" panose="020B0604020202020204" pitchFamily="34" charset="0"/>
                <a:cs typeface="Arial" panose="020B0604020202020204" pitchFamily="34" charset="0"/>
              </a:rPr>
              <a:t>linear probing</a:t>
            </a:r>
            <a:r>
              <a:rPr lang="en-US" altLang="zh-CN" dirty="0">
                <a:solidFill>
                  <a:schemeClr val="bg1">
                    <a:lumMod val="75000"/>
                  </a:schemeClr>
                </a:solidFill>
                <a:latin typeface="Arial" panose="020B0604020202020204" pitchFamily="34" charset="0"/>
                <a:cs typeface="Arial" panose="020B0604020202020204" pitchFamily="34" charset="0"/>
              </a:rPr>
              <a: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72" name="椭圆 71">
            <a:extLst>
              <a:ext uri="{FF2B5EF4-FFF2-40B4-BE49-F238E27FC236}">
                <a16:creationId xmlns:a16="http://schemas.microsoft.com/office/drawing/2014/main" id="{8D36AA72-B874-656C-C6F7-3CA87DA254D6}"/>
              </a:ext>
            </a:extLst>
          </p:cNvPr>
          <p:cNvSpPr/>
          <p:nvPr/>
        </p:nvSpPr>
        <p:spPr>
          <a:xfrm>
            <a:off x="699931" y="4881493"/>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grpSp>
        <p:nvGrpSpPr>
          <p:cNvPr id="73" name="组合 72">
            <a:extLst>
              <a:ext uri="{FF2B5EF4-FFF2-40B4-BE49-F238E27FC236}">
                <a16:creationId xmlns:a16="http://schemas.microsoft.com/office/drawing/2014/main" id="{252FC56D-5B06-2457-08A8-E2F12496955C}"/>
              </a:ext>
            </a:extLst>
          </p:cNvPr>
          <p:cNvGrpSpPr/>
          <p:nvPr/>
        </p:nvGrpSpPr>
        <p:grpSpPr>
          <a:xfrm>
            <a:off x="3549638" y="3908132"/>
            <a:ext cx="23882" cy="1991577"/>
            <a:chOff x="5118541" y="1801560"/>
            <a:chExt cx="12700" cy="1059088"/>
          </a:xfrm>
        </p:grpSpPr>
        <p:cxnSp>
          <p:nvCxnSpPr>
            <p:cNvPr id="74" name="连接符: 曲线 73">
              <a:extLst>
                <a:ext uri="{FF2B5EF4-FFF2-40B4-BE49-F238E27FC236}">
                  <a16:creationId xmlns:a16="http://schemas.microsoft.com/office/drawing/2014/main" id="{1E3A75E6-FB9D-0DDE-A2C8-50550E59ACF0}"/>
                </a:ext>
              </a:extLst>
            </p:cNvPr>
            <p:cNvCxnSpPr>
              <a:cxnSpLocks/>
            </p:cNvCxnSpPr>
            <p:nvPr/>
          </p:nvCxnSpPr>
          <p:spPr>
            <a:xfrm rot="10800000" flipV="1">
              <a:off x="5118541" y="1801560"/>
              <a:ext cx="12700" cy="26497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75" name="连接符: 曲线 74">
              <a:extLst>
                <a:ext uri="{FF2B5EF4-FFF2-40B4-BE49-F238E27FC236}">
                  <a16:creationId xmlns:a16="http://schemas.microsoft.com/office/drawing/2014/main" id="{86CB6207-28B5-31A8-7619-95A84FBE5DA1}"/>
                </a:ext>
              </a:extLst>
            </p:cNvPr>
            <p:cNvCxnSpPr>
              <a:cxnSpLocks/>
            </p:cNvCxnSpPr>
            <p:nvPr/>
          </p:nvCxnSpPr>
          <p:spPr>
            <a:xfrm rot="10800000" flipV="1">
              <a:off x="5118541" y="2066538"/>
              <a:ext cx="12700" cy="264626"/>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76" name="连接符: 曲线 75">
              <a:extLst>
                <a:ext uri="{FF2B5EF4-FFF2-40B4-BE49-F238E27FC236}">
                  <a16:creationId xmlns:a16="http://schemas.microsoft.com/office/drawing/2014/main" id="{968A46FC-D646-813D-9A3D-A824D9E8DAC3}"/>
                </a:ext>
              </a:extLst>
            </p:cNvPr>
            <p:cNvCxnSpPr>
              <a:cxnSpLocks/>
            </p:cNvCxnSpPr>
            <p:nvPr/>
          </p:nvCxnSpPr>
          <p:spPr>
            <a:xfrm rot="10800000" flipV="1">
              <a:off x="5118541" y="2331164"/>
              <a:ext cx="12700" cy="264858"/>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cxnSp>
          <p:nvCxnSpPr>
            <p:cNvPr id="77" name="连接符: 曲线 76">
              <a:extLst>
                <a:ext uri="{FF2B5EF4-FFF2-40B4-BE49-F238E27FC236}">
                  <a16:creationId xmlns:a16="http://schemas.microsoft.com/office/drawing/2014/main" id="{DCB493C9-C79E-6D4A-0ED5-998664144E86}"/>
                </a:ext>
              </a:extLst>
            </p:cNvPr>
            <p:cNvCxnSpPr>
              <a:cxnSpLocks/>
            </p:cNvCxnSpPr>
            <p:nvPr/>
          </p:nvCxnSpPr>
          <p:spPr>
            <a:xfrm rot="10800000" flipV="1">
              <a:off x="5118541" y="2596022"/>
              <a:ext cx="12700" cy="264626"/>
            </a:xfrm>
            <a:prstGeom prst="curvedConnector3">
              <a:avLst>
                <a:gd name="adj1" fmla="val 1800000"/>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sp>
        <p:nvSpPr>
          <p:cNvPr id="78" name="矩形 77">
            <a:extLst>
              <a:ext uri="{FF2B5EF4-FFF2-40B4-BE49-F238E27FC236}">
                <a16:creationId xmlns:a16="http://schemas.microsoft.com/office/drawing/2014/main" id="{62602648-B33D-763F-3A25-9A779FF2D062}"/>
              </a:ext>
            </a:extLst>
          </p:cNvPr>
          <p:cNvSpPr/>
          <p:nvPr/>
        </p:nvSpPr>
        <p:spPr>
          <a:xfrm>
            <a:off x="5000946"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000" dirty="0">
              <a:solidFill>
                <a:schemeClr val="tx1"/>
              </a:solidFill>
              <a:latin typeface="Times New Roman" panose="02020603050405020304" pitchFamily="18" charset="0"/>
              <a:cs typeface="Times New Roman" panose="02020603050405020304" pitchFamily="18" charset="0"/>
            </a:endParaRPr>
          </a:p>
        </p:txBody>
      </p:sp>
      <p:sp>
        <p:nvSpPr>
          <p:cNvPr id="79" name="文本框 78">
            <a:extLst>
              <a:ext uri="{FF2B5EF4-FFF2-40B4-BE49-F238E27FC236}">
                <a16:creationId xmlns:a16="http://schemas.microsoft.com/office/drawing/2014/main" id="{9DB7D4FD-DE71-B39F-2D3E-B32EC5B835B2}"/>
              </a:ext>
            </a:extLst>
          </p:cNvPr>
          <p:cNvSpPr txBox="1"/>
          <p:nvPr/>
        </p:nvSpPr>
        <p:spPr>
          <a:xfrm>
            <a:off x="7629882" y="4290387"/>
            <a:ext cx="2930418" cy="553998"/>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Move one inserted element to obtain a closer empty slot.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80" name="椭圆 79">
            <a:extLst>
              <a:ext uri="{FF2B5EF4-FFF2-40B4-BE49-F238E27FC236}">
                <a16:creationId xmlns:a16="http://schemas.microsoft.com/office/drawing/2014/main" id="{98752463-53F6-C7F9-2E37-395A5182973A}"/>
              </a:ext>
            </a:extLst>
          </p:cNvPr>
          <p:cNvSpPr/>
          <p:nvPr/>
        </p:nvSpPr>
        <p:spPr>
          <a:xfrm>
            <a:off x="7187836" y="4404914"/>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3</a:t>
            </a:r>
            <a:endParaRPr lang="zh-CN" altLang="en-US" dirty="0">
              <a:latin typeface="Arial" panose="020B0604020202020204" pitchFamily="34" charset="0"/>
              <a:cs typeface="Arial" panose="020B0604020202020204" pitchFamily="34" charset="0"/>
            </a:endParaRPr>
          </a:p>
        </p:txBody>
      </p:sp>
      <p:sp>
        <p:nvSpPr>
          <p:cNvPr id="81" name="文本框 80">
            <a:extLst>
              <a:ext uri="{FF2B5EF4-FFF2-40B4-BE49-F238E27FC236}">
                <a16:creationId xmlns:a16="http://schemas.microsoft.com/office/drawing/2014/main" id="{31A61536-4063-85D1-CED2-274D4346835B}"/>
              </a:ext>
            </a:extLst>
          </p:cNvPr>
          <p:cNvSpPr txBox="1"/>
          <p:nvPr/>
        </p:nvSpPr>
        <p:spPr>
          <a:xfrm>
            <a:off x="7640994" y="5096336"/>
            <a:ext cx="2930418" cy="553998"/>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Store element </a:t>
            </a:r>
            <a:r>
              <a:rPr lang="en-US" altLang="zh-CN" i="1" dirty="0">
                <a:solidFill>
                  <a:schemeClr val="bg1">
                    <a:lumMod val="75000"/>
                  </a:schemeClr>
                </a:solidFill>
                <a:latin typeface="Arial" panose="020B0604020202020204" pitchFamily="34" charset="0"/>
                <a:cs typeface="Arial" panose="020B0604020202020204" pitchFamily="34" charset="0"/>
              </a:rPr>
              <a:t>D</a:t>
            </a:r>
            <a:r>
              <a:rPr lang="en-US" altLang="zh-CN" dirty="0">
                <a:solidFill>
                  <a:schemeClr val="bg1">
                    <a:lumMod val="75000"/>
                  </a:schemeClr>
                </a:solidFill>
                <a:latin typeface="Arial" panose="020B0604020202020204" pitchFamily="34" charset="0"/>
                <a:cs typeface="Arial" panose="020B0604020202020204" pitchFamily="34" charset="0"/>
              </a:rPr>
              <a:t> in the newly created empty slot.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82" name="椭圆 81">
            <a:extLst>
              <a:ext uri="{FF2B5EF4-FFF2-40B4-BE49-F238E27FC236}">
                <a16:creationId xmlns:a16="http://schemas.microsoft.com/office/drawing/2014/main" id="{1ABBB857-834D-973A-3E10-DDD98C4B1F7A}"/>
              </a:ext>
            </a:extLst>
          </p:cNvPr>
          <p:cNvSpPr/>
          <p:nvPr/>
        </p:nvSpPr>
        <p:spPr>
          <a:xfrm>
            <a:off x="7198948" y="5210863"/>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4</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77778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Lookup And Deletion </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32</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593513"/>
          </a:xfrm>
          <a:prstGeom prst="rect">
            <a:avLst/>
          </a:prstGeom>
        </p:spPr>
        <p:txBody>
          <a:bodyPr wrap="square" lIns="0" tIns="0" rIns="0" bIns="0">
            <a:spAutoFit/>
          </a:bodyPr>
          <a:lstStyle/>
          <a:p>
            <a:pPr>
              <a:lnSpc>
                <a:spcPct val="150000"/>
              </a:lnSpc>
            </a:pPr>
            <a:r>
              <a:rPr lang="en-US" altLang="zh-CN" sz="2400" dirty="0">
                <a:latin typeface="+mj-lt"/>
              </a:rPr>
              <a:t>In the previous example, the insertion operation ensures that the distance between the bucket where the element is actually stored and its corresponding bucket does not exceed 3.</a:t>
            </a:r>
          </a:p>
        </p:txBody>
      </p:sp>
      <p:sp>
        <p:nvSpPr>
          <p:cNvPr id="40" name="矩形 39">
            <a:extLst>
              <a:ext uri="{FF2B5EF4-FFF2-40B4-BE49-F238E27FC236}">
                <a16:creationId xmlns:a16="http://schemas.microsoft.com/office/drawing/2014/main" id="{2B97C874-B3C4-7215-B375-EA0CB8623048}"/>
              </a:ext>
            </a:extLst>
          </p:cNvPr>
          <p:cNvSpPr/>
          <p:nvPr/>
        </p:nvSpPr>
        <p:spPr>
          <a:xfrm>
            <a:off x="4010707" y="2904233"/>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2F553A9F-035C-3910-4678-530A68080454}"/>
              </a:ext>
            </a:extLst>
          </p:cNvPr>
          <p:cNvSpPr/>
          <p:nvPr/>
        </p:nvSpPr>
        <p:spPr>
          <a:xfrm>
            <a:off x="5000946"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CB93CAAD-C251-8C69-27F5-3D67FF3DFAC3}"/>
              </a:ext>
            </a:extLst>
          </p:cNvPr>
          <p:cNvSpPr/>
          <p:nvPr/>
        </p:nvSpPr>
        <p:spPr>
          <a:xfrm>
            <a:off x="5994778"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D4D5B307-4FE7-724B-4D04-EC5C482C8F74}"/>
              </a:ext>
            </a:extLst>
          </p:cNvPr>
          <p:cNvSpPr/>
          <p:nvPr/>
        </p:nvSpPr>
        <p:spPr>
          <a:xfrm>
            <a:off x="4010707" y="345881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98B070DE-80AE-6EEC-3ACD-806315C9FFDF}"/>
              </a:ext>
            </a:extLst>
          </p:cNvPr>
          <p:cNvSpPr/>
          <p:nvPr/>
        </p:nvSpPr>
        <p:spPr>
          <a:xfrm>
            <a:off x="5000946" y="34588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9996A4E4-E176-B826-66DC-74BCD0BA7142}"/>
              </a:ext>
            </a:extLst>
          </p:cNvPr>
          <p:cNvSpPr/>
          <p:nvPr/>
        </p:nvSpPr>
        <p:spPr>
          <a:xfrm>
            <a:off x="5994778" y="346019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&lt;</a:t>
            </a:r>
            <a:r>
              <a:rPr lang="en-US" altLang="zh-CN" sz="2800" i="1" dirty="0">
                <a:solidFill>
                  <a:schemeClr val="tx1"/>
                </a:solidFill>
                <a:latin typeface="Times New Roman" panose="02020603050405020304" pitchFamily="18" charset="0"/>
                <a:cs typeface="Times New Roman" panose="02020603050405020304" pitchFamily="18" charset="0"/>
              </a:rPr>
              <a:t>0</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A</a:t>
            </a:r>
            <a:r>
              <a:rPr lang="en-US" altLang="zh-CN" sz="2800"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0" name="矩形 49">
            <a:extLst>
              <a:ext uri="{FF2B5EF4-FFF2-40B4-BE49-F238E27FC236}">
                <a16:creationId xmlns:a16="http://schemas.microsoft.com/office/drawing/2014/main" id="{84F19534-0AF1-8961-3A74-0E7438213945}"/>
              </a:ext>
            </a:extLst>
          </p:cNvPr>
          <p:cNvSpPr/>
          <p:nvPr/>
        </p:nvSpPr>
        <p:spPr>
          <a:xfrm>
            <a:off x="4010707" y="401336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32AB2634-BECB-A34A-58BD-2BA14A9CC958}"/>
              </a:ext>
            </a:extLst>
          </p:cNvPr>
          <p:cNvSpPr/>
          <p:nvPr/>
        </p:nvSpPr>
        <p:spPr>
          <a:xfrm>
            <a:off x="5000946"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04ED00A0-8F77-DA09-E5EC-B58EC91FE94C}"/>
              </a:ext>
            </a:extLst>
          </p:cNvPr>
          <p:cNvSpPr/>
          <p:nvPr/>
        </p:nvSpPr>
        <p:spPr>
          <a:xfrm>
            <a:off x="4010707" y="456768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30EDBBF2-57B9-B636-68B4-CACB616E7457}"/>
              </a:ext>
            </a:extLst>
          </p:cNvPr>
          <p:cNvSpPr/>
          <p:nvPr/>
        </p:nvSpPr>
        <p:spPr>
          <a:xfrm>
            <a:off x="5994778"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&lt;</a:t>
            </a:r>
            <a:r>
              <a:rPr lang="en-US" altLang="zh-CN" sz="2800" i="1" dirty="0">
                <a:solidFill>
                  <a:schemeClr val="tx1"/>
                </a:solidFill>
                <a:latin typeface="Times New Roman" panose="02020603050405020304" pitchFamily="18" charset="0"/>
                <a:cs typeface="Times New Roman" panose="02020603050405020304" pitchFamily="18" charset="0"/>
              </a:rPr>
              <a:t>2</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C</a:t>
            </a:r>
            <a:r>
              <a:rPr lang="en-US" altLang="zh-CN" sz="2800"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4" name="矩形 53">
            <a:extLst>
              <a:ext uri="{FF2B5EF4-FFF2-40B4-BE49-F238E27FC236}">
                <a16:creationId xmlns:a16="http://schemas.microsoft.com/office/drawing/2014/main" id="{9B6D6755-6E1B-4045-9D49-3F1991386211}"/>
              </a:ext>
            </a:extLst>
          </p:cNvPr>
          <p:cNvSpPr/>
          <p:nvPr/>
        </p:nvSpPr>
        <p:spPr>
          <a:xfrm>
            <a:off x="4010707" y="512195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8EB6394E-5FCA-3485-1B4F-01AA80EC33AC}"/>
              </a:ext>
            </a:extLst>
          </p:cNvPr>
          <p:cNvSpPr/>
          <p:nvPr/>
        </p:nvSpPr>
        <p:spPr>
          <a:xfrm>
            <a:off x="5000946"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912EC330-787C-BA9D-371B-9099F4BB57AD}"/>
              </a:ext>
            </a:extLst>
          </p:cNvPr>
          <p:cNvSpPr/>
          <p:nvPr/>
        </p:nvSpPr>
        <p:spPr>
          <a:xfrm>
            <a:off x="5994778"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987260F3-484F-F4F7-F9A0-A4AE457A9722}"/>
              </a:ext>
            </a:extLst>
          </p:cNvPr>
          <p:cNvSpPr/>
          <p:nvPr/>
        </p:nvSpPr>
        <p:spPr>
          <a:xfrm>
            <a:off x="4010707" y="567549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2B3BC248-79C9-C809-FBDF-35D839C5990E}"/>
              </a:ext>
            </a:extLst>
          </p:cNvPr>
          <p:cNvSpPr/>
          <p:nvPr/>
        </p:nvSpPr>
        <p:spPr>
          <a:xfrm>
            <a:off x="5000946" y="567549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76F6C180-FFB9-8876-5928-61642B0D0F5D}"/>
              </a:ext>
            </a:extLst>
          </p:cNvPr>
          <p:cNvSpPr/>
          <p:nvPr/>
        </p:nvSpPr>
        <p:spPr>
          <a:xfrm>
            <a:off x="3550011" y="29713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CA39DF0A-6726-2912-22B6-B1D6BA5F93C6}"/>
              </a:ext>
            </a:extLst>
          </p:cNvPr>
          <p:cNvSpPr/>
          <p:nvPr/>
        </p:nvSpPr>
        <p:spPr>
          <a:xfrm>
            <a:off x="3550011" y="3525962"/>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2" name="矩形 61">
            <a:extLst>
              <a:ext uri="{FF2B5EF4-FFF2-40B4-BE49-F238E27FC236}">
                <a16:creationId xmlns:a16="http://schemas.microsoft.com/office/drawing/2014/main" id="{5D371800-7155-5A2F-3549-2C1A0993493D}"/>
              </a:ext>
            </a:extLst>
          </p:cNvPr>
          <p:cNvSpPr/>
          <p:nvPr/>
        </p:nvSpPr>
        <p:spPr>
          <a:xfrm>
            <a:off x="3550011" y="4080507"/>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C3CF6884-AD3F-84C2-F47D-B7DDA888A390}"/>
              </a:ext>
            </a:extLst>
          </p:cNvPr>
          <p:cNvSpPr/>
          <p:nvPr/>
        </p:nvSpPr>
        <p:spPr>
          <a:xfrm>
            <a:off x="3550011" y="463482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003F1F4C-5AA8-C5E2-EE58-633EA7AB1977}"/>
              </a:ext>
            </a:extLst>
          </p:cNvPr>
          <p:cNvSpPr/>
          <p:nvPr/>
        </p:nvSpPr>
        <p:spPr>
          <a:xfrm>
            <a:off x="3550011" y="518910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264E812F-7133-62C9-968B-B169C295A9DD}"/>
              </a:ext>
            </a:extLst>
          </p:cNvPr>
          <p:cNvSpPr/>
          <p:nvPr/>
        </p:nvSpPr>
        <p:spPr>
          <a:xfrm>
            <a:off x="3550011" y="574264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66" name="矩形 65">
            <a:extLst>
              <a:ext uri="{FF2B5EF4-FFF2-40B4-BE49-F238E27FC236}">
                <a16:creationId xmlns:a16="http://schemas.microsoft.com/office/drawing/2014/main" id="{C73E3405-D574-6D4D-8210-9327D52CF103}"/>
              </a:ext>
            </a:extLst>
          </p:cNvPr>
          <p:cNvSpPr/>
          <p:nvPr/>
        </p:nvSpPr>
        <p:spPr>
          <a:xfrm>
            <a:off x="5994778"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&lt;</a:t>
            </a:r>
            <a:r>
              <a:rPr lang="en-US" altLang="zh-CN" sz="2800" i="1" dirty="0">
                <a:solidFill>
                  <a:schemeClr val="tx1"/>
                </a:solidFill>
                <a:latin typeface="Times New Roman" panose="02020603050405020304" pitchFamily="18" charset="0"/>
                <a:cs typeface="Times New Roman" panose="02020603050405020304" pitchFamily="18" charset="0"/>
              </a:rPr>
              <a:t>1</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B</a:t>
            </a:r>
            <a:r>
              <a:rPr lang="en-US" altLang="zh-CN" sz="2800"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67" name="矩形 66">
            <a:extLst>
              <a:ext uri="{FF2B5EF4-FFF2-40B4-BE49-F238E27FC236}">
                <a16:creationId xmlns:a16="http://schemas.microsoft.com/office/drawing/2014/main" id="{D1C02764-A8A3-133E-EDE7-0D12C7B387A6}"/>
              </a:ext>
            </a:extLst>
          </p:cNvPr>
          <p:cNvSpPr/>
          <p:nvPr/>
        </p:nvSpPr>
        <p:spPr>
          <a:xfrm>
            <a:off x="5994778" y="5671979"/>
            <a:ext cx="993459" cy="554027"/>
          </a:xfrm>
          <a:prstGeom prst="rect">
            <a:avLst/>
          </a:prstGeom>
          <a:solidFill>
            <a:schemeClr val="bg1">
              <a:lumMod val="85000"/>
            </a:schemeClr>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&lt;</a:t>
            </a:r>
            <a:r>
              <a:rPr lang="en-US" altLang="zh-CN" sz="2800" i="1" dirty="0">
                <a:solidFill>
                  <a:schemeClr val="tx1"/>
                </a:solidFill>
                <a:latin typeface="Times New Roman" panose="02020603050405020304" pitchFamily="18" charset="0"/>
                <a:cs typeface="Times New Roman" panose="02020603050405020304" pitchFamily="18" charset="0"/>
              </a:rPr>
              <a:t>2</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E</a:t>
            </a:r>
            <a:r>
              <a:rPr lang="en-US" altLang="zh-CN" sz="2800" dirty="0">
                <a:solidFill>
                  <a:schemeClr val="tx1"/>
                </a:solidFill>
                <a:latin typeface="Times New Roman" panose="02020603050405020304" pitchFamily="18" charset="0"/>
                <a:cs typeface="Times New Roman" panose="02020603050405020304" pitchFamily="18" charset="0"/>
              </a:rPr>
              <a:t>&gt;</a:t>
            </a: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78" name="矩形 77">
            <a:extLst>
              <a:ext uri="{FF2B5EF4-FFF2-40B4-BE49-F238E27FC236}">
                <a16:creationId xmlns:a16="http://schemas.microsoft.com/office/drawing/2014/main" id="{3E7F5645-305A-C462-F195-0A248C0CA2DA}"/>
              </a:ext>
            </a:extLst>
          </p:cNvPr>
          <p:cNvSpPr/>
          <p:nvPr/>
        </p:nvSpPr>
        <p:spPr>
          <a:xfrm>
            <a:off x="5000946"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&lt;</a:t>
            </a:r>
            <a:r>
              <a:rPr lang="en-US" altLang="zh-CN" sz="2800" i="1" dirty="0">
                <a:solidFill>
                  <a:schemeClr val="tx1"/>
                </a:solidFill>
                <a:latin typeface="Times New Roman" panose="02020603050405020304" pitchFamily="18" charset="0"/>
                <a:cs typeface="Times New Roman" panose="02020603050405020304" pitchFamily="18" charset="0"/>
              </a:rPr>
              <a:t>2</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2800"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02529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Lookup And Deletion </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33</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39515"/>
          </a:xfrm>
          <a:prstGeom prst="rect">
            <a:avLst/>
          </a:prstGeom>
        </p:spPr>
        <p:txBody>
          <a:bodyPr wrap="square" lIns="0" tIns="0" rIns="0" bIns="0">
            <a:spAutoFit/>
          </a:bodyPr>
          <a:lstStyle/>
          <a:p>
            <a:pPr>
              <a:lnSpc>
                <a:spcPct val="150000"/>
              </a:lnSpc>
            </a:pPr>
            <a:r>
              <a:rPr lang="en-US" altLang="zh-CN" sz="2400" dirty="0">
                <a:latin typeface="+mj-lt"/>
              </a:rPr>
              <a:t>Therefore, when looking up an element, the wormhole filter only needs to use linear probing to check up to 4 buckets. Take query element </a:t>
            </a:r>
            <a:r>
              <a:rPr lang="en-US" altLang="zh-CN" sz="2400" i="1" dirty="0">
                <a:latin typeface="+mj-lt"/>
              </a:rPr>
              <a:t>D</a:t>
            </a:r>
            <a:r>
              <a:rPr lang="en-US" altLang="zh-CN" sz="2400" dirty="0">
                <a:latin typeface="+mj-lt"/>
              </a:rPr>
              <a:t> as an example: </a:t>
            </a:r>
          </a:p>
        </p:txBody>
      </p:sp>
      <p:sp>
        <p:nvSpPr>
          <p:cNvPr id="40" name="矩形 39">
            <a:extLst>
              <a:ext uri="{FF2B5EF4-FFF2-40B4-BE49-F238E27FC236}">
                <a16:creationId xmlns:a16="http://schemas.microsoft.com/office/drawing/2014/main" id="{2B97C874-B3C4-7215-B375-EA0CB8623048}"/>
              </a:ext>
            </a:extLst>
          </p:cNvPr>
          <p:cNvSpPr/>
          <p:nvPr/>
        </p:nvSpPr>
        <p:spPr>
          <a:xfrm>
            <a:off x="4010707" y="2904233"/>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2F553A9F-035C-3910-4678-530A68080454}"/>
              </a:ext>
            </a:extLst>
          </p:cNvPr>
          <p:cNvSpPr/>
          <p:nvPr/>
        </p:nvSpPr>
        <p:spPr>
          <a:xfrm>
            <a:off x="5000946"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CB93CAAD-C251-8C69-27F5-3D67FF3DFAC3}"/>
              </a:ext>
            </a:extLst>
          </p:cNvPr>
          <p:cNvSpPr/>
          <p:nvPr/>
        </p:nvSpPr>
        <p:spPr>
          <a:xfrm>
            <a:off x="5994778"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D4D5B307-4FE7-724B-4D04-EC5C482C8F74}"/>
              </a:ext>
            </a:extLst>
          </p:cNvPr>
          <p:cNvSpPr/>
          <p:nvPr/>
        </p:nvSpPr>
        <p:spPr>
          <a:xfrm>
            <a:off x="4010707" y="345881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98B070DE-80AE-6EEC-3ACD-806315C9FFDF}"/>
              </a:ext>
            </a:extLst>
          </p:cNvPr>
          <p:cNvSpPr/>
          <p:nvPr/>
        </p:nvSpPr>
        <p:spPr>
          <a:xfrm>
            <a:off x="5000946" y="34588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9996A4E4-E176-B826-66DC-74BCD0BA7142}"/>
              </a:ext>
            </a:extLst>
          </p:cNvPr>
          <p:cNvSpPr/>
          <p:nvPr/>
        </p:nvSpPr>
        <p:spPr>
          <a:xfrm>
            <a:off x="5994778" y="346019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0" name="矩形 49">
            <a:extLst>
              <a:ext uri="{FF2B5EF4-FFF2-40B4-BE49-F238E27FC236}">
                <a16:creationId xmlns:a16="http://schemas.microsoft.com/office/drawing/2014/main" id="{84F19534-0AF1-8961-3A74-0E7438213945}"/>
              </a:ext>
            </a:extLst>
          </p:cNvPr>
          <p:cNvSpPr/>
          <p:nvPr/>
        </p:nvSpPr>
        <p:spPr>
          <a:xfrm>
            <a:off x="4010707" y="401336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32AB2634-BECB-A34A-58BD-2BA14A9CC958}"/>
              </a:ext>
            </a:extLst>
          </p:cNvPr>
          <p:cNvSpPr/>
          <p:nvPr/>
        </p:nvSpPr>
        <p:spPr>
          <a:xfrm>
            <a:off x="5000946"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04ED00A0-8F77-DA09-E5EC-B58EC91FE94C}"/>
              </a:ext>
            </a:extLst>
          </p:cNvPr>
          <p:cNvSpPr/>
          <p:nvPr/>
        </p:nvSpPr>
        <p:spPr>
          <a:xfrm>
            <a:off x="4010707" y="456768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30EDBBF2-57B9-B636-68B4-CACB616E7457}"/>
              </a:ext>
            </a:extLst>
          </p:cNvPr>
          <p:cNvSpPr/>
          <p:nvPr/>
        </p:nvSpPr>
        <p:spPr>
          <a:xfrm>
            <a:off x="5994778"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4" name="矩形 53">
            <a:extLst>
              <a:ext uri="{FF2B5EF4-FFF2-40B4-BE49-F238E27FC236}">
                <a16:creationId xmlns:a16="http://schemas.microsoft.com/office/drawing/2014/main" id="{9B6D6755-6E1B-4045-9D49-3F1991386211}"/>
              </a:ext>
            </a:extLst>
          </p:cNvPr>
          <p:cNvSpPr/>
          <p:nvPr/>
        </p:nvSpPr>
        <p:spPr>
          <a:xfrm>
            <a:off x="4010707" y="512195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8EB6394E-5FCA-3485-1B4F-01AA80EC33AC}"/>
              </a:ext>
            </a:extLst>
          </p:cNvPr>
          <p:cNvSpPr/>
          <p:nvPr/>
        </p:nvSpPr>
        <p:spPr>
          <a:xfrm>
            <a:off x="5000946"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912EC330-787C-BA9D-371B-9099F4BB57AD}"/>
              </a:ext>
            </a:extLst>
          </p:cNvPr>
          <p:cNvSpPr/>
          <p:nvPr/>
        </p:nvSpPr>
        <p:spPr>
          <a:xfrm>
            <a:off x="5994778"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987260F3-484F-F4F7-F9A0-A4AE457A9722}"/>
              </a:ext>
            </a:extLst>
          </p:cNvPr>
          <p:cNvSpPr/>
          <p:nvPr/>
        </p:nvSpPr>
        <p:spPr>
          <a:xfrm>
            <a:off x="4010707" y="567549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2B3BC248-79C9-C809-FBDF-35D839C5990E}"/>
              </a:ext>
            </a:extLst>
          </p:cNvPr>
          <p:cNvSpPr/>
          <p:nvPr/>
        </p:nvSpPr>
        <p:spPr>
          <a:xfrm>
            <a:off x="5000946" y="567549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76F6C180-FFB9-8876-5928-61642B0D0F5D}"/>
              </a:ext>
            </a:extLst>
          </p:cNvPr>
          <p:cNvSpPr/>
          <p:nvPr/>
        </p:nvSpPr>
        <p:spPr>
          <a:xfrm>
            <a:off x="3550011" y="29713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CA39DF0A-6726-2912-22B6-B1D6BA5F93C6}"/>
              </a:ext>
            </a:extLst>
          </p:cNvPr>
          <p:cNvSpPr/>
          <p:nvPr/>
        </p:nvSpPr>
        <p:spPr>
          <a:xfrm>
            <a:off x="3550011" y="3525962"/>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2" name="矩形 61">
            <a:extLst>
              <a:ext uri="{FF2B5EF4-FFF2-40B4-BE49-F238E27FC236}">
                <a16:creationId xmlns:a16="http://schemas.microsoft.com/office/drawing/2014/main" id="{5D371800-7155-5A2F-3549-2C1A0993493D}"/>
              </a:ext>
            </a:extLst>
          </p:cNvPr>
          <p:cNvSpPr/>
          <p:nvPr/>
        </p:nvSpPr>
        <p:spPr>
          <a:xfrm>
            <a:off x="3550011" y="4080507"/>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C3CF6884-AD3F-84C2-F47D-B7DDA888A390}"/>
              </a:ext>
            </a:extLst>
          </p:cNvPr>
          <p:cNvSpPr/>
          <p:nvPr/>
        </p:nvSpPr>
        <p:spPr>
          <a:xfrm>
            <a:off x="3550011" y="463482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003F1F4C-5AA8-C5E2-EE58-633EA7AB1977}"/>
              </a:ext>
            </a:extLst>
          </p:cNvPr>
          <p:cNvSpPr/>
          <p:nvPr/>
        </p:nvSpPr>
        <p:spPr>
          <a:xfrm>
            <a:off x="3550011" y="518910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264E812F-7133-62C9-968B-B169C295A9DD}"/>
              </a:ext>
            </a:extLst>
          </p:cNvPr>
          <p:cNvSpPr/>
          <p:nvPr/>
        </p:nvSpPr>
        <p:spPr>
          <a:xfrm>
            <a:off x="3550011" y="574264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66" name="矩形 65">
            <a:extLst>
              <a:ext uri="{FF2B5EF4-FFF2-40B4-BE49-F238E27FC236}">
                <a16:creationId xmlns:a16="http://schemas.microsoft.com/office/drawing/2014/main" id="{C73E3405-D574-6D4D-8210-9327D52CF103}"/>
              </a:ext>
            </a:extLst>
          </p:cNvPr>
          <p:cNvSpPr/>
          <p:nvPr/>
        </p:nvSpPr>
        <p:spPr>
          <a:xfrm>
            <a:off x="5994778"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67" name="矩形 66">
            <a:extLst>
              <a:ext uri="{FF2B5EF4-FFF2-40B4-BE49-F238E27FC236}">
                <a16:creationId xmlns:a16="http://schemas.microsoft.com/office/drawing/2014/main" id="{D1C02764-A8A3-133E-EDE7-0D12C7B387A6}"/>
              </a:ext>
            </a:extLst>
          </p:cNvPr>
          <p:cNvSpPr/>
          <p:nvPr/>
        </p:nvSpPr>
        <p:spPr>
          <a:xfrm>
            <a:off x="5994778" y="5671979"/>
            <a:ext cx="993459" cy="554027"/>
          </a:xfrm>
          <a:prstGeom prst="rect">
            <a:avLst/>
          </a:prstGeom>
          <a:solidFill>
            <a:schemeClr val="bg1">
              <a:lumMod val="85000"/>
            </a:schemeClr>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78" name="矩形 77">
            <a:extLst>
              <a:ext uri="{FF2B5EF4-FFF2-40B4-BE49-F238E27FC236}">
                <a16:creationId xmlns:a16="http://schemas.microsoft.com/office/drawing/2014/main" id="{3E7F5645-305A-C462-F195-0A248C0CA2DA}"/>
              </a:ext>
            </a:extLst>
          </p:cNvPr>
          <p:cNvSpPr/>
          <p:nvPr/>
        </p:nvSpPr>
        <p:spPr>
          <a:xfrm>
            <a:off x="5000946"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&lt;</a:t>
            </a:r>
            <a:r>
              <a:rPr lang="en-US" altLang="zh-CN" sz="2800" i="1" dirty="0">
                <a:solidFill>
                  <a:schemeClr val="tx1"/>
                </a:solidFill>
                <a:latin typeface="Times New Roman" panose="02020603050405020304" pitchFamily="18" charset="0"/>
                <a:cs typeface="Times New Roman" panose="02020603050405020304" pitchFamily="18" charset="0"/>
              </a:rPr>
              <a:t>2</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2800"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6" name="直接箭头连接符 5">
            <a:extLst>
              <a:ext uri="{FF2B5EF4-FFF2-40B4-BE49-F238E27FC236}">
                <a16:creationId xmlns:a16="http://schemas.microsoft.com/office/drawing/2014/main" id="{93E6FEFA-357D-954C-FBD6-99EB9C4DD3C9}"/>
              </a:ext>
            </a:extLst>
          </p:cNvPr>
          <p:cNvCxnSpPr>
            <a:cxnSpLocks/>
          </p:cNvCxnSpPr>
          <p:nvPr/>
        </p:nvCxnSpPr>
        <p:spPr>
          <a:xfrm>
            <a:off x="2732379" y="3458258"/>
            <a:ext cx="802062" cy="234879"/>
          </a:xfrm>
          <a:prstGeom prst="straightConnector1">
            <a:avLst/>
          </a:prstGeom>
          <a:ln w="19050">
            <a:solidFill>
              <a:schemeClr val="tx1"/>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75ECC7B2-A9E4-44DA-AAE2-D7230A3F22E2}"/>
              </a:ext>
            </a:extLst>
          </p:cNvPr>
          <p:cNvSpPr txBox="1"/>
          <p:nvPr/>
        </p:nvSpPr>
        <p:spPr>
          <a:xfrm>
            <a:off x="804300" y="3050534"/>
            <a:ext cx="2196845" cy="830997"/>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Calculate element D’s corresponding bucket.</a:t>
            </a:r>
            <a:endParaRPr lang="zh-CN" altLang="en-US" dirty="0">
              <a:latin typeface="Arial" panose="020B0604020202020204" pitchFamily="34" charset="0"/>
              <a:cs typeface="Arial" panose="020B0604020202020204" pitchFamily="34" charset="0"/>
            </a:endParaRPr>
          </a:p>
        </p:txBody>
      </p:sp>
      <p:sp>
        <p:nvSpPr>
          <p:cNvPr id="13" name="椭圆 12">
            <a:extLst>
              <a:ext uri="{FF2B5EF4-FFF2-40B4-BE49-F238E27FC236}">
                <a16:creationId xmlns:a16="http://schemas.microsoft.com/office/drawing/2014/main" id="{D186C6B8-C5FF-6243-A35E-3CCE71B15307}"/>
              </a:ext>
            </a:extLst>
          </p:cNvPr>
          <p:cNvSpPr/>
          <p:nvPr/>
        </p:nvSpPr>
        <p:spPr>
          <a:xfrm>
            <a:off x="337868" y="3303560"/>
            <a:ext cx="324944" cy="3249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9819155"/>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Lookup And Deletion </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34</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39515"/>
          </a:xfrm>
          <a:prstGeom prst="rect">
            <a:avLst/>
          </a:prstGeom>
        </p:spPr>
        <p:txBody>
          <a:bodyPr wrap="square" lIns="0" tIns="0" rIns="0" bIns="0">
            <a:spAutoFit/>
          </a:bodyPr>
          <a:lstStyle/>
          <a:p>
            <a:pPr>
              <a:lnSpc>
                <a:spcPct val="150000"/>
              </a:lnSpc>
            </a:pPr>
            <a:r>
              <a:rPr lang="en-US" altLang="zh-CN" sz="2400" dirty="0">
                <a:latin typeface="+mj-lt"/>
              </a:rPr>
              <a:t>Therefore, when looking up an element, the wormhole filter only needs to use linear probing to check 4 buckets. Take query element </a:t>
            </a:r>
            <a:r>
              <a:rPr lang="en-US" altLang="zh-CN" sz="2400" i="1" dirty="0">
                <a:latin typeface="+mj-lt"/>
              </a:rPr>
              <a:t>D</a:t>
            </a:r>
            <a:r>
              <a:rPr lang="en-US" altLang="zh-CN" sz="2400" dirty="0">
                <a:latin typeface="+mj-lt"/>
              </a:rPr>
              <a:t> as an example: </a:t>
            </a:r>
          </a:p>
        </p:txBody>
      </p:sp>
      <p:sp>
        <p:nvSpPr>
          <p:cNvPr id="40" name="矩形 39">
            <a:extLst>
              <a:ext uri="{FF2B5EF4-FFF2-40B4-BE49-F238E27FC236}">
                <a16:creationId xmlns:a16="http://schemas.microsoft.com/office/drawing/2014/main" id="{2B97C874-B3C4-7215-B375-EA0CB8623048}"/>
              </a:ext>
            </a:extLst>
          </p:cNvPr>
          <p:cNvSpPr/>
          <p:nvPr/>
        </p:nvSpPr>
        <p:spPr>
          <a:xfrm>
            <a:off x="4010707" y="2904233"/>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2F553A9F-035C-3910-4678-530A68080454}"/>
              </a:ext>
            </a:extLst>
          </p:cNvPr>
          <p:cNvSpPr/>
          <p:nvPr/>
        </p:nvSpPr>
        <p:spPr>
          <a:xfrm>
            <a:off x="5000946"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CB93CAAD-C251-8C69-27F5-3D67FF3DFAC3}"/>
              </a:ext>
            </a:extLst>
          </p:cNvPr>
          <p:cNvSpPr/>
          <p:nvPr/>
        </p:nvSpPr>
        <p:spPr>
          <a:xfrm>
            <a:off x="5994778"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D4D5B307-4FE7-724B-4D04-EC5C482C8F74}"/>
              </a:ext>
            </a:extLst>
          </p:cNvPr>
          <p:cNvSpPr/>
          <p:nvPr/>
        </p:nvSpPr>
        <p:spPr>
          <a:xfrm>
            <a:off x="4010707" y="345881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98B070DE-80AE-6EEC-3ACD-806315C9FFDF}"/>
              </a:ext>
            </a:extLst>
          </p:cNvPr>
          <p:cNvSpPr/>
          <p:nvPr/>
        </p:nvSpPr>
        <p:spPr>
          <a:xfrm>
            <a:off x="5000946" y="34588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9996A4E4-E176-B826-66DC-74BCD0BA7142}"/>
              </a:ext>
            </a:extLst>
          </p:cNvPr>
          <p:cNvSpPr/>
          <p:nvPr/>
        </p:nvSpPr>
        <p:spPr>
          <a:xfrm>
            <a:off x="5994778" y="346019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0" name="矩形 49">
            <a:extLst>
              <a:ext uri="{FF2B5EF4-FFF2-40B4-BE49-F238E27FC236}">
                <a16:creationId xmlns:a16="http://schemas.microsoft.com/office/drawing/2014/main" id="{84F19534-0AF1-8961-3A74-0E7438213945}"/>
              </a:ext>
            </a:extLst>
          </p:cNvPr>
          <p:cNvSpPr/>
          <p:nvPr/>
        </p:nvSpPr>
        <p:spPr>
          <a:xfrm>
            <a:off x="4010707" y="401336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32AB2634-BECB-A34A-58BD-2BA14A9CC958}"/>
              </a:ext>
            </a:extLst>
          </p:cNvPr>
          <p:cNvSpPr/>
          <p:nvPr/>
        </p:nvSpPr>
        <p:spPr>
          <a:xfrm>
            <a:off x="5000946"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04ED00A0-8F77-DA09-E5EC-B58EC91FE94C}"/>
              </a:ext>
            </a:extLst>
          </p:cNvPr>
          <p:cNvSpPr/>
          <p:nvPr/>
        </p:nvSpPr>
        <p:spPr>
          <a:xfrm>
            <a:off x="4010707" y="456768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30EDBBF2-57B9-B636-68B4-CACB616E7457}"/>
              </a:ext>
            </a:extLst>
          </p:cNvPr>
          <p:cNvSpPr/>
          <p:nvPr/>
        </p:nvSpPr>
        <p:spPr>
          <a:xfrm>
            <a:off x="5994778"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4" name="矩形 53">
            <a:extLst>
              <a:ext uri="{FF2B5EF4-FFF2-40B4-BE49-F238E27FC236}">
                <a16:creationId xmlns:a16="http://schemas.microsoft.com/office/drawing/2014/main" id="{9B6D6755-6E1B-4045-9D49-3F1991386211}"/>
              </a:ext>
            </a:extLst>
          </p:cNvPr>
          <p:cNvSpPr/>
          <p:nvPr/>
        </p:nvSpPr>
        <p:spPr>
          <a:xfrm>
            <a:off x="4010707" y="512195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8EB6394E-5FCA-3485-1B4F-01AA80EC33AC}"/>
              </a:ext>
            </a:extLst>
          </p:cNvPr>
          <p:cNvSpPr/>
          <p:nvPr/>
        </p:nvSpPr>
        <p:spPr>
          <a:xfrm>
            <a:off x="5000946"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912EC330-787C-BA9D-371B-9099F4BB57AD}"/>
              </a:ext>
            </a:extLst>
          </p:cNvPr>
          <p:cNvSpPr/>
          <p:nvPr/>
        </p:nvSpPr>
        <p:spPr>
          <a:xfrm>
            <a:off x="5994778"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987260F3-484F-F4F7-F9A0-A4AE457A9722}"/>
              </a:ext>
            </a:extLst>
          </p:cNvPr>
          <p:cNvSpPr/>
          <p:nvPr/>
        </p:nvSpPr>
        <p:spPr>
          <a:xfrm>
            <a:off x="4010707" y="567549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2B3BC248-79C9-C809-FBDF-35D839C5990E}"/>
              </a:ext>
            </a:extLst>
          </p:cNvPr>
          <p:cNvSpPr/>
          <p:nvPr/>
        </p:nvSpPr>
        <p:spPr>
          <a:xfrm>
            <a:off x="5000946" y="567549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76F6C180-FFB9-8876-5928-61642B0D0F5D}"/>
              </a:ext>
            </a:extLst>
          </p:cNvPr>
          <p:cNvSpPr/>
          <p:nvPr/>
        </p:nvSpPr>
        <p:spPr>
          <a:xfrm>
            <a:off x="3550011" y="29713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CA39DF0A-6726-2912-22B6-B1D6BA5F93C6}"/>
              </a:ext>
            </a:extLst>
          </p:cNvPr>
          <p:cNvSpPr/>
          <p:nvPr/>
        </p:nvSpPr>
        <p:spPr>
          <a:xfrm>
            <a:off x="3550011" y="3525962"/>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2" name="矩形 61">
            <a:extLst>
              <a:ext uri="{FF2B5EF4-FFF2-40B4-BE49-F238E27FC236}">
                <a16:creationId xmlns:a16="http://schemas.microsoft.com/office/drawing/2014/main" id="{5D371800-7155-5A2F-3549-2C1A0993493D}"/>
              </a:ext>
            </a:extLst>
          </p:cNvPr>
          <p:cNvSpPr/>
          <p:nvPr/>
        </p:nvSpPr>
        <p:spPr>
          <a:xfrm>
            <a:off x="3550011" y="4080507"/>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C3CF6884-AD3F-84C2-F47D-B7DDA888A390}"/>
              </a:ext>
            </a:extLst>
          </p:cNvPr>
          <p:cNvSpPr/>
          <p:nvPr/>
        </p:nvSpPr>
        <p:spPr>
          <a:xfrm>
            <a:off x="3550011" y="463482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003F1F4C-5AA8-C5E2-EE58-633EA7AB1977}"/>
              </a:ext>
            </a:extLst>
          </p:cNvPr>
          <p:cNvSpPr/>
          <p:nvPr/>
        </p:nvSpPr>
        <p:spPr>
          <a:xfrm>
            <a:off x="3550011" y="518910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264E812F-7133-62C9-968B-B169C295A9DD}"/>
              </a:ext>
            </a:extLst>
          </p:cNvPr>
          <p:cNvSpPr/>
          <p:nvPr/>
        </p:nvSpPr>
        <p:spPr>
          <a:xfrm>
            <a:off x="3550011" y="574264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66" name="矩形 65">
            <a:extLst>
              <a:ext uri="{FF2B5EF4-FFF2-40B4-BE49-F238E27FC236}">
                <a16:creationId xmlns:a16="http://schemas.microsoft.com/office/drawing/2014/main" id="{C73E3405-D574-6D4D-8210-9327D52CF103}"/>
              </a:ext>
            </a:extLst>
          </p:cNvPr>
          <p:cNvSpPr/>
          <p:nvPr/>
        </p:nvSpPr>
        <p:spPr>
          <a:xfrm>
            <a:off x="5994778"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67" name="矩形 66">
            <a:extLst>
              <a:ext uri="{FF2B5EF4-FFF2-40B4-BE49-F238E27FC236}">
                <a16:creationId xmlns:a16="http://schemas.microsoft.com/office/drawing/2014/main" id="{D1C02764-A8A3-133E-EDE7-0D12C7B387A6}"/>
              </a:ext>
            </a:extLst>
          </p:cNvPr>
          <p:cNvSpPr/>
          <p:nvPr/>
        </p:nvSpPr>
        <p:spPr>
          <a:xfrm>
            <a:off x="5994778" y="5671979"/>
            <a:ext cx="993459" cy="554027"/>
          </a:xfrm>
          <a:prstGeom prst="rect">
            <a:avLst/>
          </a:prstGeom>
          <a:solidFill>
            <a:schemeClr val="bg1">
              <a:lumMod val="85000"/>
            </a:schemeClr>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78" name="矩形 77">
            <a:extLst>
              <a:ext uri="{FF2B5EF4-FFF2-40B4-BE49-F238E27FC236}">
                <a16:creationId xmlns:a16="http://schemas.microsoft.com/office/drawing/2014/main" id="{3E7F5645-305A-C462-F195-0A248C0CA2DA}"/>
              </a:ext>
            </a:extLst>
          </p:cNvPr>
          <p:cNvSpPr/>
          <p:nvPr/>
        </p:nvSpPr>
        <p:spPr>
          <a:xfrm>
            <a:off x="5000946"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&lt;</a:t>
            </a:r>
            <a:r>
              <a:rPr lang="en-US" altLang="zh-CN" sz="2800" i="1" dirty="0">
                <a:solidFill>
                  <a:schemeClr val="tx1"/>
                </a:solidFill>
                <a:latin typeface="Times New Roman" panose="02020603050405020304" pitchFamily="18" charset="0"/>
                <a:cs typeface="Times New Roman" panose="02020603050405020304" pitchFamily="18" charset="0"/>
              </a:rPr>
              <a:t>2</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2800"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0345493A-3878-E617-76AE-686CB5F4C4AD}"/>
              </a:ext>
            </a:extLst>
          </p:cNvPr>
          <p:cNvSpPr txBox="1"/>
          <p:nvPr/>
        </p:nvSpPr>
        <p:spPr>
          <a:xfrm>
            <a:off x="804300" y="3050534"/>
            <a:ext cx="189561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D’s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5" name="椭圆 4">
            <a:extLst>
              <a:ext uri="{FF2B5EF4-FFF2-40B4-BE49-F238E27FC236}">
                <a16:creationId xmlns:a16="http://schemas.microsoft.com/office/drawing/2014/main" id="{DFBB2059-C2EF-ED73-7726-F97C9270EDA4}"/>
              </a:ext>
            </a:extLst>
          </p:cNvPr>
          <p:cNvSpPr/>
          <p:nvPr/>
        </p:nvSpPr>
        <p:spPr>
          <a:xfrm>
            <a:off x="337868"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6" name="直接箭头连接符 5">
            <a:extLst>
              <a:ext uri="{FF2B5EF4-FFF2-40B4-BE49-F238E27FC236}">
                <a16:creationId xmlns:a16="http://schemas.microsoft.com/office/drawing/2014/main" id="{93E6FEFA-357D-954C-FBD6-99EB9C4DD3C9}"/>
              </a:ext>
            </a:extLst>
          </p:cNvPr>
          <p:cNvCxnSpPr>
            <a:cxnSpLocks/>
            <a:stCxn id="3" idx="3"/>
          </p:cNvCxnSpPr>
          <p:nvPr/>
        </p:nvCxnSpPr>
        <p:spPr>
          <a:xfrm>
            <a:off x="2699915" y="3466033"/>
            <a:ext cx="834526" cy="227104"/>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8E5217C-6DCF-263D-F0A0-B1305DC2C9E7}"/>
              </a:ext>
            </a:extLst>
          </p:cNvPr>
          <p:cNvSpPr txBox="1"/>
          <p:nvPr/>
        </p:nvSpPr>
        <p:spPr>
          <a:xfrm>
            <a:off x="804300" y="4005977"/>
            <a:ext cx="2329691" cy="1384995"/>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Check if there is a matching distance- fingerprint pair in the corresponding bucket and next </a:t>
            </a:r>
            <a:r>
              <a:rPr lang="en-US" altLang="zh-CN" i="1" dirty="0">
                <a:latin typeface="Arial" panose="020B0604020202020204" pitchFamily="34" charset="0"/>
                <a:cs typeface="Arial" panose="020B0604020202020204" pitchFamily="34" charset="0"/>
              </a:rPr>
              <a:t>3</a:t>
            </a:r>
            <a:r>
              <a:rPr lang="en-US" altLang="zh-CN" dirty="0">
                <a:latin typeface="Arial" panose="020B0604020202020204" pitchFamily="34" charset="0"/>
                <a:cs typeface="Arial" panose="020B0604020202020204" pitchFamily="34" charset="0"/>
              </a:rPr>
              <a:t> buckets.</a:t>
            </a:r>
            <a:endParaRPr lang="zh-CN" altLang="en-US" dirty="0">
              <a:latin typeface="Arial" panose="020B0604020202020204" pitchFamily="34" charset="0"/>
              <a:cs typeface="Arial" panose="020B0604020202020204" pitchFamily="34" charset="0"/>
            </a:endParaRPr>
          </a:p>
        </p:txBody>
      </p:sp>
      <p:sp>
        <p:nvSpPr>
          <p:cNvPr id="8" name="椭圆 7">
            <a:extLst>
              <a:ext uri="{FF2B5EF4-FFF2-40B4-BE49-F238E27FC236}">
                <a16:creationId xmlns:a16="http://schemas.microsoft.com/office/drawing/2014/main" id="{C6359CE9-0AA9-5B77-5C97-F1D524944A7A}"/>
              </a:ext>
            </a:extLst>
          </p:cNvPr>
          <p:cNvSpPr/>
          <p:nvPr/>
        </p:nvSpPr>
        <p:spPr>
          <a:xfrm>
            <a:off x="337868" y="4534286"/>
            <a:ext cx="329933" cy="3299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cxnSp>
        <p:nvCxnSpPr>
          <p:cNvPr id="9" name="连接符: 曲线 8">
            <a:extLst>
              <a:ext uri="{FF2B5EF4-FFF2-40B4-BE49-F238E27FC236}">
                <a16:creationId xmlns:a16="http://schemas.microsoft.com/office/drawing/2014/main" id="{D82B4C32-00FE-2B45-AC34-0D1090EC796C}"/>
              </a:ext>
            </a:extLst>
          </p:cNvPr>
          <p:cNvCxnSpPr>
            <a:cxnSpLocks/>
          </p:cNvCxnSpPr>
          <p:nvPr/>
        </p:nvCxnSpPr>
        <p:spPr>
          <a:xfrm rot="10800000" flipV="1">
            <a:off x="3488510" y="4828166"/>
            <a:ext cx="24249" cy="505703"/>
          </a:xfrm>
          <a:prstGeom prst="curvedConnector3">
            <a:avLst>
              <a:gd name="adj1" fmla="val 180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连接符: 曲线 9">
            <a:extLst>
              <a:ext uri="{FF2B5EF4-FFF2-40B4-BE49-F238E27FC236}">
                <a16:creationId xmlns:a16="http://schemas.microsoft.com/office/drawing/2014/main" id="{6273F1FC-3E1A-4363-6C71-38A3DA0E6A31}"/>
              </a:ext>
            </a:extLst>
          </p:cNvPr>
          <p:cNvCxnSpPr>
            <a:cxnSpLocks/>
          </p:cNvCxnSpPr>
          <p:nvPr/>
        </p:nvCxnSpPr>
        <p:spPr>
          <a:xfrm rot="10800000" flipV="1">
            <a:off x="3488510" y="3816974"/>
            <a:ext cx="24249" cy="505932"/>
          </a:xfrm>
          <a:prstGeom prst="curvedConnector3">
            <a:avLst>
              <a:gd name="adj1" fmla="val 180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连接符: 曲线 10">
            <a:extLst>
              <a:ext uri="{FF2B5EF4-FFF2-40B4-BE49-F238E27FC236}">
                <a16:creationId xmlns:a16="http://schemas.microsoft.com/office/drawing/2014/main" id="{07D211D9-7DCC-E9D7-395B-D90DF1EC9F44}"/>
              </a:ext>
            </a:extLst>
          </p:cNvPr>
          <p:cNvCxnSpPr>
            <a:cxnSpLocks/>
          </p:cNvCxnSpPr>
          <p:nvPr/>
        </p:nvCxnSpPr>
        <p:spPr>
          <a:xfrm rot="10800000" flipV="1">
            <a:off x="3488510" y="4322906"/>
            <a:ext cx="24249" cy="505260"/>
          </a:xfrm>
          <a:prstGeom prst="curvedConnector3">
            <a:avLst>
              <a:gd name="adj1" fmla="val 180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27CCFDBB-7878-DA96-47CF-40787C555FD6}"/>
              </a:ext>
            </a:extLst>
          </p:cNvPr>
          <p:cNvSpPr/>
          <p:nvPr/>
        </p:nvSpPr>
        <p:spPr>
          <a:xfrm>
            <a:off x="7862901" y="3151986"/>
            <a:ext cx="2238784" cy="55402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check &lt;0,</a:t>
            </a:r>
            <a:r>
              <a:rPr lang="en-US" altLang="zh-CN" sz="2800" i="1"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1200" i="1" dirty="0">
                <a:solidFill>
                  <a:schemeClr val="tx1"/>
                </a:solidFill>
                <a:latin typeface="Times New Roman" panose="02020603050405020304" pitchFamily="18" charset="0"/>
                <a:cs typeface="Times New Roman" panose="02020603050405020304" pitchFamily="18" charset="0"/>
              </a:rPr>
              <a:t> </a:t>
            </a:r>
            <a:r>
              <a:rPr lang="en-US" altLang="zh-CN" sz="2800" i="1"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14" name="直接箭头连接符 13">
            <a:extLst>
              <a:ext uri="{FF2B5EF4-FFF2-40B4-BE49-F238E27FC236}">
                <a16:creationId xmlns:a16="http://schemas.microsoft.com/office/drawing/2014/main" id="{8862D40E-94A9-FBD2-82D1-5C8B9959C252}"/>
              </a:ext>
            </a:extLst>
          </p:cNvPr>
          <p:cNvCxnSpPr>
            <a:cxnSpLocks/>
            <a:stCxn id="12" idx="1"/>
            <a:endCxn id="49" idx="3"/>
          </p:cNvCxnSpPr>
          <p:nvPr/>
        </p:nvCxnSpPr>
        <p:spPr bwMode="auto">
          <a:xfrm flipH="1">
            <a:off x="6988237" y="3429000"/>
            <a:ext cx="874664" cy="308204"/>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spTree>
    <p:extLst>
      <p:ext uri="{BB962C8B-B14F-4D97-AF65-F5344CB8AC3E}">
        <p14:creationId xmlns:p14="http://schemas.microsoft.com/office/powerpoint/2010/main" val="2466576205"/>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Lookup And Deletion </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35</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39515"/>
          </a:xfrm>
          <a:prstGeom prst="rect">
            <a:avLst/>
          </a:prstGeom>
        </p:spPr>
        <p:txBody>
          <a:bodyPr wrap="square" lIns="0" tIns="0" rIns="0" bIns="0">
            <a:spAutoFit/>
          </a:bodyPr>
          <a:lstStyle/>
          <a:p>
            <a:pPr>
              <a:lnSpc>
                <a:spcPct val="150000"/>
              </a:lnSpc>
            </a:pPr>
            <a:r>
              <a:rPr lang="en-US" altLang="zh-CN" sz="2400" dirty="0">
                <a:latin typeface="+mj-lt"/>
              </a:rPr>
              <a:t>Therefore, when looking up an element, the wormhole filter only needs to use linear probing to check 4 buckets. Take query element </a:t>
            </a:r>
            <a:r>
              <a:rPr lang="en-US" altLang="zh-CN" sz="2400" i="1" dirty="0">
                <a:latin typeface="+mj-lt"/>
              </a:rPr>
              <a:t>D</a:t>
            </a:r>
            <a:r>
              <a:rPr lang="en-US" altLang="zh-CN" sz="2400" dirty="0">
                <a:latin typeface="+mj-lt"/>
              </a:rPr>
              <a:t> as an example: </a:t>
            </a:r>
          </a:p>
        </p:txBody>
      </p:sp>
      <p:sp>
        <p:nvSpPr>
          <p:cNvPr id="40" name="矩形 39">
            <a:extLst>
              <a:ext uri="{FF2B5EF4-FFF2-40B4-BE49-F238E27FC236}">
                <a16:creationId xmlns:a16="http://schemas.microsoft.com/office/drawing/2014/main" id="{2B97C874-B3C4-7215-B375-EA0CB8623048}"/>
              </a:ext>
            </a:extLst>
          </p:cNvPr>
          <p:cNvSpPr/>
          <p:nvPr/>
        </p:nvSpPr>
        <p:spPr>
          <a:xfrm>
            <a:off x="4010707" y="2904233"/>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2F553A9F-035C-3910-4678-530A68080454}"/>
              </a:ext>
            </a:extLst>
          </p:cNvPr>
          <p:cNvSpPr/>
          <p:nvPr/>
        </p:nvSpPr>
        <p:spPr>
          <a:xfrm>
            <a:off x="5000946"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CB93CAAD-C251-8C69-27F5-3D67FF3DFAC3}"/>
              </a:ext>
            </a:extLst>
          </p:cNvPr>
          <p:cNvSpPr/>
          <p:nvPr/>
        </p:nvSpPr>
        <p:spPr>
          <a:xfrm>
            <a:off x="5994778"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D4D5B307-4FE7-724B-4D04-EC5C482C8F74}"/>
              </a:ext>
            </a:extLst>
          </p:cNvPr>
          <p:cNvSpPr/>
          <p:nvPr/>
        </p:nvSpPr>
        <p:spPr>
          <a:xfrm>
            <a:off x="4010707" y="345881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98B070DE-80AE-6EEC-3ACD-806315C9FFDF}"/>
              </a:ext>
            </a:extLst>
          </p:cNvPr>
          <p:cNvSpPr/>
          <p:nvPr/>
        </p:nvSpPr>
        <p:spPr>
          <a:xfrm>
            <a:off x="5000946" y="34588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9996A4E4-E176-B826-66DC-74BCD0BA7142}"/>
              </a:ext>
            </a:extLst>
          </p:cNvPr>
          <p:cNvSpPr/>
          <p:nvPr/>
        </p:nvSpPr>
        <p:spPr>
          <a:xfrm>
            <a:off x="5994778" y="346019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0" name="矩形 49">
            <a:extLst>
              <a:ext uri="{FF2B5EF4-FFF2-40B4-BE49-F238E27FC236}">
                <a16:creationId xmlns:a16="http://schemas.microsoft.com/office/drawing/2014/main" id="{84F19534-0AF1-8961-3A74-0E7438213945}"/>
              </a:ext>
            </a:extLst>
          </p:cNvPr>
          <p:cNvSpPr/>
          <p:nvPr/>
        </p:nvSpPr>
        <p:spPr>
          <a:xfrm>
            <a:off x="4010707" y="401336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32AB2634-BECB-A34A-58BD-2BA14A9CC958}"/>
              </a:ext>
            </a:extLst>
          </p:cNvPr>
          <p:cNvSpPr/>
          <p:nvPr/>
        </p:nvSpPr>
        <p:spPr>
          <a:xfrm>
            <a:off x="5000946"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04ED00A0-8F77-DA09-E5EC-B58EC91FE94C}"/>
              </a:ext>
            </a:extLst>
          </p:cNvPr>
          <p:cNvSpPr/>
          <p:nvPr/>
        </p:nvSpPr>
        <p:spPr>
          <a:xfrm>
            <a:off x="4010707" y="456768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30EDBBF2-57B9-B636-68B4-CACB616E7457}"/>
              </a:ext>
            </a:extLst>
          </p:cNvPr>
          <p:cNvSpPr/>
          <p:nvPr/>
        </p:nvSpPr>
        <p:spPr>
          <a:xfrm>
            <a:off x="5994778"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4" name="矩形 53">
            <a:extLst>
              <a:ext uri="{FF2B5EF4-FFF2-40B4-BE49-F238E27FC236}">
                <a16:creationId xmlns:a16="http://schemas.microsoft.com/office/drawing/2014/main" id="{9B6D6755-6E1B-4045-9D49-3F1991386211}"/>
              </a:ext>
            </a:extLst>
          </p:cNvPr>
          <p:cNvSpPr/>
          <p:nvPr/>
        </p:nvSpPr>
        <p:spPr>
          <a:xfrm>
            <a:off x="4010707" y="512195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8EB6394E-5FCA-3485-1B4F-01AA80EC33AC}"/>
              </a:ext>
            </a:extLst>
          </p:cNvPr>
          <p:cNvSpPr/>
          <p:nvPr/>
        </p:nvSpPr>
        <p:spPr>
          <a:xfrm>
            <a:off x="5000946"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912EC330-787C-BA9D-371B-9099F4BB57AD}"/>
              </a:ext>
            </a:extLst>
          </p:cNvPr>
          <p:cNvSpPr/>
          <p:nvPr/>
        </p:nvSpPr>
        <p:spPr>
          <a:xfrm>
            <a:off x="5994778"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987260F3-484F-F4F7-F9A0-A4AE457A9722}"/>
              </a:ext>
            </a:extLst>
          </p:cNvPr>
          <p:cNvSpPr/>
          <p:nvPr/>
        </p:nvSpPr>
        <p:spPr>
          <a:xfrm>
            <a:off x="4010707" y="567549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2B3BC248-79C9-C809-FBDF-35D839C5990E}"/>
              </a:ext>
            </a:extLst>
          </p:cNvPr>
          <p:cNvSpPr/>
          <p:nvPr/>
        </p:nvSpPr>
        <p:spPr>
          <a:xfrm>
            <a:off x="5000946" y="567549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76F6C180-FFB9-8876-5928-61642B0D0F5D}"/>
              </a:ext>
            </a:extLst>
          </p:cNvPr>
          <p:cNvSpPr/>
          <p:nvPr/>
        </p:nvSpPr>
        <p:spPr>
          <a:xfrm>
            <a:off x="3550011" y="29713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CA39DF0A-6726-2912-22B6-B1D6BA5F93C6}"/>
              </a:ext>
            </a:extLst>
          </p:cNvPr>
          <p:cNvSpPr/>
          <p:nvPr/>
        </p:nvSpPr>
        <p:spPr>
          <a:xfrm>
            <a:off x="3550011" y="3525962"/>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2" name="矩形 61">
            <a:extLst>
              <a:ext uri="{FF2B5EF4-FFF2-40B4-BE49-F238E27FC236}">
                <a16:creationId xmlns:a16="http://schemas.microsoft.com/office/drawing/2014/main" id="{5D371800-7155-5A2F-3549-2C1A0993493D}"/>
              </a:ext>
            </a:extLst>
          </p:cNvPr>
          <p:cNvSpPr/>
          <p:nvPr/>
        </p:nvSpPr>
        <p:spPr>
          <a:xfrm>
            <a:off x="3550011" y="4080507"/>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C3CF6884-AD3F-84C2-F47D-B7DDA888A390}"/>
              </a:ext>
            </a:extLst>
          </p:cNvPr>
          <p:cNvSpPr/>
          <p:nvPr/>
        </p:nvSpPr>
        <p:spPr>
          <a:xfrm>
            <a:off x="3550011" y="463482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003F1F4C-5AA8-C5E2-EE58-633EA7AB1977}"/>
              </a:ext>
            </a:extLst>
          </p:cNvPr>
          <p:cNvSpPr/>
          <p:nvPr/>
        </p:nvSpPr>
        <p:spPr>
          <a:xfrm>
            <a:off x="3550011" y="518910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264E812F-7133-62C9-968B-B169C295A9DD}"/>
              </a:ext>
            </a:extLst>
          </p:cNvPr>
          <p:cNvSpPr/>
          <p:nvPr/>
        </p:nvSpPr>
        <p:spPr>
          <a:xfrm>
            <a:off x="3550011" y="574264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66" name="矩形 65">
            <a:extLst>
              <a:ext uri="{FF2B5EF4-FFF2-40B4-BE49-F238E27FC236}">
                <a16:creationId xmlns:a16="http://schemas.microsoft.com/office/drawing/2014/main" id="{C73E3405-D574-6D4D-8210-9327D52CF103}"/>
              </a:ext>
            </a:extLst>
          </p:cNvPr>
          <p:cNvSpPr/>
          <p:nvPr/>
        </p:nvSpPr>
        <p:spPr>
          <a:xfrm>
            <a:off x="5994778"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67" name="矩形 66">
            <a:extLst>
              <a:ext uri="{FF2B5EF4-FFF2-40B4-BE49-F238E27FC236}">
                <a16:creationId xmlns:a16="http://schemas.microsoft.com/office/drawing/2014/main" id="{D1C02764-A8A3-133E-EDE7-0D12C7B387A6}"/>
              </a:ext>
            </a:extLst>
          </p:cNvPr>
          <p:cNvSpPr/>
          <p:nvPr/>
        </p:nvSpPr>
        <p:spPr>
          <a:xfrm>
            <a:off x="5994778" y="5671979"/>
            <a:ext cx="993459" cy="554027"/>
          </a:xfrm>
          <a:prstGeom prst="rect">
            <a:avLst/>
          </a:prstGeom>
          <a:solidFill>
            <a:schemeClr val="bg1">
              <a:lumMod val="85000"/>
            </a:schemeClr>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78" name="矩形 77">
            <a:extLst>
              <a:ext uri="{FF2B5EF4-FFF2-40B4-BE49-F238E27FC236}">
                <a16:creationId xmlns:a16="http://schemas.microsoft.com/office/drawing/2014/main" id="{3E7F5645-305A-C462-F195-0A248C0CA2DA}"/>
              </a:ext>
            </a:extLst>
          </p:cNvPr>
          <p:cNvSpPr/>
          <p:nvPr/>
        </p:nvSpPr>
        <p:spPr>
          <a:xfrm>
            <a:off x="5000946"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&lt;</a:t>
            </a:r>
            <a:r>
              <a:rPr lang="en-US" altLang="zh-CN" sz="2800" i="1" dirty="0">
                <a:solidFill>
                  <a:schemeClr val="tx1"/>
                </a:solidFill>
                <a:latin typeface="Times New Roman" panose="02020603050405020304" pitchFamily="18" charset="0"/>
                <a:cs typeface="Times New Roman" panose="02020603050405020304" pitchFamily="18" charset="0"/>
              </a:rPr>
              <a:t>2</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2800"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0345493A-3878-E617-76AE-686CB5F4C4AD}"/>
              </a:ext>
            </a:extLst>
          </p:cNvPr>
          <p:cNvSpPr txBox="1"/>
          <p:nvPr/>
        </p:nvSpPr>
        <p:spPr>
          <a:xfrm>
            <a:off x="804300" y="3050534"/>
            <a:ext cx="189561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D’s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5" name="椭圆 4">
            <a:extLst>
              <a:ext uri="{FF2B5EF4-FFF2-40B4-BE49-F238E27FC236}">
                <a16:creationId xmlns:a16="http://schemas.microsoft.com/office/drawing/2014/main" id="{DFBB2059-C2EF-ED73-7726-F97C9270EDA4}"/>
              </a:ext>
            </a:extLst>
          </p:cNvPr>
          <p:cNvSpPr/>
          <p:nvPr/>
        </p:nvSpPr>
        <p:spPr>
          <a:xfrm>
            <a:off x="337868"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6" name="直接箭头连接符 5">
            <a:extLst>
              <a:ext uri="{FF2B5EF4-FFF2-40B4-BE49-F238E27FC236}">
                <a16:creationId xmlns:a16="http://schemas.microsoft.com/office/drawing/2014/main" id="{93E6FEFA-357D-954C-FBD6-99EB9C4DD3C9}"/>
              </a:ext>
            </a:extLst>
          </p:cNvPr>
          <p:cNvCxnSpPr>
            <a:cxnSpLocks/>
            <a:stCxn id="3" idx="3"/>
          </p:cNvCxnSpPr>
          <p:nvPr/>
        </p:nvCxnSpPr>
        <p:spPr>
          <a:xfrm>
            <a:off x="2699915" y="3466033"/>
            <a:ext cx="834526" cy="227104"/>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8E5217C-6DCF-263D-F0A0-B1305DC2C9E7}"/>
              </a:ext>
            </a:extLst>
          </p:cNvPr>
          <p:cNvSpPr txBox="1"/>
          <p:nvPr/>
        </p:nvSpPr>
        <p:spPr>
          <a:xfrm>
            <a:off x="804300" y="4005977"/>
            <a:ext cx="2329691" cy="1384995"/>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Check if there is a matching distance- fingerprint pair in the corresponding bucket and next </a:t>
            </a:r>
            <a:r>
              <a:rPr lang="en-US" altLang="zh-CN" i="1" dirty="0">
                <a:latin typeface="Arial" panose="020B0604020202020204" pitchFamily="34" charset="0"/>
                <a:cs typeface="Arial" panose="020B0604020202020204" pitchFamily="34" charset="0"/>
              </a:rPr>
              <a:t>3</a:t>
            </a:r>
            <a:r>
              <a:rPr lang="en-US" altLang="zh-CN" dirty="0">
                <a:latin typeface="Arial" panose="020B0604020202020204" pitchFamily="34" charset="0"/>
                <a:cs typeface="Arial" panose="020B0604020202020204" pitchFamily="34" charset="0"/>
              </a:rPr>
              <a:t> buckets.</a:t>
            </a:r>
            <a:endParaRPr lang="zh-CN" altLang="en-US" dirty="0">
              <a:latin typeface="Arial" panose="020B0604020202020204" pitchFamily="34" charset="0"/>
              <a:cs typeface="Arial" panose="020B0604020202020204" pitchFamily="34" charset="0"/>
            </a:endParaRPr>
          </a:p>
        </p:txBody>
      </p:sp>
      <p:sp>
        <p:nvSpPr>
          <p:cNvPr id="8" name="椭圆 7">
            <a:extLst>
              <a:ext uri="{FF2B5EF4-FFF2-40B4-BE49-F238E27FC236}">
                <a16:creationId xmlns:a16="http://schemas.microsoft.com/office/drawing/2014/main" id="{C6359CE9-0AA9-5B77-5C97-F1D524944A7A}"/>
              </a:ext>
            </a:extLst>
          </p:cNvPr>
          <p:cNvSpPr/>
          <p:nvPr/>
        </p:nvSpPr>
        <p:spPr>
          <a:xfrm>
            <a:off x="337868" y="4534286"/>
            <a:ext cx="329933" cy="3299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cxnSp>
        <p:nvCxnSpPr>
          <p:cNvPr id="9" name="连接符: 曲线 8">
            <a:extLst>
              <a:ext uri="{FF2B5EF4-FFF2-40B4-BE49-F238E27FC236}">
                <a16:creationId xmlns:a16="http://schemas.microsoft.com/office/drawing/2014/main" id="{D82B4C32-00FE-2B45-AC34-0D1090EC796C}"/>
              </a:ext>
            </a:extLst>
          </p:cNvPr>
          <p:cNvCxnSpPr>
            <a:cxnSpLocks/>
          </p:cNvCxnSpPr>
          <p:nvPr/>
        </p:nvCxnSpPr>
        <p:spPr>
          <a:xfrm rot="10800000" flipV="1">
            <a:off x="3488510" y="4828166"/>
            <a:ext cx="24249" cy="505703"/>
          </a:xfrm>
          <a:prstGeom prst="curvedConnector3">
            <a:avLst>
              <a:gd name="adj1" fmla="val 180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连接符: 曲线 9">
            <a:extLst>
              <a:ext uri="{FF2B5EF4-FFF2-40B4-BE49-F238E27FC236}">
                <a16:creationId xmlns:a16="http://schemas.microsoft.com/office/drawing/2014/main" id="{6273F1FC-3E1A-4363-6C71-38A3DA0E6A31}"/>
              </a:ext>
            </a:extLst>
          </p:cNvPr>
          <p:cNvCxnSpPr>
            <a:cxnSpLocks/>
          </p:cNvCxnSpPr>
          <p:nvPr/>
        </p:nvCxnSpPr>
        <p:spPr>
          <a:xfrm rot="10800000" flipV="1">
            <a:off x="3488510" y="3816974"/>
            <a:ext cx="24249" cy="505932"/>
          </a:xfrm>
          <a:prstGeom prst="curvedConnector3">
            <a:avLst>
              <a:gd name="adj1" fmla="val 180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连接符: 曲线 10">
            <a:extLst>
              <a:ext uri="{FF2B5EF4-FFF2-40B4-BE49-F238E27FC236}">
                <a16:creationId xmlns:a16="http://schemas.microsoft.com/office/drawing/2014/main" id="{07D211D9-7DCC-E9D7-395B-D90DF1EC9F44}"/>
              </a:ext>
            </a:extLst>
          </p:cNvPr>
          <p:cNvCxnSpPr>
            <a:cxnSpLocks/>
          </p:cNvCxnSpPr>
          <p:nvPr/>
        </p:nvCxnSpPr>
        <p:spPr>
          <a:xfrm rot="10800000" flipV="1">
            <a:off x="3488510" y="4322906"/>
            <a:ext cx="24249" cy="505260"/>
          </a:xfrm>
          <a:prstGeom prst="curvedConnector3">
            <a:avLst>
              <a:gd name="adj1" fmla="val 180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27CCFDBB-7878-DA96-47CF-40787C555FD6}"/>
              </a:ext>
            </a:extLst>
          </p:cNvPr>
          <p:cNvSpPr/>
          <p:nvPr/>
        </p:nvSpPr>
        <p:spPr>
          <a:xfrm>
            <a:off x="7862901" y="3151986"/>
            <a:ext cx="2238784" cy="55402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check &lt;0,</a:t>
            </a:r>
            <a:r>
              <a:rPr lang="en-US" altLang="zh-CN" sz="2800" i="1"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1200" i="1" dirty="0">
                <a:solidFill>
                  <a:schemeClr val="tx1"/>
                </a:solidFill>
                <a:latin typeface="Times New Roman" panose="02020603050405020304" pitchFamily="18" charset="0"/>
                <a:cs typeface="Times New Roman" panose="02020603050405020304" pitchFamily="18" charset="0"/>
              </a:rPr>
              <a:t> </a:t>
            </a:r>
            <a:r>
              <a:rPr lang="en-US" altLang="zh-CN" sz="2800" i="1"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14" name="直接箭头连接符 13">
            <a:extLst>
              <a:ext uri="{FF2B5EF4-FFF2-40B4-BE49-F238E27FC236}">
                <a16:creationId xmlns:a16="http://schemas.microsoft.com/office/drawing/2014/main" id="{8862D40E-94A9-FBD2-82D1-5C8B9959C252}"/>
              </a:ext>
            </a:extLst>
          </p:cNvPr>
          <p:cNvCxnSpPr>
            <a:cxnSpLocks/>
            <a:stCxn id="12" idx="1"/>
            <a:endCxn id="49" idx="3"/>
          </p:cNvCxnSpPr>
          <p:nvPr/>
        </p:nvCxnSpPr>
        <p:spPr bwMode="auto">
          <a:xfrm flipH="1">
            <a:off x="6988237" y="3429000"/>
            <a:ext cx="874664" cy="308204"/>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sp>
        <p:nvSpPr>
          <p:cNvPr id="22" name="矩形 21">
            <a:extLst>
              <a:ext uri="{FF2B5EF4-FFF2-40B4-BE49-F238E27FC236}">
                <a16:creationId xmlns:a16="http://schemas.microsoft.com/office/drawing/2014/main" id="{B10A8309-7C6D-9C43-780C-DC190867149A}"/>
              </a:ext>
            </a:extLst>
          </p:cNvPr>
          <p:cNvSpPr/>
          <p:nvPr/>
        </p:nvSpPr>
        <p:spPr>
          <a:xfrm>
            <a:off x="7862901" y="3719518"/>
            <a:ext cx="2238784" cy="55402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check &lt;1,</a:t>
            </a:r>
            <a:r>
              <a:rPr lang="en-US" altLang="zh-CN" sz="2800" i="1"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1200" i="1" dirty="0">
                <a:solidFill>
                  <a:schemeClr val="tx1"/>
                </a:solidFill>
                <a:latin typeface="Times New Roman" panose="02020603050405020304" pitchFamily="18" charset="0"/>
                <a:cs typeface="Times New Roman" panose="02020603050405020304" pitchFamily="18" charset="0"/>
              </a:rPr>
              <a:t> </a:t>
            </a:r>
            <a:r>
              <a:rPr lang="en-US" altLang="zh-CN" sz="2800" i="1"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23" name="直接箭头连接符 22">
            <a:extLst>
              <a:ext uri="{FF2B5EF4-FFF2-40B4-BE49-F238E27FC236}">
                <a16:creationId xmlns:a16="http://schemas.microsoft.com/office/drawing/2014/main" id="{DDDBAEE0-54F0-3C04-B1BA-F24C0B6B7162}"/>
              </a:ext>
            </a:extLst>
          </p:cNvPr>
          <p:cNvCxnSpPr>
            <a:cxnSpLocks/>
            <a:stCxn id="22" idx="1"/>
          </p:cNvCxnSpPr>
          <p:nvPr/>
        </p:nvCxnSpPr>
        <p:spPr bwMode="auto">
          <a:xfrm flipH="1">
            <a:off x="6988237" y="3996532"/>
            <a:ext cx="874664" cy="308204"/>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spTree>
    <p:extLst>
      <p:ext uri="{BB962C8B-B14F-4D97-AF65-F5344CB8AC3E}">
        <p14:creationId xmlns:p14="http://schemas.microsoft.com/office/powerpoint/2010/main" val="2523735237"/>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Lookup And Deletion </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36</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39515"/>
          </a:xfrm>
          <a:prstGeom prst="rect">
            <a:avLst/>
          </a:prstGeom>
        </p:spPr>
        <p:txBody>
          <a:bodyPr wrap="square" lIns="0" tIns="0" rIns="0" bIns="0">
            <a:spAutoFit/>
          </a:bodyPr>
          <a:lstStyle/>
          <a:p>
            <a:pPr>
              <a:lnSpc>
                <a:spcPct val="150000"/>
              </a:lnSpc>
            </a:pPr>
            <a:r>
              <a:rPr lang="en-US" altLang="zh-CN" sz="2400" dirty="0">
                <a:latin typeface="+mj-lt"/>
              </a:rPr>
              <a:t>Therefore, when looking up an element, the wormhole filter only needs to use linear probing to check 4 buckets. Take query element </a:t>
            </a:r>
            <a:r>
              <a:rPr lang="en-US" altLang="zh-CN" sz="2400" i="1" dirty="0">
                <a:latin typeface="+mj-lt"/>
              </a:rPr>
              <a:t>D</a:t>
            </a:r>
            <a:r>
              <a:rPr lang="en-US" altLang="zh-CN" sz="2400" dirty="0">
                <a:latin typeface="+mj-lt"/>
              </a:rPr>
              <a:t> as an example: </a:t>
            </a:r>
          </a:p>
        </p:txBody>
      </p:sp>
      <p:sp>
        <p:nvSpPr>
          <p:cNvPr id="40" name="矩形 39">
            <a:extLst>
              <a:ext uri="{FF2B5EF4-FFF2-40B4-BE49-F238E27FC236}">
                <a16:creationId xmlns:a16="http://schemas.microsoft.com/office/drawing/2014/main" id="{2B97C874-B3C4-7215-B375-EA0CB8623048}"/>
              </a:ext>
            </a:extLst>
          </p:cNvPr>
          <p:cNvSpPr/>
          <p:nvPr/>
        </p:nvSpPr>
        <p:spPr>
          <a:xfrm>
            <a:off x="4010707" y="2904233"/>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2F553A9F-035C-3910-4678-530A68080454}"/>
              </a:ext>
            </a:extLst>
          </p:cNvPr>
          <p:cNvSpPr/>
          <p:nvPr/>
        </p:nvSpPr>
        <p:spPr>
          <a:xfrm>
            <a:off x="5000946"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CB93CAAD-C251-8C69-27F5-3D67FF3DFAC3}"/>
              </a:ext>
            </a:extLst>
          </p:cNvPr>
          <p:cNvSpPr/>
          <p:nvPr/>
        </p:nvSpPr>
        <p:spPr>
          <a:xfrm>
            <a:off x="5994778"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D4D5B307-4FE7-724B-4D04-EC5C482C8F74}"/>
              </a:ext>
            </a:extLst>
          </p:cNvPr>
          <p:cNvSpPr/>
          <p:nvPr/>
        </p:nvSpPr>
        <p:spPr>
          <a:xfrm>
            <a:off x="4010707" y="345881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98B070DE-80AE-6EEC-3ACD-806315C9FFDF}"/>
              </a:ext>
            </a:extLst>
          </p:cNvPr>
          <p:cNvSpPr/>
          <p:nvPr/>
        </p:nvSpPr>
        <p:spPr>
          <a:xfrm>
            <a:off x="5000946" y="34588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9996A4E4-E176-B826-66DC-74BCD0BA7142}"/>
              </a:ext>
            </a:extLst>
          </p:cNvPr>
          <p:cNvSpPr/>
          <p:nvPr/>
        </p:nvSpPr>
        <p:spPr>
          <a:xfrm>
            <a:off x="5994778" y="346019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0" name="矩形 49">
            <a:extLst>
              <a:ext uri="{FF2B5EF4-FFF2-40B4-BE49-F238E27FC236}">
                <a16:creationId xmlns:a16="http://schemas.microsoft.com/office/drawing/2014/main" id="{84F19534-0AF1-8961-3A74-0E7438213945}"/>
              </a:ext>
            </a:extLst>
          </p:cNvPr>
          <p:cNvSpPr/>
          <p:nvPr/>
        </p:nvSpPr>
        <p:spPr>
          <a:xfrm>
            <a:off x="4010707" y="401336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32AB2634-BECB-A34A-58BD-2BA14A9CC958}"/>
              </a:ext>
            </a:extLst>
          </p:cNvPr>
          <p:cNvSpPr/>
          <p:nvPr/>
        </p:nvSpPr>
        <p:spPr>
          <a:xfrm>
            <a:off x="5000946"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04ED00A0-8F77-DA09-E5EC-B58EC91FE94C}"/>
              </a:ext>
            </a:extLst>
          </p:cNvPr>
          <p:cNvSpPr/>
          <p:nvPr/>
        </p:nvSpPr>
        <p:spPr>
          <a:xfrm>
            <a:off x="4010707" y="456768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30EDBBF2-57B9-B636-68B4-CACB616E7457}"/>
              </a:ext>
            </a:extLst>
          </p:cNvPr>
          <p:cNvSpPr/>
          <p:nvPr/>
        </p:nvSpPr>
        <p:spPr>
          <a:xfrm>
            <a:off x="5994778"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4" name="矩形 53">
            <a:extLst>
              <a:ext uri="{FF2B5EF4-FFF2-40B4-BE49-F238E27FC236}">
                <a16:creationId xmlns:a16="http://schemas.microsoft.com/office/drawing/2014/main" id="{9B6D6755-6E1B-4045-9D49-3F1991386211}"/>
              </a:ext>
            </a:extLst>
          </p:cNvPr>
          <p:cNvSpPr/>
          <p:nvPr/>
        </p:nvSpPr>
        <p:spPr>
          <a:xfrm>
            <a:off x="4010707" y="512195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8EB6394E-5FCA-3485-1B4F-01AA80EC33AC}"/>
              </a:ext>
            </a:extLst>
          </p:cNvPr>
          <p:cNvSpPr/>
          <p:nvPr/>
        </p:nvSpPr>
        <p:spPr>
          <a:xfrm>
            <a:off x="5000946"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912EC330-787C-BA9D-371B-9099F4BB57AD}"/>
              </a:ext>
            </a:extLst>
          </p:cNvPr>
          <p:cNvSpPr/>
          <p:nvPr/>
        </p:nvSpPr>
        <p:spPr>
          <a:xfrm>
            <a:off x="5994778"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987260F3-484F-F4F7-F9A0-A4AE457A9722}"/>
              </a:ext>
            </a:extLst>
          </p:cNvPr>
          <p:cNvSpPr/>
          <p:nvPr/>
        </p:nvSpPr>
        <p:spPr>
          <a:xfrm>
            <a:off x="4010707" y="567549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2B3BC248-79C9-C809-FBDF-35D839C5990E}"/>
              </a:ext>
            </a:extLst>
          </p:cNvPr>
          <p:cNvSpPr/>
          <p:nvPr/>
        </p:nvSpPr>
        <p:spPr>
          <a:xfrm>
            <a:off x="5000946" y="567549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76F6C180-FFB9-8876-5928-61642B0D0F5D}"/>
              </a:ext>
            </a:extLst>
          </p:cNvPr>
          <p:cNvSpPr/>
          <p:nvPr/>
        </p:nvSpPr>
        <p:spPr>
          <a:xfrm>
            <a:off x="3550011" y="29713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CA39DF0A-6726-2912-22B6-B1D6BA5F93C6}"/>
              </a:ext>
            </a:extLst>
          </p:cNvPr>
          <p:cNvSpPr/>
          <p:nvPr/>
        </p:nvSpPr>
        <p:spPr>
          <a:xfrm>
            <a:off x="3550011" y="3525962"/>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2" name="矩形 61">
            <a:extLst>
              <a:ext uri="{FF2B5EF4-FFF2-40B4-BE49-F238E27FC236}">
                <a16:creationId xmlns:a16="http://schemas.microsoft.com/office/drawing/2014/main" id="{5D371800-7155-5A2F-3549-2C1A0993493D}"/>
              </a:ext>
            </a:extLst>
          </p:cNvPr>
          <p:cNvSpPr/>
          <p:nvPr/>
        </p:nvSpPr>
        <p:spPr>
          <a:xfrm>
            <a:off x="3550011" y="4080507"/>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C3CF6884-AD3F-84C2-F47D-B7DDA888A390}"/>
              </a:ext>
            </a:extLst>
          </p:cNvPr>
          <p:cNvSpPr/>
          <p:nvPr/>
        </p:nvSpPr>
        <p:spPr>
          <a:xfrm>
            <a:off x="3550011" y="463482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003F1F4C-5AA8-C5E2-EE58-633EA7AB1977}"/>
              </a:ext>
            </a:extLst>
          </p:cNvPr>
          <p:cNvSpPr/>
          <p:nvPr/>
        </p:nvSpPr>
        <p:spPr>
          <a:xfrm>
            <a:off x="3550011" y="518910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264E812F-7133-62C9-968B-B169C295A9DD}"/>
              </a:ext>
            </a:extLst>
          </p:cNvPr>
          <p:cNvSpPr/>
          <p:nvPr/>
        </p:nvSpPr>
        <p:spPr>
          <a:xfrm>
            <a:off x="3550011" y="574264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66" name="矩形 65">
            <a:extLst>
              <a:ext uri="{FF2B5EF4-FFF2-40B4-BE49-F238E27FC236}">
                <a16:creationId xmlns:a16="http://schemas.microsoft.com/office/drawing/2014/main" id="{C73E3405-D574-6D4D-8210-9327D52CF103}"/>
              </a:ext>
            </a:extLst>
          </p:cNvPr>
          <p:cNvSpPr/>
          <p:nvPr/>
        </p:nvSpPr>
        <p:spPr>
          <a:xfrm>
            <a:off x="5994778"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67" name="矩形 66">
            <a:extLst>
              <a:ext uri="{FF2B5EF4-FFF2-40B4-BE49-F238E27FC236}">
                <a16:creationId xmlns:a16="http://schemas.microsoft.com/office/drawing/2014/main" id="{D1C02764-A8A3-133E-EDE7-0D12C7B387A6}"/>
              </a:ext>
            </a:extLst>
          </p:cNvPr>
          <p:cNvSpPr/>
          <p:nvPr/>
        </p:nvSpPr>
        <p:spPr>
          <a:xfrm>
            <a:off x="5994778" y="5671979"/>
            <a:ext cx="993459" cy="554027"/>
          </a:xfrm>
          <a:prstGeom prst="rect">
            <a:avLst/>
          </a:prstGeom>
          <a:solidFill>
            <a:schemeClr val="bg1">
              <a:lumMod val="85000"/>
            </a:schemeClr>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78" name="矩形 77">
            <a:extLst>
              <a:ext uri="{FF2B5EF4-FFF2-40B4-BE49-F238E27FC236}">
                <a16:creationId xmlns:a16="http://schemas.microsoft.com/office/drawing/2014/main" id="{3E7F5645-305A-C462-F195-0A248C0CA2DA}"/>
              </a:ext>
            </a:extLst>
          </p:cNvPr>
          <p:cNvSpPr/>
          <p:nvPr/>
        </p:nvSpPr>
        <p:spPr>
          <a:xfrm>
            <a:off x="5000946"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&lt;</a:t>
            </a:r>
            <a:r>
              <a:rPr lang="en-US" altLang="zh-CN" sz="2800" i="1" dirty="0">
                <a:solidFill>
                  <a:schemeClr val="tx1"/>
                </a:solidFill>
                <a:latin typeface="Times New Roman" panose="02020603050405020304" pitchFamily="18" charset="0"/>
                <a:cs typeface="Times New Roman" panose="02020603050405020304" pitchFamily="18" charset="0"/>
              </a:rPr>
              <a:t>2</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2800"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0345493A-3878-E617-76AE-686CB5F4C4AD}"/>
              </a:ext>
            </a:extLst>
          </p:cNvPr>
          <p:cNvSpPr txBox="1"/>
          <p:nvPr/>
        </p:nvSpPr>
        <p:spPr>
          <a:xfrm>
            <a:off x="804300" y="3050534"/>
            <a:ext cx="189561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D’s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5" name="椭圆 4">
            <a:extLst>
              <a:ext uri="{FF2B5EF4-FFF2-40B4-BE49-F238E27FC236}">
                <a16:creationId xmlns:a16="http://schemas.microsoft.com/office/drawing/2014/main" id="{DFBB2059-C2EF-ED73-7726-F97C9270EDA4}"/>
              </a:ext>
            </a:extLst>
          </p:cNvPr>
          <p:cNvSpPr/>
          <p:nvPr/>
        </p:nvSpPr>
        <p:spPr>
          <a:xfrm>
            <a:off x="337868"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6" name="直接箭头连接符 5">
            <a:extLst>
              <a:ext uri="{FF2B5EF4-FFF2-40B4-BE49-F238E27FC236}">
                <a16:creationId xmlns:a16="http://schemas.microsoft.com/office/drawing/2014/main" id="{93E6FEFA-357D-954C-FBD6-99EB9C4DD3C9}"/>
              </a:ext>
            </a:extLst>
          </p:cNvPr>
          <p:cNvCxnSpPr>
            <a:cxnSpLocks/>
            <a:stCxn id="3" idx="3"/>
          </p:cNvCxnSpPr>
          <p:nvPr/>
        </p:nvCxnSpPr>
        <p:spPr>
          <a:xfrm>
            <a:off x="2699915" y="3466033"/>
            <a:ext cx="834526" cy="227104"/>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8E5217C-6DCF-263D-F0A0-B1305DC2C9E7}"/>
              </a:ext>
            </a:extLst>
          </p:cNvPr>
          <p:cNvSpPr txBox="1"/>
          <p:nvPr/>
        </p:nvSpPr>
        <p:spPr>
          <a:xfrm>
            <a:off x="804300" y="4005977"/>
            <a:ext cx="2329691" cy="1384995"/>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Check if there is a matching distance- fingerprint pair in the corresponding bucket and next </a:t>
            </a:r>
            <a:r>
              <a:rPr lang="en-US" altLang="zh-CN" i="1" dirty="0">
                <a:latin typeface="Arial" panose="020B0604020202020204" pitchFamily="34" charset="0"/>
                <a:cs typeface="Arial" panose="020B0604020202020204" pitchFamily="34" charset="0"/>
              </a:rPr>
              <a:t>3</a:t>
            </a:r>
            <a:r>
              <a:rPr lang="en-US" altLang="zh-CN" dirty="0">
                <a:latin typeface="Arial" panose="020B0604020202020204" pitchFamily="34" charset="0"/>
                <a:cs typeface="Arial" panose="020B0604020202020204" pitchFamily="34" charset="0"/>
              </a:rPr>
              <a:t> buckets.</a:t>
            </a:r>
            <a:endParaRPr lang="zh-CN" altLang="en-US" dirty="0">
              <a:latin typeface="Arial" panose="020B0604020202020204" pitchFamily="34" charset="0"/>
              <a:cs typeface="Arial" panose="020B0604020202020204" pitchFamily="34" charset="0"/>
            </a:endParaRPr>
          </a:p>
        </p:txBody>
      </p:sp>
      <p:sp>
        <p:nvSpPr>
          <p:cNvPr id="8" name="椭圆 7">
            <a:extLst>
              <a:ext uri="{FF2B5EF4-FFF2-40B4-BE49-F238E27FC236}">
                <a16:creationId xmlns:a16="http://schemas.microsoft.com/office/drawing/2014/main" id="{C6359CE9-0AA9-5B77-5C97-F1D524944A7A}"/>
              </a:ext>
            </a:extLst>
          </p:cNvPr>
          <p:cNvSpPr/>
          <p:nvPr/>
        </p:nvSpPr>
        <p:spPr>
          <a:xfrm>
            <a:off x="337868" y="4534286"/>
            <a:ext cx="329933" cy="3299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cxnSp>
        <p:nvCxnSpPr>
          <p:cNvPr id="9" name="连接符: 曲线 8">
            <a:extLst>
              <a:ext uri="{FF2B5EF4-FFF2-40B4-BE49-F238E27FC236}">
                <a16:creationId xmlns:a16="http://schemas.microsoft.com/office/drawing/2014/main" id="{D82B4C32-00FE-2B45-AC34-0D1090EC796C}"/>
              </a:ext>
            </a:extLst>
          </p:cNvPr>
          <p:cNvCxnSpPr>
            <a:cxnSpLocks/>
          </p:cNvCxnSpPr>
          <p:nvPr/>
        </p:nvCxnSpPr>
        <p:spPr>
          <a:xfrm rot="10800000" flipV="1">
            <a:off x="3488510" y="4828166"/>
            <a:ext cx="24249" cy="505703"/>
          </a:xfrm>
          <a:prstGeom prst="curvedConnector3">
            <a:avLst>
              <a:gd name="adj1" fmla="val 180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连接符: 曲线 9">
            <a:extLst>
              <a:ext uri="{FF2B5EF4-FFF2-40B4-BE49-F238E27FC236}">
                <a16:creationId xmlns:a16="http://schemas.microsoft.com/office/drawing/2014/main" id="{6273F1FC-3E1A-4363-6C71-38A3DA0E6A31}"/>
              </a:ext>
            </a:extLst>
          </p:cNvPr>
          <p:cNvCxnSpPr>
            <a:cxnSpLocks/>
          </p:cNvCxnSpPr>
          <p:nvPr/>
        </p:nvCxnSpPr>
        <p:spPr>
          <a:xfrm rot="10800000" flipV="1">
            <a:off x="3488510" y="3816974"/>
            <a:ext cx="24249" cy="505932"/>
          </a:xfrm>
          <a:prstGeom prst="curvedConnector3">
            <a:avLst>
              <a:gd name="adj1" fmla="val 180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连接符: 曲线 10">
            <a:extLst>
              <a:ext uri="{FF2B5EF4-FFF2-40B4-BE49-F238E27FC236}">
                <a16:creationId xmlns:a16="http://schemas.microsoft.com/office/drawing/2014/main" id="{07D211D9-7DCC-E9D7-395B-D90DF1EC9F44}"/>
              </a:ext>
            </a:extLst>
          </p:cNvPr>
          <p:cNvCxnSpPr>
            <a:cxnSpLocks/>
          </p:cNvCxnSpPr>
          <p:nvPr/>
        </p:nvCxnSpPr>
        <p:spPr>
          <a:xfrm rot="10800000" flipV="1">
            <a:off x="3488510" y="4322906"/>
            <a:ext cx="24249" cy="505260"/>
          </a:xfrm>
          <a:prstGeom prst="curvedConnector3">
            <a:avLst>
              <a:gd name="adj1" fmla="val 180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27CCFDBB-7878-DA96-47CF-40787C555FD6}"/>
              </a:ext>
            </a:extLst>
          </p:cNvPr>
          <p:cNvSpPr/>
          <p:nvPr/>
        </p:nvSpPr>
        <p:spPr>
          <a:xfrm>
            <a:off x="7862901" y="3151986"/>
            <a:ext cx="2238784" cy="55402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check &lt;0,</a:t>
            </a:r>
            <a:r>
              <a:rPr lang="en-US" altLang="zh-CN" sz="2800" i="1"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1200" i="1" dirty="0">
                <a:solidFill>
                  <a:schemeClr val="tx1"/>
                </a:solidFill>
                <a:latin typeface="Times New Roman" panose="02020603050405020304" pitchFamily="18" charset="0"/>
                <a:cs typeface="Times New Roman" panose="02020603050405020304" pitchFamily="18" charset="0"/>
              </a:rPr>
              <a:t> </a:t>
            </a:r>
            <a:r>
              <a:rPr lang="en-US" altLang="zh-CN" sz="2800" i="1"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14" name="直接箭头连接符 13">
            <a:extLst>
              <a:ext uri="{FF2B5EF4-FFF2-40B4-BE49-F238E27FC236}">
                <a16:creationId xmlns:a16="http://schemas.microsoft.com/office/drawing/2014/main" id="{8862D40E-94A9-FBD2-82D1-5C8B9959C252}"/>
              </a:ext>
            </a:extLst>
          </p:cNvPr>
          <p:cNvCxnSpPr>
            <a:cxnSpLocks/>
            <a:stCxn id="12" idx="1"/>
            <a:endCxn id="49" idx="3"/>
          </p:cNvCxnSpPr>
          <p:nvPr/>
        </p:nvCxnSpPr>
        <p:spPr bwMode="auto">
          <a:xfrm flipH="1">
            <a:off x="6988237" y="3429000"/>
            <a:ext cx="874664" cy="308204"/>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sp>
        <p:nvSpPr>
          <p:cNvPr id="22" name="矩形 21">
            <a:extLst>
              <a:ext uri="{FF2B5EF4-FFF2-40B4-BE49-F238E27FC236}">
                <a16:creationId xmlns:a16="http://schemas.microsoft.com/office/drawing/2014/main" id="{B10A8309-7C6D-9C43-780C-DC190867149A}"/>
              </a:ext>
            </a:extLst>
          </p:cNvPr>
          <p:cNvSpPr/>
          <p:nvPr/>
        </p:nvSpPr>
        <p:spPr>
          <a:xfrm>
            <a:off x="7862901" y="3719518"/>
            <a:ext cx="2238784" cy="55402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check &lt;1,</a:t>
            </a:r>
            <a:r>
              <a:rPr lang="en-US" altLang="zh-CN" sz="2800" i="1"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1200" i="1" dirty="0">
                <a:solidFill>
                  <a:schemeClr val="tx1"/>
                </a:solidFill>
                <a:latin typeface="Times New Roman" panose="02020603050405020304" pitchFamily="18" charset="0"/>
                <a:cs typeface="Times New Roman" panose="02020603050405020304" pitchFamily="18" charset="0"/>
              </a:rPr>
              <a:t> </a:t>
            </a:r>
            <a:r>
              <a:rPr lang="en-US" altLang="zh-CN" sz="2800" i="1"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23" name="直接箭头连接符 22">
            <a:extLst>
              <a:ext uri="{FF2B5EF4-FFF2-40B4-BE49-F238E27FC236}">
                <a16:creationId xmlns:a16="http://schemas.microsoft.com/office/drawing/2014/main" id="{DDDBAEE0-54F0-3C04-B1BA-F24C0B6B7162}"/>
              </a:ext>
            </a:extLst>
          </p:cNvPr>
          <p:cNvCxnSpPr>
            <a:cxnSpLocks/>
            <a:stCxn id="22" idx="1"/>
          </p:cNvCxnSpPr>
          <p:nvPr/>
        </p:nvCxnSpPr>
        <p:spPr bwMode="auto">
          <a:xfrm flipH="1">
            <a:off x="6988237" y="3996532"/>
            <a:ext cx="874664" cy="308204"/>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sp>
        <p:nvSpPr>
          <p:cNvPr id="24" name="矩形 23">
            <a:extLst>
              <a:ext uri="{FF2B5EF4-FFF2-40B4-BE49-F238E27FC236}">
                <a16:creationId xmlns:a16="http://schemas.microsoft.com/office/drawing/2014/main" id="{638D76AA-3C86-0450-8638-14D6581A2D33}"/>
              </a:ext>
            </a:extLst>
          </p:cNvPr>
          <p:cNvSpPr/>
          <p:nvPr/>
        </p:nvSpPr>
        <p:spPr>
          <a:xfrm>
            <a:off x="7859308" y="4300732"/>
            <a:ext cx="2238784" cy="55402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check &lt;2,</a:t>
            </a:r>
            <a:r>
              <a:rPr lang="en-US" altLang="zh-CN" sz="2800" i="1"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1200" i="1" dirty="0">
                <a:solidFill>
                  <a:schemeClr val="tx1"/>
                </a:solidFill>
                <a:latin typeface="Times New Roman" panose="02020603050405020304" pitchFamily="18" charset="0"/>
                <a:cs typeface="Times New Roman" panose="02020603050405020304" pitchFamily="18" charset="0"/>
              </a:rPr>
              <a:t> </a:t>
            </a:r>
            <a:r>
              <a:rPr lang="en-US" altLang="zh-CN" sz="2800" i="1"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25" name="直接箭头连接符 24">
            <a:extLst>
              <a:ext uri="{FF2B5EF4-FFF2-40B4-BE49-F238E27FC236}">
                <a16:creationId xmlns:a16="http://schemas.microsoft.com/office/drawing/2014/main" id="{4039401A-C7FE-2179-294F-1D5F615CFBD2}"/>
              </a:ext>
            </a:extLst>
          </p:cNvPr>
          <p:cNvCxnSpPr>
            <a:cxnSpLocks/>
            <a:stCxn id="24" idx="1"/>
          </p:cNvCxnSpPr>
          <p:nvPr/>
        </p:nvCxnSpPr>
        <p:spPr bwMode="auto">
          <a:xfrm flipH="1">
            <a:off x="6984644" y="4577746"/>
            <a:ext cx="874664" cy="308204"/>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spTree>
    <p:extLst>
      <p:ext uri="{BB962C8B-B14F-4D97-AF65-F5344CB8AC3E}">
        <p14:creationId xmlns:p14="http://schemas.microsoft.com/office/powerpoint/2010/main" val="4030832877"/>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Lookup And Deletion </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37</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39515"/>
          </a:xfrm>
          <a:prstGeom prst="rect">
            <a:avLst/>
          </a:prstGeom>
        </p:spPr>
        <p:txBody>
          <a:bodyPr wrap="square" lIns="0" tIns="0" rIns="0" bIns="0">
            <a:spAutoFit/>
          </a:bodyPr>
          <a:lstStyle/>
          <a:p>
            <a:pPr>
              <a:lnSpc>
                <a:spcPct val="150000"/>
              </a:lnSpc>
            </a:pPr>
            <a:r>
              <a:rPr lang="en-US" altLang="zh-CN" sz="2400" dirty="0">
                <a:latin typeface="+mj-lt"/>
              </a:rPr>
              <a:t>Therefore, when looking up an element, the wormhole filter only needs to use linear probing to check 4 buckets. Take query element </a:t>
            </a:r>
            <a:r>
              <a:rPr lang="en-US" altLang="zh-CN" sz="2400" i="1" dirty="0">
                <a:latin typeface="+mj-lt"/>
              </a:rPr>
              <a:t>D</a:t>
            </a:r>
            <a:r>
              <a:rPr lang="en-US" altLang="zh-CN" sz="2400" dirty="0">
                <a:latin typeface="+mj-lt"/>
              </a:rPr>
              <a:t> as an example: </a:t>
            </a:r>
          </a:p>
        </p:txBody>
      </p:sp>
      <p:sp>
        <p:nvSpPr>
          <p:cNvPr id="40" name="矩形 39">
            <a:extLst>
              <a:ext uri="{FF2B5EF4-FFF2-40B4-BE49-F238E27FC236}">
                <a16:creationId xmlns:a16="http://schemas.microsoft.com/office/drawing/2014/main" id="{2B97C874-B3C4-7215-B375-EA0CB8623048}"/>
              </a:ext>
            </a:extLst>
          </p:cNvPr>
          <p:cNvSpPr/>
          <p:nvPr/>
        </p:nvSpPr>
        <p:spPr>
          <a:xfrm>
            <a:off x="4010707" y="2904233"/>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1" name="矩形 40">
            <a:extLst>
              <a:ext uri="{FF2B5EF4-FFF2-40B4-BE49-F238E27FC236}">
                <a16:creationId xmlns:a16="http://schemas.microsoft.com/office/drawing/2014/main" id="{2F553A9F-035C-3910-4678-530A68080454}"/>
              </a:ext>
            </a:extLst>
          </p:cNvPr>
          <p:cNvSpPr/>
          <p:nvPr/>
        </p:nvSpPr>
        <p:spPr>
          <a:xfrm>
            <a:off x="5000946"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2" name="矩形 41">
            <a:extLst>
              <a:ext uri="{FF2B5EF4-FFF2-40B4-BE49-F238E27FC236}">
                <a16:creationId xmlns:a16="http://schemas.microsoft.com/office/drawing/2014/main" id="{CB93CAAD-C251-8C69-27F5-3D67FF3DFAC3}"/>
              </a:ext>
            </a:extLst>
          </p:cNvPr>
          <p:cNvSpPr/>
          <p:nvPr/>
        </p:nvSpPr>
        <p:spPr>
          <a:xfrm>
            <a:off x="5994778" y="2904231"/>
            <a:ext cx="993459" cy="55402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D4D5B307-4FE7-724B-4D04-EC5C482C8F74}"/>
              </a:ext>
            </a:extLst>
          </p:cNvPr>
          <p:cNvSpPr/>
          <p:nvPr/>
        </p:nvSpPr>
        <p:spPr>
          <a:xfrm>
            <a:off x="4010707" y="345881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8" name="矩形 47">
            <a:extLst>
              <a:ext uri="{FF2B5EF4-FFF2-40B4-BE49-F238E27FC236}">
                <a16:creationId xmlns:a16="http://schemas.microsoft.com/office/drawing/2014/main" id="{98B070DE-80AE-6EEC-3ACD-806315C9FFDF}"/>
              </a:ext>
            </a:extLst>
          </p:cNvPr>
          <p:cNvSpPr/>
          <p:nvPr/>
        </p:nvSpPr>
        <p:spPr>
          <a:xfrm>
            <a:off x="5000946" y="3458814"/>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49" name="矩形 48">
            <a:extLst>
              <a:ext uri="{FF2B5EF4-FFF2-40B4-BE49-F238E27FC236}">
                <a16:creationId xmlns:a16="http://schemas.microsoft.com/office/drawing/2014/main" id="{9996A4E4-E176-B826-66DC-74BCD0BA7142}"/>
              </a:ext>
            </a:extLst>
          </p:cNvPr>
          <p:cNvSpPr/>
          <p:nvPr/>
        </p:nvSpPr>
        <p:spPr>
          <a:xfrm>
            <a:off x="5994778" y="3460190"/>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0" name="矩形 49">
            <a:extLst>
              <a:ext uri="{FF2B5EF4-FFF2-40B4-BE49-F238E27FC236}">
                <a16:creationId xmlns:a16="http://schemas.microsoft.com/office/drawing/2014/main" id="{84F19534-0AF1-8961-3A74-0E7438213945}"/>
              </a:ext>
            </a:extLst>
          </p:cNvPr>
          <p:cNvSpPr/>
          <p:nvPr/>
        </p:nvSpPr>
        <p:spPr>
          <a:xfrm>
            <a:off x="4010707" y="401336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1" name="矩形 50">
            <a:extLst>
              <a:ext uri="{FF2B5EF4-FFF2-40B4-BE49-F238E27FC236}">
                <a16:creationId xmlns:a16="http://schemas.microsoft.com/office/drawing/2014/main" id="{32AB2634-BECB-A34A-58BD-2BA14A9CC958}"/>
              </a:ext>
            </a:extLst>
          </p:cNvPr>
          <p:cNvSpPr/>
          <p:nvPr/>
        </p:nvSpPr>
        <p:spPr>
          <a:xfrm>
            <a:off x="5000946"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04ED00A0-8F77-DA09-E5EC-B58EC91FE94C}"/>
              </a:ext>
            </a:extLst>
          </p:cNvPr>
          <p:cNvSpPr/>
          <p:nvPr/>
        </p:nvSpPr>
        <p:spPr>
          <a:xfrm>
            <a:off x="4010707" y="4567683"/>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30EDBBF2-57B9-B636-68B4-CACB616E7457}"/>
              </a:ext>
            </a:extLst>
          </p:cNvPr>
          <p:cNvSpPr/>
          <p:nvPr/>
        </p:nvSpPr>
        <p:spPr>
          <a:xfrm>
            <a:off x="5994778"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54" name="矩形 53">
            <a:extLst>
              <a:ext uri="{FF2B5EF4-FFF2-40B4-BE49-F238E27FC236}">
                <a16:creationId xmlns:a16="http://schemas.microsoft.com/office/drawing/2014/main" id="{9B6D6755-6E1B-4045-9D49-3F1991386211}"/>
              </a:ext>
            </a:extLst>
          </p:cNvPr>
          <p:cNvSpPr/>
          <p:nvPr/>
        </p:nvSpPr>
        <p:spPr>
          <a:xfrm>
            <a:off x="4010707" y="5121958"/>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5" name="矩形 54">
            <a:extLst>
              <a:ext uri="{FF2B5EF4-FFF2-40B4-BE49-F238E27FC236}">
                <a16:creationId xmlns:a16="http://schemas.microsoft.com/office/drawing/2014/main" id="{8EB6394E-5FCA-3485-1B4F-01AA80EC33AC}"/>
              </a:ext>
            </a:extLst>
          </p:cNvPr>
          <p:cNvSpPr/>
          <p:nvPr/>
        </p:nvSpPr>
        <p:spPr>
          <a:xfrm>
            <a:off x="5000946"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6" name="矩形 55">
            <a:extLst>
              <a:ext uri="{FF2B5EF4-FFF2-40B4-BE49-F238E27FC236}">
                <a16:creationId xmlns:a16="http://schemas.microsoft.com/office/drawing/2014/main" id="{912EC330-787C-BA9D-371B-9099F4BB57AD}"/>
              </a:ext>
            </a:extLst>
          </p:cNvPr>
          <p:cNvSpPr/>
          <p:nvPr/>
        </p:nvSpPr>
        <p:spPr>
          <a:xfrm>
            <a:off x="5994778" y="5121956"/>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987260F3-484F-F4F7-F9A0-A4AE457A9722}"/>
              </a:ext>
            </a:extLst>
          </p:cNvPr>
          <p:cNvSpPr/>
          <p:nvPr/>
        </p:nvSpPr>
        <p:spPr>
          <a:xfrm>
            <a:off x="4010707" y="5675497"/>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59" name="矩形 58">
            <a:extLst>
              <a:ext uri="{FF2B5EF4-FFF2-40B4-BE49-F238E27FC236}">
                <a16:creationId xmlns:a16="http://schemas.microsoft.com/office/drawing/2014/main" id="{2B3BC248-79C9-C809-FBDF-35D839C5990E}"/>
              </a:ext>
            </a:extLst>
          </p:cNvPr>
          <p:cNvSpPr/>
          <p:nvPr/>
        </p:nvSpPr>
        <p:spPr>
          <a:xfrm>
            <a:off x="5000946" y="5675495"/>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chemeClr val="tx1"/>
              </a:solidFill>
              <a:latin typeface="Arial" panose="020B0604020202020204" pitchFamily="34" charset="0"/>
              <a:cs typeface="Arial" panose="020B0604020202020204" pitchFamily="34" charset="0"/>
            </a:endParaRPr>
          </a:p>
        </p:txBody>
      </p:sp>
      <p:sp>
        <p:nvSpPr>
          <p:cNvPr id="60" name="矩形 59">
            <a:extLst>
              <a:ext uri="{FF2B5EF4-FFF2-40B4-BE49-F238E27FC236}">
                <a16:creationId xmlns:a16="http://schemas.microsoft.com/office/drawing/2014/main" id="{76F6C180-FFB9-8876-5928-61642B0D0F5D}"/>
              </a:ext>
            </a:extLst>
          </p:cNvPr>
          <p:cNvSpPr/>
          <p:nvPr/>
        </p:nvSpPr>
        <p:spPr>
          <a:xfrm>
            <a:off x="3550011" y="297137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0</a:t>
            </a:r>
            <a:endParaRPr lang="zh-CN" altLang="en-US" dirty="0">
              <a:solidFill>
                <a:schemeClr val="tx1"/>
              </a:solidFill>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CA39DF0A-6726-2912-22B6-B1D6BA5F93C6}"/>
              </a:ext>
            </a:extLst>
          </p:cNvPr>
          <p:cNvSpPr/>
          <p:nvPr/>
        </p:nvSpPr>
        <p:spPr>
          <a:xfrm>
            <a:off x="3550011" y="3525962"/>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1</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2" name="矩形 61">
            <a:extLst>
              <a:ext uri="{FF2B5EF4-FFF2-40B4-BE49-F238E27FC236}">
                <a16:creationId xmlns:a16="http://schemas.microsoft.com/office/drawing/2014/main" id="{5D371800-7155-5A2F-3549-2C1A0993493D}"/>
              </a:ext>
            </a:extLst>
          </p:cNvPr>
          <p:cNvSpPr/>
          <p:nvPr/>
        </p:nvSpPr>
        <p:spPr>
          <a:xfrm>
            <a:off x="3550011" y="4080507"/>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2</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3" name="矩形 62">
            <a:extLst>
              <a:ext uri="{FF2B5EF4-FFF2-40B4-BE49-F238E27FC236}">
                <a16:creationId xmlns:a16="http://schemas.microsoft.com/office/drawing/2014/main" id="{C3CF6884-AD3F-84C2-F47D-B7DDA888A390}"/>
              </a:ext>
            </a:extLst>
          </p:cNvPr>
          <p:cNvSpPr/>
          <p:nvPr/>
        </p:nvSpPr>
        <p:spPr>
          <a:xfrm>
            <a:off x="3550011" y="4634829"/>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3</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003F1F4C-5AA8-C5E2-EE58-633EA7AB1977}"/>
              </a:ext>
            </a:extLst>
          </p:cNvPr>
          <p:cNvSpPr/>
          <p:nvPr/>
        </p:nvSpPr>
        <p:spPr>
          <a:xfrm>
            <a:off x="3550011" y="518910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Arial" panose="020B0604020202020204" pitchFamily="34" charset="0"/>
                <a:cs typeface="Arial" panose="020B0604020202020204" pitchFamily="34" charset="0"/>
              </a:rPr>
              <a:t>4</a:t>
            </a:r>
            <a:endParaRPr lang="zh-CN" altLang="en-US" sz="2000" dirty="0">
              <a:solidFill>
                <a:schemeClr val="tx1"/>
              </a:solidFill>
              <a:latin typeface="Arial" panose="020B0604020202020204" pitchFamily="34" charset="0"/>
              <a:cs typeface="Arial" panose="020B0604020202020204" pitchFamily="34" charset="0"/>
            </a:endParaRPr>
          </a:p>
        </p:txBody>
      </p:sp>
      <p:sp>
        <p:nvSpPr>
          <p:cNvPr id="65" name="矩形 64">
            <a:extLst>
              <a:ext uri="{FF2B5EF4-FFF2-40B4-BE49-F238E27FC236}">
                <a16:creationId xmlns:a16="http://schemas.microsoft.com/office/drawing/2014/main" id="{264E812F-7133-62C9-968B-B169C295A9DD}"/>
              </a:ext>
            </a:extLst>
          </p:cNvPr>
          <p:cNvSpPr/>
          <p:nvPr/>
        </p:nvSpPr>
        <p:spPr>
          <a:xfrm>
            <a:off x="3550011" y="5742644"/>
            <a:ext cx="339678" cy="41973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p:txBody>
      </p:sp>
      <p:sp>
        <p:nvSpPr>
          <p:cNvPr id="66" name="矩形 65">
            <a:extLst>
              <a:ext uri="{FF2B5EF4-FFF2-40B4-BE49-F238E27FC236}">
                <a16:creationId xmlns:a16="http://schemas.microsoft.com/office/drawing/2014/main" id="{C73E3405-D574-6D4D-8210-9327D52CF103}"/>
              </a:ext>
            </a:extLst>
          </p:cNvPr>
          <p:cNvSpPr/>
          <p:nvPr/>
        </p:nvSpPr>
        <p:spPr>
          <a:xfrm>
            <a:off x="5994778" y="4013359"/>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67" name="矩形 66">
            <a:extLst>
              <a:ext uri="{FF2B5EF4-FFF2-40B4-BE49-F238E27FC236}">
                <a16:creationId xmlns:a16="http://schemas.microsoft.com/office/drawing/2014/main" id="{D1C02764-A8A3-133E-EDE7-0D12C7B387A6}"/>
              </a:ext>
            </a:extLst>
          </p:cNvPr>
          <p:cNvSpPr/>
          <p:nvPr/>
        </p:nvSpPr>
        <p:spPr>
          <a:xfrm>
            <a:off x="5994778" y="5671979"/>
            <a:ext cx="993459" cy="554027"/>
          </a:xfrm>
          <a:prstGeom prst="rect">
            <a:avLst/>
          </a:prstGeom>
          <a:solidFill>
            <a:schemeClr val="bg1">
              <a:lumMod val="85000"/>
            </a:schemeClr>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600" dirty="0">
              <a:solidFill>
                <a:schemeClr val="tx1"/>
              </a:solidFill>
              <a:latin typeface="Times New Roman" panose="02020603050405020304" pitchFamily="18" charset="0"/>
              <a:cs typeface="Times New Roman" panose="02020603050405020304" pitchFamily="18" charset="0"/>
            </a:endParaRPr>
          </a:p>
        </p:txBody>
      </p:sp>
      <p:sp>
        <p:nvSpPr>
          <p:cNvPr id="78" name="矩形 77">
            <a:extLst>
              <a:ext uri="{FF2B5EF4-FFF2-40B4-BE49-F238E27FC236}">
                <a16:creationId xmlns:a16="http://schemas.microsoft.com/office/drawing/2014/main" id="{3E7F5645-305A-C462-F195-0A248C0CA2DA}"/>
              </a:ext>
            </a:extLst>
          </p:cNvPr>
          <p:cNvSpPr/>
          <p:nvPr/>
        </p:nvSpPr>
        <p:spPr>
          <a:xfrm>
            <a:off x="5000946" y="4567681"/>
            <a:ext cx="993459" cy="554027"/>
          </a:xfrm>
          <a:prstGeom prst="rect">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0345493A-3878-E617-76AE-686CB5F4C4AD}"/>
              </a:ext>
            </a:extLst>
          </p:cNvPr>
          <p:cNvSpPr txBox="1"/>
          <p:nvPr/>
        </p:nvSpPr>
        <p:spPr>
          <a:xfrm>
            <a:off x="804300" y="3050534"/>
            <a:ext cx="1895615" cy="830997"/>
          </a:xfrm>
          <a:prstGeom prst="rect">
            <a:avLst/>
          </a:prstGeom>
          <a:noFill/>
        </p:spPr>
        <p:txBody>
          <a:bodyPr wrap="square" lIns="0" tIns="0" rIns="0" bIns="0" rtlCol="0">
            <a:spAutoFit/>
          </a:bodyPr>
          <a:lstStyle/>
          <a:p>
            <a:r>
              <a:rPr lang="en-US" altLang="zh-CN" dirty="0">
                <a:solidFill>
                  <a:schemeClr val="bg1">
                    <a:lumMod val="75000"/>
                  </a:schemeClr>
                </a:solidFill>
                <a:latin typeface="Arial" panose="020B0604020202020204" pitchFamily="34" charset="0"/>
                <a:cs typeface="Arial" panose="020B0604020202020204" pitchFamily="34" charset="0"/>
              </a:rPr>
              <a:t>Calculate element D’s corresponding bucket.</a:t>
            </a:r>
            <a:endParaRPr lang="zh-CN" altLang="en-US" dirty="0">
              <a:solidFill>
                <a:schemeClr val="bg1">
                  <a:lumMod val="75000"/>
                </a:schemeClr>
              </a:solidFill>
              <a:latin typeface="Arial" panose="020B0604020202020204" pitchFamily="34" charset="0"/>
              <a:cs typeface="Arial" panose="020B0604020202020204" pitchFamily="34" charset="0"/>
            </a:endParaRPr>
          </a:p>
        </p:txBody>
      </p:sp>
      <p:sp>
        <p:nvSpPr>
          <p:cNvPr id="5" name="椭圆 4">
            <a:extLst>
              <a:ext uri="{FF2B5EF4-FFF2-40B4-BE49-F238E27FC236}">
                <a16:creationId xmlns:a16="http://schemas.microsoft.com/office/drawing/2014/main" id="{DFBB2059-C2EF-ED73-7726-F97C9270EDA4}"/>
              </a:ext>
            </a:extLst>
          </p:cNvPr>
          <p:cNvSpPr/>
          <p:nvPr/>
        </p:nvSpPr>
        <p:spPr>
          <a:xfrm>
            <a:off x="337868" y="3303560"/>
            <a:ext cx="324944" cy="32494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p:txBody>
      </p:sp>
      <p:cxnSp>
        <p:nvCxnSpPr>
          <p:cNvPr id="6" name="直接箭头连接符 5">
            <a:extLst>
              <a:ext uri="{FF2B5EF4-FFF2-40B4-BE49-F238E27FC236}">
                <a16:creationId xmlns:a16="http://schemas.microsoft.com/office/drawing/2014/main" id="{93E6FEFA-357D-954C-FBD6-99EB9C4DD3C9}"/>
              </a:ext>
            </a:extLst>
          </p:cNvPr>
          <p:cNvCxnSpPr>
            <a:cxnSpLocks/>
            <a:stCxn id="3" idx="3"/>
          </p:cNvCxnSpPr>
          <p:nvPr/>
        </p:nvCxnSpPr>
        <p:spPr>
          <a:xfrm>
            <a:off x="2699915" y="3466033"/>
            <a:ext cx="834526" cy="227104"/>
          </a:xfrm>
          <a:prstGeom prst="straightConnector1">
            <a:avLst/>
          </a:prstGeom>
          <a:ln w="19050">
            <a:solidFill>
              <a:schemeClr val="bg1">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8E5217C-6DCF-263D-F0A0-B1305DC2C9E7}"/>
              </a:ext>
            </a:extLst>
          </p:cNvPr>
          <p:cNvSpPr txBox="1"/>
          <p:nvPr/>
        </p:nvSpPr>
        <p:spPr>
          <a:xfrm>
            <a:off x="804300" y="4005977"/>
            <a:ext cx="2329691" cy="1384995"/>
          </a:xfrm>
          <a:prstGeom prst="rect">
            <a:avLst/>
          </a:prstGeom>
          <a:noFill/>
        </p:spPr>
        <p:txBody>
          <a:bodyPr wrap="square" lIns="0" tIns="0" rIns="0" bIns="0" rtlCol="0">
            <a:spAutoFit/>
          </a:bodyPr>
          <a:lstStyle/>
          <a:p>
            <a:r>
              <a:rPr lang="en-US" altLang="zh-CN" dirty="0">
                <a:latin typeface="Arial" panose="020B0604020202020204" pitchFamily="34" charset="0"/>
                <a:cs typeface="Arial" panose="020B0604020202020204" pitchFamily="34" charset="0"/>
              </a:rPr>
              <a:t>Check if there is a matching distance- fingerprint pair in the corresponding bucket and next </a:t>
            </a:r>
            <a:r>
              <a:rPr lang="en-US" altLang="zh-CN" i="1" dirty="0">
                <a:latin typeface="Arial" panose="020B0604020202020204" pitchFamily="34" charset="0"/>
                <a:cs typeface="Arial" panose="020B0604020202020204" pitchFamily="34" charset="0"/>
              </a:rPr>
              <a:t>3</a:t>
            </a:r>
            <a:r>
              <a:rPr lang="en-US" altLang="zh-CN" dirty="0">
                <a:latin typeface="Arial" panose="020B0604020202020204" pitchFamily="34" charset="0"/>
                <a:cs typeface="Arial" panose="020B0604020202020204" pitchFamily="34" charset="0"/>
              </a:rPr>
              <a:t> buckets.</a:t>
            </a:r>
            <a:endParaRPr lang="zh-CN" altLang="en-US" dirty="0">
              <a:latin typeface="Arial" panose="020B0604020202020204" pitchFamily="34" charset="0"/>
              <a:cs typeface="Arial" panose="020B0604020202020204" pitchFamily="34" charset="0"/>
            </a:endParaRPr>
          </a:p>
        </p:txBody>
      </p:sp>
      <p:sp>
        <p:nvSpPr>
          <p:cNvPr id="8" name="椭圆 7">
            <a:extLst>
              <a:ext uri="{FF2B5EF4-FFF2-40B4-BE49-F238E27FC236}">
                <a16:creationId xmlns:a16="http://schemas.microsoft.com/office/drawing/2014/main" id="{C6359CE9-0AA9-5B77-5C97-F1D524944A7A}"/>
              </a:ext>
            </a:extLst>
          </p:cNvPr>
          <p:cNvSpPr/>
          <p:nvPr/>
        </p:nvSpPr>
        <p:spPr>
          <a:xfrm>
            <a:off x="337868" y="4534286"/>
            <a:ext cx="329933" cy="32993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p:txBody>
      </p:sp>
      <p:cxnSp>
        <p:nvCxnSpPr>
          <p:cNvPr id="9" name="连接符: 曲线 8">
            <a:extLst>
              <a:ext uri="{FF2B5EF4-FFF2-40B4-BE49-F238E27FC236}">
                <a16:creationId xmlns:a16="http://schemas.microsoft.com/office/drawing/2014/main" id="{D82B4C32-00FE-2B45-AC34-0D1090EC796C}"/>
              </a:ext>
            </a:extLst>
          </p:cNvPr>
          <p:cNvCxnSpPr>
            <a:cxnSpLocks/>
          </p:cNvCxnSpPr>
          <p:nvPr/>
        </p:nvCxnSpPr>
        <p:spPr>
          <a:xfrm rot="10800000" flipV="1">
            <a:off x="3488510" y="4828166"/>
            <a:ext cx="24249" cy="505703"/>
          </a:xfrm>
          <a:prstGeom prst="curvedConnector3">
            <a:avLst>
              <a:gd name="adj1" fmla="val 180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连接符: 曲线 9">
            <a:extLst>
              <a:ext uri="{FF2B5EF4-FFF2-40B4-BE49-F238E27FC236}">
                <a16:creationId xmlns:a16="http://schemas.microsoft.com/office/drawing/2014/main" id="{6273F1FC-3E1A-4363-6C71-38A3DA0E6A31}"/>
              </a:ext>
            </a:extLst>
          </p:cNvPr>
          <p:cNvCxnSpPr>
            <a:cxnSpLocks/>
          </p:cNvCxnSpPr>
          <p:nvPr/>
        </p:nvCxnSpPr>
        <p:spPr>
          <a:xfrm rot="10800000" flipV="1">
            <a:off x="3488510" y="3816974"/>
            <a:ext cx="24249" cy="505932"/>
          </a:xfrm>
          <a:prstGeom prst="curvedConnector3">
            <a:avLst>
              <a:gd name="adj1" fmla="val 180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连接符: 曲线 10">
            <a:extLst>
              <a:ext uri="{FF2B5EF4-FFF2-40B4-BE49-F238E27FC236}">
                <a16:creationId xmlns:a16="http://schemas.microsoft.com/office/drawing/2014/main" id="{07D211D9-7DCC-E9D7-395B-D90DF1EC9F44}"/>
              </a:ext>
            </a:extLst>
          </p:cNvPr>
          <p:cNvCxnSpPr>
            <a:cxnSpLocks/>
          </p:cNvCxnSpPr>
          <p:nvPr/>
        </p:nvCxnSpPr>
        <p:spPr>
          <a:xfrm rot="10800000" flipV="1">
            <a:off x="3488510" y="4322906"/>
            <a:ext cx="24249" cy="505260"/>
          </a:xfrm>
          <a:prstGeom prst="curvedConnector3">
            <a:avLst>
              <a:gd name="adj1" fmla="val 180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27CCFDBB-7878-DA96-47CF-40787C555FD6}"/>
              </a:ext>
            </a:extLst>
          </p:cNvPr>
          <p:cNvSpPr/>
          <p:nvPr/>
        </p:nvSpPr>
        <p:spPr>
          <a:xfrm>
            <a:off x="7862901" y="3151986"/>
            <a:ext cx="2238784" cy="55402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check &lt;0,</a:t>
            </a:r>
            <a:r>
              <a:rPr lang="en-US" altLang="zh-CN" sz="2800" i="1"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1200" i="1" dirty="0">
                <a:solidFill>
                  <a:schemeClr val="tx1"/>
                </a:solidFill>
                <a:latin typeface="Times New Roman" panose="02020603050405020304" pitchFamily="18" charset="0"/>
                <a:cs typeface="Times New Roman" panose="02020603050405020304" pitchFamily="18" charset="0"/>
              </a:rPr>
              <a:t> </a:t>
            </a:r>
            <a:r>
              <a:rPr lang="en-US" altLang="zh-CN" sz="2800" i="1"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14" name="直接箭头连接符 13">
            <a:extLst>
              <a:ext uri="{FF2B5EF4-FFF2-40B4-BE49-F238E27FC236}">
                <a16:creationId xmlns:a16="http://schemas.microsoft.com/office/drawing/2014/main" id="{8862D40E-94A9-FBD2-82D1-5C8B9959C252}"/>
              </a:ext>
            </a:extLst>
          </p:cNvPr>
          <p:cNvCxnSpPr>
            <a:cxnSpLocks/>
            <a:stCxn id="12" idx="1"/>
            <a:endCxn id="49" idx="3"/>
          </p:cNvCxnSpPr>
          <p:nvPr/>
        </p:nvCxnSpPr>
        <p:spPr bwMode="auto">
          <a:xfrm flipH="1">
            <a:off x="6988237" y="3429000"/>
            <a:ext cx="874664" cy="308204"/>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sp>
        <p:nvSpPr>
          <p:cNvPr id="22" name="矩形 21">
            <a:extLst>
              <a:ext uri="{FF2B5EF4-FFF2-40B4-BE49-F238E27FC236}">
                <a16:creationId xmlns:a16="http://schemas.microsoft.com/office/drawing/2014/main" id="{B10A8309-7C6D-9C43-780C-DC190867149A}"/>
              </a:ext>
            </a:extLst>
          </p:cNvPr>
          <p:cNvSpPr/>
          <p:nvPr/>
        </p:nvSpPr>
        <p:spPr>
          <a:xfrm>
            <a:off x="7862901" y="3719518"/>
            <a:ext cx="2238784" cy="55402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check &lt;1,</a:t>
            </a:r>
            <a:r>
              <a:rPr lang="en-US" altLang="zh-CN" sz="2800" i="1"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1200" i="1" dirty="0">
                <a:solidFill>
                  <a:schemeClr val="tx1"/>
                </a:solidFill>
                <a:latin typeface="Times New Roman" panose="02020603050405020304" pitchFamily="18" charset="0"/>
                <a:cs typeface="Times New Roman" panose="02020603050405020304" pitchFamily="18" charset="0"/>
              </a:rPr>
              <a:t> </a:t>
            </a:r>
            <a:r>
              <a:rPr lang="en-US" altLang="zh-CN" sz="2800" i="1"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23" name="直接箭头连接符 22">
            <a:extLst>
              <a:ext uri="{FF2B5EF4-FFF2-40B4-BE49-F238E27FC236}">
                <a16:creationId xmlns:a16="http://schemas.microsoft.com/office/drawing/2014/main" id="{DDDBAEE0-54F0-3C04-B1BA-F24C0B6B7162}"/>
              </a:ext>
            </a:extLst>
          </p:cNvPr>
          <p:cNvCxnSpPr>
            <a:cxnSpLocks/>
            <a:stCxn id="22" idx="1"/>
          </p:cNvCxnSpPr>
          <p:nvPr/>
        </p:nvCxnSpPr>
        <p:spPr bwMode="auto">
          <a:xfrm flipH="1">
            <a:off x="6988237" y="3996532"/>
            <a:ext cx="874664" cy="308204"/>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sp>
        <p:nvSpPr>
          <p:cNvPr id="24" name="矩形 23">
            <a:extLst>
              <a:ext uri="{FF2B5EF4-FFF2-40B4-BE49-F238E27FC236}">
                <a16:creationId xmlns:a16="http://schemas.microsoft.com/office/drawing/2014/main" id="{638D76AA-3C86-0450-8638-14D6581A2D33}"/>
              </a:ext>
            </a:extLst>
          </p:cNvPr>
          <p:cNvSpPr/>
          <p:nvPr/>
        </p:nvSpPr>
        <p:spPr>
          <a:xfrm>
            <a:off x="7859308" y="4300732"/>
            <a:ext cx="2238784" cy="55402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check &lt;2,</a:t>
            </a:r>
            <a:r>
              <a:rPr lang="en-US" altLang="zh-CN" sz="2800" i="1"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1200" i="1" dirty="0">
                <a:solidFill>
                  <a:schemeClr val="tx1"/>
                </a:solidFill>
                <a:latin typeface="Times New Roman" panose="02020603050405020304" pitchFamily="18" charset="0"/>
                <a:cs typeface="Times New Roman" panose="02020603050405020304" pitchFamily="18" charset="0"/>
              </a:rPr>
              <a:t> </a:t>
            </a:r>
            <a:r>
              <a:rPr lang="en-US" altLang="zh-CN" sz="2800" i="1"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25" name="直接箭头连接符 24">
            <a:extLst>
              <a:ext uri="{FF2B5EF4-FFF2-40B4-BE49-F238E27FC236}">
                <a16:creationId xmlns:a16="http://schemas.microsoft.com/office/drawing/2014/main" id="{4039401A-C7FE-2179-294F-1D5F615CFBD2}"/>
              </a:ext>
            </a:extLst>
          </p:cNvPr>
          <p:cNvCxnSpPr>
            <a:cxnSpLocks/>
            <a:stCxn id="24" idx="1"/>
          </p:cNvCxnSpPr>
          <p:nvPr/>
        </p:nvCxnSpPr>
        <p:spPr bwMode="auto">
          <a:xfrm flipH="1">
            <a:off x="6984644" y="4577746"/>
            <a:ext cx="874664" cy="308204"/>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sp>
        <p:nvSpPr>
          <p:cNvPr id="26" name="矩形 25">
            <a:extLst>
              <a:ext uri="{FF2B5EF4-FFF2-40B4-BE49-F238E27FC236}">
                <a16:creationId xmlns:a16="http://schemas.microsoft.com/office/drawing/2014/main" id="{4DC43150-2C52-3B0F-1CD6-9B3E0824D2E6}"/>
              </a:ext>
            </a:extLst>
          </p:cNvPr>
          <p:cNvSpPr/>
          <p:nvPr/>
        </p:nvSpPr>
        <p:spPr>
          <a:xfrm>
            <a:off x="7859308" y="4896015"/>
            <a:ext cx="2238784" cy="554027"/>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dirty="0">
                <a:solidFill>
                  <a:schemeClr val="tx1"/>
                </a:solidFill>
                <a:latin typeface="Times New Roman" panose="02020603050405020304" pitchFamily="18" charset="0"/>
                <a:cs typeface="Times New Roman" panose="02020603050405020304" pitchFamily="18" charset="0"/>
              </a:rPr>
              <a:t>check &lt;3,</a:t>
            </a:r>
            <a:r>
              <a:rPr lang="en-US" altLang="zh-CN" sz="2800" i="1" dirty="0">
                <a:solidFill>
                  <a:schemeClr val="tx1"/>
                </a:solidFill>
                <a:latin typeface="Times New Roman" panose="02020603050405020304" pitchFamily="18" charset="0"/>
                <a:cs typeface="Times New Roman" panose="02020603050405020304" pitchFamily="18" charset="0"/>
              </a:rPr>
              <a:t> </a:t>
            </a:r>
            <a:r>
              <a:rPr lang="en-US" altLang="zh-CN" sz="2800" i="1" dirty="0" err="1">
                <a:solidFill>
                  <a:schemeClr val="tx1"/>
                </a:solidFill>
                <a:latin typeface="Times New Roman" panose="02020603050405020304" pitchFamily="18" charset="0"/>
                <a:cs typeface="Times New Roman" panose="02020603050405020304" pitchFamily="18" charset="0"/>
              </a:rPr>
              <a:t>f</a:t>
            </a:r>
            <a:r>
              <a:rPr lang="en-US" altLang="zh-CN" sz="1200" i="1" dirty="0" err="1">
                <a:solidFill>
                  <a:schemeClr val="tx1"/>
                </a:solidFill>
                <a:latin typeface="Times New Roman" panose="02020603050405020304" pitchFamily="18" charset="0"/>
                <a:cs typeface="Times New Roman" panose="02020603050405020304" pitchFamily="18" charset="0"/>
              </a:rPr>
              <a:t>D</a:t>
            </a:r>
            <a:r>
              <a:rPr lang="en-US" altLang="zh-CN" sz="1200" i="1" dirty="0">
                <a:solidFill>
                  <a:schemeClr val="tx1"/>
                </a:solidFill>
                <a:latin typeface="Times New Roman" panose="02020603050405020304" pitchFamily="18" charset="0"/>
                <a:cs typeface="Times New Roman" panose="02020603050405020304" pitchFamily="18" charset="0"/>
              </a:rPr>
              <a:t> </a:t>
            </a:r>
            <a:r>
              <a:rPr lang="en-US" altLang="zh-CN" sz="2800" i="1" dirty="0">
                <a:solidFill>
                  <a:schemeClr val="tx1"/>
                </a:solidFill>
                <a:latin typeface="Times New Roman" panose="02020603050405020304" pitchFamily="18" charset="0"/>
                <a:cs typeface="Times New Roman" panose="02020603050405020304" pitchFamily="18" charset="0"/>
              </a:rPr>
              <a:t>&gt;</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cxnSp>
        <p:nvCxnSpPr>
          <p:cNvPr id="27" name="直接箭头连接符 26">
            <a:extLst>
              <a:ext uri="{FF2B5EF4-FFF2-40B4-BE49-F238E27FC236}">
                <a16:creationId xmlns:a16="http://schemas.microsoft.com/office/drawing/2014/main" id="{26942582-D24D-DE7F-A1D2-EBAB944E5976}"/>
              </a:ext>
            </a:extLst>
          </p:cNvPr>
          <p:cNvCxnSpPr>
            <a:cxnSpLocks/>
            <a:stCxn id="26" idx="1"/>
          </p:cNvCxnSpPr>
          <p:nvPr/>
        </p:nvCxnSpPr>
        <p:spPr bwMode="auto">
          <a:xfrm flipH="1">
            <a:off x="6984644" y="5173029"/>
            <a:ext cx="874664" cy="308204"/>
          </a:xfrm>
          <a:prstGeom prst="straightConnector1">
            <a:avLst/>
          </a:prstGeom>
          <a:solidFill>
            <a:schemeClr val="bg1"/>
          </a:solidFill>
          <a:ln w="25400" cap="flat" cmpd="sng" algn="ctr">
            <a:solidFill>
              <a:schemeClr val="tx1"/>
            </a:solidFill>
            <a:prstDash val="dash"/>
            <a:round/>
            <a:headEnd type="none" w="med" len="med"/>
            <a:tailEnd type="arrow" w="lg" len="lg"/>
          </a:ln>
          <a:effectLst/>
        </p:spPr>
      </p:cxnSp>
    </p:spTree>
    <p:extLst>
      <p:ext uri="{BB962C8B-B14F-4D97-AF65-F5344CB8AC3E}">
        <p14:creationId xmlns:p14="http://schemas.microsoft.com/office/powerpoint/2010/main" val="1660578812"/>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Takeaways</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38</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3" y="1164377"/>
            <a:ext cx="10889607" cy="3809504"/>
          </a:xfrm>
          <a:prstGeom prst="rect">
            <a:avLst/>
          </a:prstGeom>
        </p:spPr>
        <p:txBody>
          <a:bodyPr wrap="square" lIns="0" tIns="0" rIns="0" bIns="0">
            <a:spAutoFit/>
          </a:bodyPr>
          <a:lstStyle/>
          <a:p>
            <a:pPr marL="342900" indent="-342900">
              <a:lnSpc>
                <a:spcPct val="150000"/>
              </a:lnSpc>
              <a:buFont typeface="Arial" panose="020B0604020202020204" pitchFamily="34" charset="0"/>
              <a:buChar char="•"/>
            </a:pPr>
            <a:r>
              <a:rPr lang="en-US" altLang="zh-CN" sz="2400" dirty="0">
                <a:latin typeface="+mj-lt"/>
              </a:rPr>
              <a:t>The insertion, lookup, and deletion operations of wormhole filters are mainly based on linear probing </a:t>
            </a:r>
            <a:r>
              <a:rPr lang="en-US" altLang="zh-CN" sz="2400" b="1" dirty="0">
                <a:latin typeface="+mj-lt"/>
              </a:rPr>
              <a:t>(</a:t>
            </a:r>
            <a:r>
              <a:rPr lang="en-US" altLang="zh-CN" sz="2400" b="1" i="1" dirty="0">
                <a:latin typeface="+mj-lt"/>
              </a:rPr>
              <a:t>i.e.</a:t>
            </a:r>
            <a:r>
              <a:rPr lang="en-US" altLang="zh-CN" sz="2400" b="1" dirty="0">
                <a:latin typeface="+mj-lt"/>
              </a:rPr>
              <a:t>, </a:t>
            </a:r>
            <a:r>
              <a:rPr lang="en-US" altLang="zh-CN" sz="2400" b="1" u="sng" dirty="0">
                <a:latin typeface="+mj-lt"/>
              </a:rPr>
              <a:t>sequential reads</a:t>
            </a:r>
            <a:r>
              <a:rPr lang="en-US" altLang="zh-CN" sz="2400" b="1" dirty="0">
                <a:latin typeface="+mj-lt"/>
              </a:rPr>
              <a:t>), </a:t>
            </a:r>
            <a:r>
              <a:rPr lang="en-US" altLang="zh-CN" sz="2400" dirty="0">
                <a:latin typeface="+mj-lt"/>
              </a:rPr>
              <a:t>which is very fast on persistent memory.</a:t>
            </a:r>
          </a:p>
          <a:p>
            <a:pPr marL="342900" indent="-342900">
              <a:lnSpc>
                <a:spcPct val="150000"/>
              </a:lnSpc>
              <a:buFont typeface="Arial" panose="020B0604020202020204" pitchFamily="34" charset="0"/>
              <a:buChar char="•"/>
            </a:pPr>
            <a:endParaRPr lang="en-US" altLang="zh-CN" sz="2400" dirty="0">
              <a:latin typeface="+mj-lt"/>
            </a:endParaRPr>
          </a:p>
          <a:p>
            <a:pPr marL="342900" indent="-342900">
              <a:lnSpc>
                <a:spcPct val="150000"/>
              </a:lnSpc>
              <a:buFont typeface="Arial" panose="020B0604020202020204" pitchFamily="34" charset="0"/>
              <a:buChar char="•"/>
            </a:pPr>
            <a:r>
              <a:rPr lang="en-US" altLang="zh-CN" sz="2400" dirty="0">
                <a:latin typeface="+mj-lt"/>
              </a:rPr>
              <a:t>Wormhole filters reduce the number of </a:t>
            </a:r>
            <a:r>
              <a:rPr lang="en-US" altLang="zh-CN" sz="2400" b="1" u="sng" dirty="0">
                <a:latin typeface="+mj-lt"/>
              </a:rPr>
              <a:t>random reads/writes and sequential writes</a:t>
            </a:r>
            <a:r>
              <a:rPr lang="en-US" altLang="zh-CN" sz="2400" dirty="0">
                <a:latin typeface="+mj-lt"/>
              </a:rPr>
              <a:t>, which are extremely slow on persistent memory.</a:t>
            </a:r>
          </a:p>
          <a:p>
            <a:pPr>
              <a:lnSpc>
                <a:spcPct val="150000"/>
              </a:lnSpc>
            </a:pPr>
            <a:endParaRPr lang="en-US" altLang="zh-CN" sz="2400" dirty="0">
              <a:latin typeface="+mj-lt"/>
            </a:endParaRPr>
          </a:p>
        </p:txBody>
      </p:sp>
    </p:spTree>
    <p:extLst>
      <p:ext uri="{BB962C8B-B14F-4D97-AF65-F5344CB8AC3E}">
        <p14:creationId xmlns:p14="http://schemas.microsoft.com/office/powerpoint/2010/main" val="3063286352"/>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Fault Tolerance</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39</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620045" cy="1039515"/>
          </a:xfrm>
          <a:prstGeom prst="rect">
            <a:avLst/>
          </a:prstGeom>
        </p:spPr>
        <p:txBody>
          <a:bodyPr wrap="square" lIns="0" tIns="0" rIns="0" bIns="0">
            <a:spAutoFit/>
          </a:bodyPr>
          <a:lstStyle/>
          <a:p>
            <a:pPr>
              <a:lnSpc>
                <a:spcPct val="150000"/>
              </a:lnSpc>
            </a:pPr>
            <a:r>
              <a:rPr lang="en-US" altLang="zh-CN" sz="2400" dirty="0">
                <a:latin typeface="+mj-lt"/>
              </a:rPr>
              <a:t>Wormhole filters support fault tolerance by firstly supporting </a:t>
            </a:r>
            <a:r>
              <a:rPr lang="en-US" altLang="zh-CN" sz="2400" b="1" dirty="0">
                <a:latin typeface="+mj-lt"/>
              </a:rPr>
              <a:t>per-bucket fault tolerance</a:t>
            </a:r>
            <a:r>
              <a:rPr lang="en-US" altLang="zh-CN" sz="2400" dirty="0">
                <a:latin typeface="+mj-lt"/>
              </a:rPr>
              <a:t> and then supporting </a:t>
            </a:r>
            <a:r>
              <a:rPr lang="en-US" altLang="zh-CN" sz="2400" b="1" dirty="0">
                <a:latin typeface="+mj-lt"/>
              </a:rPr>
              <a:t>inter-bucket fault tolerance.</a:t>
            </a:r>
          </a:p>
        </p:txBody>
      </p:sp>
    </p:spTree>
    <p:extLst>
      <p:ext uri="{BB962C8B-B14F-4D97-AF65-F5344CB8AC3E}">
        <p14:creationId xmlns:p14="http://schemas.microsoft.com/office/powerpoint/2010/main" val="321350657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latin typeface="+mj-lt"/>
              </a:rPr>
              <a:t>Filters are ubiquitous</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4</a:t>
            </a:fld>
            <a:r>
              <a:rPr lang="en-US" altLang="zh-CN" dirty="0"/>
              <a:t> / 45</a:t>
            </a:r>
            <a:endParaRPr lang="zh-CN" altLang="en-US" dirty="0"/>
          </a:p>
        </p:txBody>
      </p:sp>
      <p:sp>
        <p:nvSpPr>
          <p:cNvPr id="11" name="矩形 10">
            <a:extLst>
              <a:ext uri="{FF2B5EF4-FFF2-40B4-BE49-F238E27FC236}">
                <a16:creationId xmlns:a16="http://schemas.microsoft.com/office/drawing/2014/main" id="{CFBD015A-B7E4-4A3F-A758-FA5B1046135D}"/>
              </a:ext>
            </a:extLst>
          </p:cNvPr>
          <p:cNvSpPr/>
          <p:nvPr/>
        </p:nvSpPr>
        <p:spPr>
          <a:xfrm>
            <a:off x="342904" y="1164377"/>
            <a:ext cx="10922908" cy="485518"/>
          </a:xfrm>
          <a:prstGeom prst="rect">
            <a:avLst/>
          </a:prstGeom>
        </p:spPr>
        <p:txBody>
          <a:bodyPr wrap="square" lIns="0" tIns="0" rIns="0" bIns="0">
            <a:spAutoFit/>
          </a:bodyPr>
          <a:lstStyle/>
          <a:p>
            <a:pPr>
              <a:lnSpc>
                <a:spcPct val="150000"/>
              </a:lnSpc>
            </a:pPr>
            <a:r>
              <a:rPr lang="en-US" altLang="zh-CN" sz="2400" dirty="0">
                <a:latin typeface="+mj-lt"/>
              </a:rPr>
              <a:t>Many applications use filters to approximately test the existence of elements.</a:t>
            </a:r>
          </a:p>
        </p:txBody>
      </p:sp>
      <p:grpSp>
        <p:nvGrpSpPr>
          <p:cNvPr id="44" name="组合 43">
            <a:extLst>
              <a:ext uri="{FF2B5EF4-FFF2-40B4-BE49-F238E27FC236}">
                <a16:creationId xmlns:a16="http://schemas.microsoft.com/office/drawing/2014/main" id="{E192BFC9-E387-A897-EA92-3DDCE9409569}"/>
              </a:ext>
            </a:extLst>
          </p:cNvPr>
          <p:cNvGrpSpPr/>
          <p:nvPr/>
        </p:nvGrpSpPr>
        <p:grpSpPr>
          <a:xfrm>
            <a:off x="2306354" y="1886852"/>
            <a:ext cx="7579292" cy="4776845"/>
            <a:chOff x="2178746" y="1668885"/>
            <a:chExt cx="7579292" cy="4776845"/>
          </a:xfrm>
        </p:grpSpPr>
        <p:grpSp>
          <p:nvGrpSpPr>
            <p:cNvPr id="42" name="组合 41">
              <a:extLst>
                <a:ext uri="{FF2B5EF4-FFF2-40B4-BE49-F238E27FC236}">
                  <a16:creationId xmlns:a16="http://schemas.microsoft.com/office/drawing/2014/main" id="{C57A60B4-1DF1-E5AD-AC62-E0BCE68AA777}"/>
                </a:ext>
              </a:extLst>
            </p:cNvPr>
            <p:cNvGrpSpPr/>
            <p:nvPr/>
          </p:nvGrpSpPr>
          <p:grpSpPr>
            <a:xfrm>
              <a:off x="7076038" y="4135008"/>
              <a:ext cx="2682000" cy="2310722"/>
              <a:chOff x="7076038" y="4135008"/>
              <a:chExt cx="2682000" cy="2310722"/>
            </a:xfrm>
          </p:grpSpPr>
          <p:sp>
            <p:nvSpPr>
              <p:cNvPr id="17" name="矩形 16">
                <a:extLst>
                  <a:ext uri="{FF2B5EF4-FFF2-40B4-BE49-F238E27FC236}">
                    <a16:creationId xmlns:a16="http://schemas.microsoft.com/office/drawing/2014/main" id="{9B452BF6-E4F3-2F83-C621-122C62F6CBED}"/>
                  </a:ext>
                </a:extLst>
              </p:cNvPr>
              <p:cNvSpPr/>
              <p:nvPr/>
            </p:nvSpPr>
            <p:spPr bwMode="auto">
              <a:xfrm>
                <a:off x="7371041" y="5906469"/>
                <a:ext cx="2091995" cy="53926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r>
                  <a:rPr lang="en-US" altLang="zh-CN" sz="2400" dirty="0">
                    <a:latin typeface="Arial" panose="020B0604020202020204" pitchFamily="34" charset="0"/>
                    <a:ea typeface="Times New Roman" panose="02020603050405020304" pitchFamily="18" charset="0"/>
                    <a:cs typeface="Arial" panose="020B0604020202020204" pitchFamily="34" charset="0"/>
                  </a:rPr>
                  <a:t>Bioinformatics</a:t>
                </a:r>
              </a:p>
            </p:txBody>
          </p:sp>
          <p:pic>
            <p:nvPicPr>
              <p:cNvPr id="29" name="图片 28">
                <a:extLst>
                  <a:ext uri="{FF2B5EF4-FFF2-40B4-BE49-F238E27FC236}">
                    <a16:creationId xmlns:a16="http://schemas.microsoft.com/office/drawing/2014/main" id="{493A4383-A631-23F0-87C0-F3D443E0D94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076038" y="4135008"/>
                <a:ext cx="2682000" cy="1838848"/>
              </a:xfrm>
              <a:prstGeom prst="rect">
                <a:avLst/>
              </a:prstGeom>
            </p:spPr>
          </p:pic>
        </p:grpSp>
        <p:grpSp>
          <p:nvGrpSpPr>
            <p:cNvPr id="43" name="组合 42">
              <a:extLst>
                <a:ext uri="{FF2B5EF4-FFF2-40B4-BE49-F238E27FC236}">
                  <a16:creationId xmlns:a16="http://schemas.microsoft.com/office/drawing/2014/main" id="{8E0EBADF-D458-8157-53D4-726FD62673DA}"/>
                </a:ext>
              </a:extLst>
            </p:cNvPr>
            <p:cNvGrpSpPr/>
            <p:nvPr/>
          </p:nvGrpSpPr>
          <p:grpSpPr>
            <a:xfrm>
              <a:off x="2178746" y="1668885"/>
              <a:ext cx="2680331" cy="2310722"/>
              <a:chOff x="-879727" y="4135008"/>
              <a:chExt cx="2680331" cy="2310722"/>
            </a:xfrm>
          </p:grpSpPr>
          <p:sp>
            <p:nvSpPr>
              <p:cNvPr id="8" name="矩形 7">
                <a:extLst>
                  <a:ext uri="{FF2B5EF4-FFF2-40B4-BE49-F238E27FC236}">
                    <a16:creationId xmlns:a16="http://schemas.microsoft.com/office/drawing/2014/main" id="{4986AD42-51A9-0093-9DDC-764F66DAE26A}"/>
                  </a:ext>
                </a:extLst>
              </p:cNvPr>
              <p:cNvSpPr/>
              <p:nvPr/>
            </p:nvSpPr>
            <p:spPr bwMode="auto">
              <a:xfrm>
                <a:off x="-879727" y="5906469"/>
                <a:ext cx="2680331" cy="53926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r>
                  <a:rPr lang="en-US" altLang="zh-CN" sz="2400" dirty="0">
                    <a:latin typeface="Arial" panose="020B0604020202020204" pitchFamily="34" charset="0"/>
                    <a:ea typeface="Times New Roman" panose="02020603050405020304" pitchFamily="18" charset="0"/>
                    <a:cs typeface="Arial" panose="020B0604020202020204" pitchFamily="34" charset="0"/>
                  </a:rPr>
                  <a:t>Database systems</a:t>
                </a:r>
              </a:p>
            </p:txBody>
          </p:sp>
          <p:pic>
            <p:nvPicPr>
              <p:cNvPr id="31" name="图片 30">
                <a:extLst>
                  <a:ext uri="{FF2B5EF4-FFF2-40B4-BE49-F238E27FC236}">
                    <a16:creationId xmlns:a16="http://schemas.microsoft.com/office/drawing/2014/main" id="{909BC5CF-C62A-9B3B-9719-B9B8826BCC29}"/>
                  </a:ext>
                </a:extLst>
              </p:cNvPr>
              <p:cNvPicPr>
                <a:picLocks noChangeAspect="1"/>
              </p:cNvPicPr>
              <p:nvPr/>
            </p:nvPicPr>
            <p:blipFill rotWithShape="1">
              <a:blip r:embed="rId4">
                <a:extLst>
                  <a:ext uri="{28A0092B-C50C-407E-A947-70E740481C1C}">
                    <a14:useLocalDpi xmlns:a14="http://schemas.microsoft.com/office/drawing/2010/main" val="0"/>
                  </a:ext>
                </a:extLst>
              </a:blip>
              <a:srcRect l="1028" r="16976"/>
              <a:stretch/>
            </p:blipFill>
            <p:spPr>
              <a:xfrm>
                <a:off x="-879727" y="4135008"/>
                <a:ext cx="2680331" cy="1839600"/>
              </a:xfrm>
              <a:prstGeom prst="rect">
                <a:avLst/>
              </a:prstGeom>
            </p:spPr>
          </p:pic>
        </p:grpSp>
        <p:grpSp>
          <p:nvGrpSpPr>
            <p:cNvPr id="41" name="组合 40">
              <a:extLst>
                <a:ext uri="{FF2B5EF4-FFF2-40B4-BE49-F238E27FC236}">
                  <a16:creationId xmlns:a16="http://schemas.microsoft.com/office/drawing/2014/main" id="{09B6DF70-DF33-1C83-12D5-54CFFF42780F}"/>
                </a:ext>
              </a:extLst>
            </p:cNvPr>
            <p:cNvGrpSpPr/>
            <p:nvPr/>
          </p:nvGrpSpPr>
          <p:grpSpPr>
            <a:xfrm>
              <a:off x="2178746" y="4135008"/>
              <a:ext cx="2680331" cy="2310722"/>
              <a:chOff x="2178747" y="4135008"/>
              <a:chExt cx="2680331" cy="2310722"/>
            </a:xfrm>
          </p:grpSpPr>
          <p:sp>
            <p:nvSpPr>
              <p:cNvPr id="13" name="矩形 12">
                <a:extLst>
                  <a:ext uri="{FF2B5EF4-FFF2-40B4-BE49-F238E27FC236}">
                    <a16:creationId xmlns:a16="http://schemas.microsoft.com/office/drawing/2014/main" id="{CE2DE7FC-AC46-2D34-348A-D285B861E7DB}"/>
                  </a:ext>
                </a:extLst>
              </p:cNvPr>
              <p:cNvSpPr/>
              <p:nvPr/>
            </p:nvSpPr>
            <p:spPr bwMode="auto">
              <a:xfrm>
                <a:off x="2380322" y="5906469"/>
                <a:ext cx="2277180" cy="53926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r>
                  <a:rPr lang="en-US" altLang="zh-CN" sz="2400" dirty="0">
                    <a:latin typeface="Arial" panose="020B0604020202020204" pitchFamily="34" charset="0"/>
                    <a:ea typeface="Times New Roman" panose="02020603050405020304" pitchFamily="18" charset="0"/>
                    <a:cs typeface="Arial" panose="020B0604020202020204" pitchFamily="34" charset="0"/>
                  </a:rPr>
                  <a:t>IoT applications</a:t>
                </a:r>
              </a:p>
            </p:txBody>
          </p:sp>
          <p:pic>
            <p:nvPicPr>
              <p:cNvPr id="33" name="图片 32">
                <a:extLst>
                  <a:ext uri="{FF2B5EF4-FFF2-40B4-BE49-F238E27FC236}">
                    <a16:creationId xmlns:a16="http://schemas.microsoft.com/office/drawing/2014/main" id="{EB4841A4-737B-8B5A-424B-3959FB439CFE}"/>
                  </a:ext>
                </a:extLst>
              </p:cNvPr>
              <p:cNvPicPr>
                <a:picLocks noChangeAspect="1"/>
              </p:cNvPicPr>
              <p:nvPr/>
            </p:nvPicPr>
            <p:blipFill rotWithShape="1">
              <a:blip r:embed="rId5">
                <a:extLst>
                  <a:ext uri="{28A0092B-C50C-407E-A947-70E740481C1C}">
                    <a14:useLocalDpi xmlns:a14="http://schemas.microsoft.com/office/drawing/2010/main" val="0"/>
                  </a:ext>
                </a:extLst>
              </a:blip>
              <a:srcRect l="9394" r="7348"/>
              <a:stretch/>
            </p:blipFill>
            <p:spPr>
              <a:xfrm>
                <a:off x="2178747" y="4135008"/>
                <a:ext cx="2680331" cy="1839600"/>
              </a:xfrm>
              <a:prstGeom prst="rect">
                <a:avLst/>
              </a:prstGeom>
            </p:spPr>
          </p:pic>
        </p:grpSp>
        <p:grpSp>
          <p:nvGrpSpPr>
            <p:cNvPr id="37" name="组合 36">
              <a:extLst>
                <a:ext uri="{FF2B5EF4-FFF2-40B4-BE49-F238E27FC236}">
                  <a16:creationId xmlns:a16="http://schemas.microsoft.com/office/drawing/2014/main" id="{2C9744A4-CDB3-1E3E-ADAA-4FF13C69E5C8}"/>
                </a:ext>
              </a:extLst>
            </p:cNvPr>
            <p:cNvGrpSpPr/>
            <p:nvPr/>
          </p:nvGrpSpPr>
          <p:grpSpPr>
            <a:xfrm>
              <a:off x="7077707" y="1668885"/>
              <a:ext cx="2680331" cy="2310722"/>
              <a:chOff x="7061669" y="1668885"/>
              <a:chExt cx="2680331" cy="2310722"/>
            </a:xfrm>
          </p:grpSpPr>
          <p:sp>
            <p:nvSpPr>
              <p:cNvPr id="9" name="矩形 8">
                <a:extLst>
                  <a:ext uri="{FF2B5EF4-FFF2-40B4-BE49-F238E27FC236}">
                    <a16:creationId xmlns:a16="http://schemas.microsoft.com/office/drawing/2014/main" id="{BBDFD98A-CC16-1733-220C-055693467DAE}"/>
                  </a:ext>
                </a:extLst>
              </p:cNvPr>
              <p:cNvSpPr/>
              <p:nvPr/>
            </p:nvSpPr>
            <p:spPr bwMode="auto">
              <a:xfrm>
                <a:off x="7145843" y="3440346"/>
                <a:ext cx="2511982" cy="53926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r>
                  <a:rPr lang="en-US" altLang="zh-CN" sz="2400" dirty="0">
                    <a:latin typeface="Arial" panose="020B0604020202020204" pitchFamily="34" charset="0"/>
                    <a:ea typeface="Times New Roman" panose="02020603050405020304" pitchFamily="18" charset="0"/>
                    <a:cs typeface="Arial" panose="020B0604020202020204" pitchFamily="34" charset="0"/>
                  </a:rPr>
                  <a:t>Network systems</a:t>
                </a:r>
              </a:p>
            </p:txBody>
          </p:sp>
          <p:pic>
            <p:nvPicPr>
              <p:cNvPr id="35" name="图片 34">
                <a:extLst>
                  <a:ext uri="{FF2B5EF4-FFF2-40B4-BE49-F238E27FC236}">
                    <a16:creationId xmlns:a16="http://schemas.microsoft.com/office/drawing/2014/main" id="{1A4689D3-B229-04E1-2AFD-7161870A2FCF}"/>
                  </a:ext>
                </a:extLst>
              </p:cNvPr>
              <p:cNvPicPr>
                <a:picLocks noChangeAspect="1"/>
              </p:cNvPicPr>
              <p:nvPr/>
            </p:nvPicPr>
            <p:blipFill rotWithShape="1">
              <a:blip r:embed="rId6">
                <a:extLst>
                  <a:ext uri="{28A0092B-C50C-407E-A947-70E740481C1C}">
                    <a14:useLocalDpi xmlns:a14="http://schemas.microsoft.com/office/drawing/2010/main" val="0"/>
                  </a:ext>
                </a:extLst>
              </a:blip>
              <a:srcRect l="10637" r="17168"/>
              <a:stretch/>
            </p:blipFill>
            <p:spPr>
              <a:xfrm>
                <a:off x="7061669" y="1668885"/>
                <a:ext cx="2680331" cy="1839600"/>
              </a:xfrm>
              <a:prstGeom prst="rect">
                <a:avLst/>
              </a:prstGeom>
            </p:spPr>
          </p:pic>
        </p:grpSp>
      </p:grpSp>
    </p:spTree>
    <p:extLst>
      <p:ext uri="{BB962C8B-B14F-4D97-AF65-F5344CB8AC3E}">
        <p14:creationId xmlns:p14="http://schemas.microsoft.com/office/powerpoint/2010/main" val="102313365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Fault Tolerance</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40</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620045" cy="3255507"/>
          </a:xfrm>
          <a:prstGeom prst="rect">
            <a:avLst/>
          </a:prstGeom>
        </p:spPr>
        <p:txBody>
          <a:bodyPr wrap="square" lIns="0" tIns="0" rIns="0" bIns="0">
            <a:spAutoFit/>
          </a:bodyPr>
          <a:lstStyle/>
          <a:p>
            <a:pPr>
              <a:lnSpc>
                <a:spcPct val="150000"/>
              </a:lnSpc>
            </a:pPr>
            <a:r>
              <a:rPr lang="en-US" altLang="zh-CN" sz="2400" dirty="0">
                <a:latin typeface="+mj-lt"/>
              </a:rPr>
              <a:t>Wormhole filters support fault tolerance by firstly supporting </a:t>
            </a:r>
            <a:r>
              <a:rPr lang="en-US" altLang="zh-CN" sz="2400" b="1" dirty="0">
                <a:latin typeface="+mj-lt"/>
              </a:rPr>
              <a:t>per-bucket fault tolerance</a:t>
            </a:r>
            <a:r>
              <a:rPr lang="en-US" altLang="zh-CN" sz="2400" dirty="0">
                <a:latin typeface="+mj-lt"/>
              </a:rPr>
              <a:t> and then supporting </a:t>
            </a:r>
            <a:r>
              <a:rPr lang="en-US" altLang="zh-CN" sz="2400" b="1" dirty="0">
                <a:latin typeface="+mj-lt"/>
              </a:rPr>
              <a:t>inter-bucket fault tolerance.</a:t>
            </a:r>
          </a:p>
          <a:p>
            <a:pPr>
              <a:lnSpc>
                <a:spcPct val="150000"/>
              </a:lnSpc>
            </a:pPr>
            <a:endParaRPr lang="en-US" altLang="zh-CN" sz="2400" b="1" dirty="0">
              <a:latin typeface="+mj-lt"/>
            </a:endParaRPr>
          </a:p>
          <a:p>
            <a:pPr marL="342900" indent="-342900">
              <a:lnSpc>
                <a:spcPct val="150000"/>
              </a:lnSpc>
              <a:buFont typeface="Arial" panose="020B0604020202020204" pitchFamily="34" charset="0"/>
              <a:buChar char="•"/>
            </a:pPr>
            <a:r>
              <a:rPr lang="en-US" altLang="zh-CN" sz="2400" b="1" dirty="0">
                <a:cs typeface="Times New Roman" panose="02020603050405020304" pitchFamily="18" charset="0"/>
              </a:rPr>
              <a:t>Per-bucket Fault Tolerance</a:t>
            </a:r>
          </a:p>
          <a:p>
            <a:pPr marL="800100" lvl="1" indent="-342900">
              <a:lnSpc>
                <a:spcPct val="150000"/>
              </a:lnSpc>
              <a:buFont typeface="Arial" panose="020B0604020202020204" pitchFamily="34" charset="0"/>
              <a:buChar char="•"/>
            </a:pPr>
            <a:r>
              <a:rPr lang="en-US" altLang="zh-CN" sz="2400" dirty="0">
                <a:cs typeface="Times New Roman" panose="02020603050405020304" pitchFamily="18" charset="0"/>
              </a:rPr>
              <a:t>The atomic write unit of the mainstream persistent memory is 8 bytes.</a:t>
            </a:r>
          </a:p>
          <a:p>
            <a:pPr marL="800100" lvl="1" indent="-342900">
              <a:lnSpc>
                <a:spcPct val="150000"/>
              </a:lnSpc>
              <a:buFont typeface="Arial" panose="020B0604020202020204" pitchFamily="34" charset="0"/>
              <a:buChar char="•"/>
            </a:pPr>
            <a:r>
              <a:rPr lang="en-US" altLang="zh-CN" sz="2400" dirty="0">
                <a:cs typeface="Times New Roman" panose="02020603050405020304" pitchFamily="18" charset="0"/>
              </a:rPr>
              <a:t>We made each bucket 8-byte to write a </a:t>
            </a:r>
            <a:r>
              <a:rPr lang="en-US" altLang="zh-CN" sz="2400" dirty="0">
                <a:latin typeface="+mj-lt"/>
              </a:rPr>
              <a:t>fingerprint</a:t>
            </a:r>
            <a:r>
              <a:rPr lang="en-US" altLang="zh-CN" sz="2400" dirty="0">
                <a:cs typeface="Times New Roman" panose="02020603050405020304" pitchFamily="18" charset="0"/>
              </a:rPr>
              <a:t> atomically.</a:t>
            </a:r>
          </a:p>
        </p:txBody>
      </p:sp>
    </p:spTree>
    <p:extLst>
      <p:ext uri="{BB962C8B-B14F-4D97-AF65-F5344CB8AC3E}">
        <p14:creationId xmlns:p14="http://schemas.microsoft.com/office/powerpoint/2010/main" val="293752662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Wormhole Filter: Fault Tolerance</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41</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620045" cy="4917500"/>
          </a:xfrm>
          <a:prstGeom prst="rect">
            <a:avLst/>
          </a:prstGeom>
        </p:spPr>
        <p:txBody>
          <a:bodyPr wrap="square" lIns="0" tIns="0" rIns="0" bIns="0">
            <a:spAutoFit/>
          </a:bodyPr>
          <a:lstStyle/>
          <a:p>
            <a:pPr>
              <a:lnSpc>
                <a:spcPct val="150000"/>
              </a:lnSpc>
            </a:pPr>
            <a:r>
              <a:rPr lang="en-US" altLang="zh-CN" sz="2400" dirty="0">
                <a:latin typeface="+mj-lt"/>
              </a:rPr>
              <a:t>Wormhole filters support fault tolerance by firstly supporting </a:t>
            </a:r>
            <a:r>
              <a:rPr lang="en-US" altLang="zh-CN" sz="2400" b="1" dirty="0">
                <a:latin typeface="+mj-lt"/>
              </a:rPr>
              <a:t>per-bucket fault tolerance</a:t>
            </a:r>
            <a:r>
              <a:rPr lang="en-US" altLang="zh-CN" sz="2400" dirty="0">
                <a:latin typeface="+mj-lt"/>
              </a:rPr>
              <a:t> and then supporting </a:t>
            </a:r>
            <a:r>
              <a:rPr lang="en-US" altLang="zh-CN" sz="2400" b="1" dirty="0">
                <a:latin typeface="+mj-lt"/>
              </a:rPr>
              <a:t>inter-bucket fault tolerance.</a:t>
            </a:r>
          </a:p>
          <a:p>
            <a:pPr>
              <a:lnSpc>
                <a:spcPct val="150000"/>
              </a:lnSpc>
            </a:pPr>
            <a:endParaRPr lang="en-US" altLang="zh-CN" sz="2400" b="1" dirty="0">
              <a:latin typeface="+mj-lt"/>
            </a:endParaRPr>
          </a:p>
          <a:p>
            <a:pPr marL="342900" indent="-342900">
              <a:lnSpc>
                <a:spcPct val="150000"/>
              </a:lnSpc>
              <a:buFont typeface="Arial" panose="020B0604020202020204" pitchFamily="34" charset="0"/>
              <a:buChar char="•"/>
            </a:pPr>
            <a:r>
              <a:rPr lang="en-US" altLang="zh-CN" sz="2400" b="1" dirty="0">
                <a:cs typeface="Times New Roman" panose="02020603050405020304" pitchFamily="18" charset="0"/>
              </a:rPr>
              <a:t>Per-bucket Fault Tolerance</a:t>
            </a:r>
          </a:p>
          <a:p>
            <a:pPr marL="342900" indent="-342900">
              <a:lnSpc>
                <a:spcPct val="150000"/>
              </a:lnSpc>
              <a:buFont typeface="Arial" panose="020B0604020202020204" pitchFamily="34" charset="0"/>
              <a:buChar char="•"/>
            </a:pPr>
            <a:r>
              <a:rPr lang="en-US" altLang="zh-CN" sz="2400" b="1" dirty="0">
                <a:cs typeface="Times New Roman" panose="02020603050405020304" pitchFamily="18" charset="0"/>
              </a:rPr>
              <a:t>Inter-bucket Fault Tolerance</a:t>
            </a:r>
          </a:p>
          <a:p>
            <a:pPr marL="800100" lvl="1" indent="-342900">
              <a:lnSpc>
                <a:spcPct val="150000"/>
              </a:lnSpc>
              <a:buFont typeface="Arial" panose="020B0604020202020204" pitchFamily="34" charset="0"/>
              <a:buChar char="•"/>
            </a:pPr>
            <a:r>
              <a:rPr lang="en-US" altLang="zh-CN" sz="2400" dirty="0"/>
              <a:t>Moving a fingerprint between buckets involves copying to the target then deleting from the source. </a:t>
            </a:r>
          </a:p>
          <a:p>
            <a:pPr marL="800100" lvl="1" indent="-342900">
              <a:lnSpc>
                <a:spcPct val="150000"/>
              </a:lnSpc>
              <a:buFont typeface="Arial" panose="020B0604020202020204" pitchFamily="34" charset="0"/>
              <a:buChar char="•"/>
            </a:pPr>
            <a:r>
              <a:rPr lang="en-US" altLang="zh-CN" sz="2400" dirty="0"/>
              <a:t>We use memory fences/flush to ensure the correctness of the writing order.</a:t>
            </a:r>
            <a:endParaRPr lang="zh-CN" altLang="en-US" sz="2400" dirty="0"/>
          </a:p>
          <a:p>
            <a:pPr lvl="1">
              <a:lnSpc>
                <a:spcPct val="150000"/>
              </a:lnSpc>
            </a:pPr>
            <a:endParaRPr lang="en-US" altLang="zh-CN" sz="2400" dirty="0">
              <a:cs typeface="Times New Roman" panose="02020603050405020304" pitchFamily="18" charset="0"/>
            </a:endParaRPr>
          </a:p>
        </p:txBody>
      </p:sp>
    </p:spTree>
    <p:extLst>
      <p:ext uri="{BB962C8B-B14F-4D97-AF65-F5344CB8AC3E}">
        <p14:creationId xmlns:p14="http://schemas.microsoft.com/office/powerpoint/2010/main" val="169998503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9" name="灯片编号占位符 5">
            <a:extLst>
              <a:ext uri="{FF2B5EF4-FFF2-40B4-BE49-F238E27FC236}">
                <a16:creationId xmlns:a16="http://schemas.microsoft.com/office/drawing/2014/main" id="{09CE624D-374B-D54F-BD1F-FD6769DD7A2A}"/>
              </a:ext>
            </a:extLst>
          </p:cNvPr>
          <p:cNvSpPr txBox="1">
            <a:spLocks/>
          </p:cNvSpPr>
          <p:nvPr/>
        </p:nvSpPr>
        <p:spPr>
          <a:xfrm>
            <a:off x="8610600" y="8475145"/>
            <a:ext cx="2743200" cy="4868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4686EEFC-F6BB-40BB-9962-7C269DA0FD22}" type="slidenum">
              <a:rPr lang="zh-CN" altLang="en-US" sz="1867"/>
              <a:pPr/>
              <a:t>42</a:t>
            </a:fld>
            <a:endParaRPr lang="zh-CN" altLang="en-US" sz="1867"/>
          </a:p>
        </p:txBody>
      </p:sp>
      <p:sp>
        <p:nvSpPr>
          <p:cNvPr id="2" name="标题 1"/>
          <p:cNvSpPr>
            <a:spLocks noGrp="1"/>
          </p:cNvSpPr>
          <p:nvPr>
            <p:ph type="title"/>
          </p:nvPr>
        </p:nvSpPr>
        <p:spPr/>
        <p:txBody>
          <a:bodyPr/>
          <a:lstStyle/>
          <a:p>
            <a:r>
              <a:rPr lang="en-US" altLang="zh-CN" dirty="0"/>
              <a:t>Evaluation -- On-PM Performance</a:t>
            </a:r>
            <a:endParaRPr lang="zh-CN" altLang="en-US" dirty="0"/>
          </a:p>
        </p:txBody>
      </p:sp>
      <p:sp>
        <p:nvSpPr>
          <p:cNvPr id="3" name="灯片编号占位符 2"/>
          <p:cNvSpPr>
            <a:spLocks noGrp="1"/>
          </p:cNvSpPr>
          <p:nvPr>
            <p:ph type="sldNum" sz="quarter" idx="4"/>
          </p:nvPr>
        </p:nvSpPr>
        <p:spPr>
          <a:xfrm>
            <a:off x="9106203" y="6309320"/>
            <a:ext cx="2743200" cy="365125"/>
          </a:xfrm>
        </p:spPr>
        <p:txBody>
          <a:bodyPr/>
          <a:lstStyle/>
          <a:p>
            <a:fld id="{8F75D386-E4F0-464A-B1E9-644664D00F4A}" type="slidenum">
              <a:rPr lang="zh-CN" altLang="en-US" smtClean="0"/>
              <a:t>42</a:t>
            </a:fld>
            <a:r>
              <a:rPr lang="en-US" altLang="zh-CN" dirty="0"/>
              <a:t> / 45</a:t>
            </a:r>
            <a:endParaRPr lang="zh-CN" altLang="en-US" dirty="0"/>
          </a:p>
        </p:txBody>
      </p:sp>
      <p:grpSp>
        <p:nvGrpSpPr>
          <p:cNvPr id="12" name="组合 11">
            <a:extLst>
              <a:ext uri="{FF2B5EF4-FFF2-40B4-BE49-F238E27FC236}">
                <a16:creationId xmlns:a16="http://schemas.microsoft.com/office/drawing/2014/main" id="{EE384F6D-0821-2575-7D6D-994F3E29F2F1}"/>
              </a:ext>
            </a:extLst>
          </p:cNvPr>
          <p:cNvGrpSpPr/>
          <p:nvPr/>
        </p:nvGrpSpPr>
        <p:grpSpPr>
          <a:xfrm>
            <a:off x="532276" y="3396557"/>
            <a:ext cx="10885337" cy="2797657"/>
            <a:chOff x="342903" y="2508257"/>
            <a:chExt cx="10885337" cy="2797657"/>
          </a:xfrm>
        </p:grpSpPr>
        <p:pic>
          <p:nvPicPr>
            <p:cNvPr id="17" name="图形 16">
              <a:extLst>
                <a:ext uri="{FF2B5EF4-FFF2-40B4-BE49-F238E27FC236}">
                  <a16:creationId xmlns:a16="http://schemas.microsoft.com/office/drawing/2014/main" id="{4C953DB8-09B1-4B35-8967-31B858C1E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2903" y="2508257"/>
              <a:ext cx="3228975" cy="2095500"/>
            </a:xfrm>
            <a:prstGeom prst="rect">
              <a:avLst/>
            </a:prstGeom>
          </p:spPr>
        </p:pic>
        <p:pic>
          <p:nvPicPr>
            <p:cNvPr id="19" name="图形 18">
              <a:extLst>
                <a:ext uri="{FF2B5EF4-FFF2-40B4-BE49-F238E27FC236}">
                  <a16:creationId xmlns:a16="http://schemas.microsoft.com/office/drawing/2014/main" id="{5D66A5A2-8C87-4875-BDB2-E575355862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9646" y="2508257"/>
              <a:ext cx="3371850" cy="2095500"/>
            </a:xfrm>
            <a:prstGeom prst="rect">
              <a:avLst/>
            </a:prstGeom>
          </p:spPr>
        </p:pic>
        <p:pic>
          <p:nvPicPr>
            <p:cNvPr id="23" name="图形 22">
              <a:extLst>
                <a:ext uri="{FF2B5EF4-FFF2-40B4-BE49-F238E27FC236}">
                  <a16:creationId xmlns:a16="http://schemas.microsoft.com/office/drawing/2014/main" id="{6BCDC58A-6D95-49D2-A875-36AE8E7287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99265" y="2508257"/>
              <a:ext cx="3228975" cy="2095500"/>
            </a:xfrm>
            <a:prstGeom prst="rect">
              <a:avLst/>
            </a:prstGeom>
          </p:spPr>
        </p:pic>
        <p:sp>
          <p:nvSpPr>
            <p:cNvPr id="10" name="矩形 9">
              <a:extLst>
                <a:ext uri="{FF2B5EF4-FFF2-40B4-BE49-F238E27FC236}">
                  <a16:creationId xmlns:a16="http://schemas.microsoft.com/office/drawing/2014/main" id="{EA0B9380-1C5D-44D8-89C9-489471EC3DD7}"/>
                </a:ext>
              </a:extLst>
            </p:cNvPr>
            <p:cNvSpPr/>
            <p:nvPr/>
          </p:nvSpPr>
          <p:spPr>
            <a:xfrm>
              <a:off x="1274350" y="4728064"/>
              <a:ext cx="1366080" cy="577850"/>
            </a:xfrm>
            <a:prstGeom prst="rect">
              <a:avLst/>
            </a:prstGeom>
          </p:spPr>
          <p:txBody>
            <a:bodyPr wrap="none">
              <a:spAutoFit/>
            </a:bodyPr>
            <a:lstStyle/>
            <a:p>
              <a:pPr algn="ctr">
                <a:lnSpc>
                  <a:spcPct val="150000"/>
                </a:lnSpc>
              </a:pPr>
              <a:r>
                <a:rPr lang="en-US" altLang="zh-CN" sz="2400" dirty="0">
                  <a:latin typeface="+mj-lt"/>
                </a:rPr>
                <a:t>Insertion</a:t>
              </a:r>
            </a:p>
          </p:txBody>
        </p:sp>
        <p:sp>
          <p:nvSpPr>
            <p:cNvPr id="11" name="矩形 10">
              <a:extLst>
                <a:ext uri="{FF2B5EF4-FFF2-40B4-BE49-F238E27FC236}">
                  <a16:creationId xmlns:a16="http://schemas.microsoft.com/office/drawing/2014/main" id="{9F3F6085-E406-491A-9C54-8995E470041F}"/>
                </a:ext>
              </a:extLst>
            </p:cNvPr>
            <p:cNvSpPr/>
            <p:nvPr/>
          </p:nvSpPr>
          <p:spPr>
            <a:xfrm>
              <a:off x="5187491" y="4728064"/>
              <a:ext cx="1196161" cy="577850"/>
            </a:xfrm>
            <a:prstGeom prst="rect">
              <a:avLst/>
            </a:prstGeom>
          </p:spPr>
          <p:txBody>
            <a:bodyPr wrap="none">
              <a:spAutoFit/>
            </a:bodyPr>
            <a:lstStyle/>
            <a:p>
              <a:pPr algn="ctr">
                <a:lnSpc>
                  <a:spcPct val="150000"/>
                </a:lnSpc>
              </a:pPr>
              <a:r>
                <a:rPr lang="en-US" altLang="zh-CN" sz="2400" dirty="0">
                  <a:latin typeface="+mj-lt"/>
                </a:rPr>
                <a:t>Lookup</a:t>
              </a:r>
            </a:p>
          </p:txBody>
        </p:sp>
        <p:sp>
          <p:nvSpPr>
            <p:cNvPr id="13" name="矩形 12">
              <a:extLst>
                <a:ext uri="{FF2B5EF4-FFF2-40B4-BE49-F238E27FC236}">
                  <a16:creationId xmlns:a16="http://schemas.microsoft.com/office/drawing/2014/main" id="{B086596A-312D-4E68-AE05-AE893EB50CEC}"/>
                </a:ext>
              </a:extLst>
            </p:cNvPr>
            <p:cNvSpPr/>
            <p:nvPr/>
          </p:nvSpPr>
          <p:spPr>
            <a:xfrm>
              <a:off x="8955559" y="4728064"/>
              <a:ext cx="1316386" cy="577850"/>
            </a:xfrm>
            <a:prstGeom prst="rect">
              <a:avLst/>
            </a:prstGeom>
          </p:spPr>
          <p:txBody>
            <a:bodyPr wrap="none">
              <a:spAutoFit/>
            </a:bodyPr>
            <a:lstStyle/>
            <a:p>
              <a:pPr algn="ctr">
                <a:lnSpc>
                  <a:spcPct val="150000"/>
                </a:lnSpc>
              </a:pPr>
              <a:r>
                <a:rPr lang="en-US" altLang="zh-CN" sz="2400" dirty="0">
                  <a:latin typeface="+mj-lt"/>
                </a:rPr>
                <a:t>Deletion</a:t>
              </a:r>
            </a:p>
          </p:txBody>
        </p:sp>
      </p:grpSp>
      <p:sp>
        <p:nvSpPr>
          <p:cNvPr id="4" name="矩形 3">
            <a:extLst>
              <a:ext uri="{FF2B5EF4-FFF2-40B4-BE49-F238E27FC236}">
                <a16:creationId xmlns:a16="http://schemas.microsoft.com/office/drawing/2014/main" id="{3A080997-06F3-A7DC-BD25-C1ADD78DECAE}"/>
              </a:ext>
            </a:extLst>
          </p:cNvPr>
          <p:cNvSpPr/>
          <p:nvPr/>
        </p:nvSpPr>
        <p:spPr>
          <a:xfrm>
            <a:off x="342904" y="1164377"/>
            <a:ext cx="11284585" cy="2147511"/>
          </a:xfrm>
          <a:prstGeom prst="rect">
            <a:avLst/>
          </a:prstGeom>
        </p:spPr>
        <p:txBody>
          <a:bodyPr wrap="square" lIns="0" tIns="0" rIns="0" bIns="0">
            <a:spAutoFit/>
          </a:bodyPr>
          <a:lstStyle/>
          <a:p>
            <a:pPr>
              <a:lnSpc>
                <a:spcPct val="150000"/>
              </a:lnSpc>
            </a:pPr>
            <a:r>
              <a:rPr lang="en-US" altLang="zh-CN" sz="2400" dirty="0">
                <a:latin typeface="+mj-lt"/>
              </a:rPr>
              <a:t>We evaluate the performance of wormhole filters on persistent memory.</a:t>
            </a:r>
          </a:p>
          <a:p>
            <a:pPr marL="342900" indent="-342900">
              <a:lnSpc>
                <a:spcPct val="150000"/>
              </a:lnSpc>
              <a:buFont typeface="Arial" panose="020B0604020202020204" pitchFamily="34" charset="0"/>
              <a:buChar char="•"/>
            </a:pPr>
            <a:r>
              <a:rPr lang="en-US" altLang="zh-CN" sz="2400" dirty="0">
                <a:latin typeface="+mj-lt"/>
              </a:rPr>
              <a:t>For insertion and deletion, the performance improvement mainly comes from wormhole filters reducing the number of random accesses and sequential writes. In addition, wormhole filters support fault tolerance with a lower cost.</a:t>
            </a:r>
          </a:p>
        </p:txBody>
      </p:sp>
    </p:spTree>
    <p:extLst>
      <p:ext uri="{BB962C8B-B14F-4D97-AF65-F5344CB8AC3E}">
        <p14:creationId xmlns:p14="http://schemas.microsoft.com/office/powerpoint/2010/main" val="55091173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9" name="灯片编号占位符 5">
            <a:extLst>
              <a:ext uri="{FF2B5EF4-FFF2-40B4-BE49-F238E27FC236}">
                <a16:creationId xmlns:a16="http://schemas.microsoft.com/office/drawing/2014/main" id="{09CE624D-374B-D54F-BD1F-FD6769DD7A2A}"/>
              </a:ext>
            </a:extLst>
          </p:cNvPr>
          <p:cNvSpPr txBox="1">
            <a:spLocks/>
          </p:cNvSpPr>
          <p:nvPr/>
        </p:nvSpPr>
        <p:spPr>
          <a:xfrm>
            <a:off x="8610600" y="8475145"/>
            <a:ext cx="2743200" cy="4868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4686EEFC-F6BB-40BB-9962-7C269DA0FD22}" type="slidenum">
              <a:rPr lang="zh-CN" altLang="en-US" sz="1867"/>
              <a:pPr/>
              <a:t>43</a:t>
            </a:fld>
            <a:endParaRPr lang="zh-CN" altLang="en-US" sz="1867"/>
          </a:p>
        </p:txBody>
      </p:sp>
      <p:sp>
        <p:nvSpPr>
          <p:cNvPr id="2" name="标题 1"/>
          <p:cNvSpPr>
            <a:spLocks noGrp="1"/>
          </p:cNvSpPr>
          <p:nvPr>
            <p:ph type="title"/>
          </p:nvPr>
        </p:nvSpPr>
        <p:spPr/>
        <p:txBody>
          <a:bodyPr/>
          <a:lstStyle/>
          <a:p>
            <a:r>
              <a:rPr lang="en-US" altLang="zh-CN" dirty="0"/>
              <a:t>Evaluation -- On-PM Performance</a:t>
            </a:r>
            <a:endParaRPr lang="zh-CN" altLang="en-US" dirty="0"/>
          </a:p>
        </p:txBody>
      </p:sp>
      <p:sp>
        <p:nvSpPr>
          <p:cNvPr id="3" name="灯片编号占位符 2"/>
          <p:cNvSpPr>
            <a:spLocks noGrp="1"/>
          </p:cNvSpPr>
          <p:nvPr>
            <p:ph type="sldNum" sz="quarter" idx="4"/>
          </p:nvPr>
        </p:nvSpPr>
        <p:spPr>
          <a:xfrm>
            <a:off x="9106203" y="6309320"/>
            <a:ext cx="2743200" cy="365125"/>
          </a:xfrm>
        </p:spPr>
        <p:txBody>
          <a:bodyPr/>
          <a:lstStyle/>
          <a:p>
            <a:fld id="{8F75D386-E4F0-464A-B1E9-644664D00F4A}" type="slidenum">
              <a:rPr lang="zh-CN" altLang="en-US" smtClean="0"/>
              <a:t>43</a:t>
            </a:fld>
            <a:r>
              <a:rPr lang="en-US" altLang="zh-CN" dirty="0"/>
              <a:t> / 45</a:t>
            </a:r>
            <a:endParaRPr lang="zh-CN" altLang="en-US" dirty="0"/>
          </a:p>
        </p:txBody>
      </p:sp>
      <p:sp>
        <p:nvSpPr>
          <p:cNvPr id="14" name="矩形 13">
            <a:extLst>
              <a:ext uri="{FF2B5EF4-FFF2-40B4-BE49-F238E27FC236}">
                <a16:creationId xmlns:a16="http://schemas.microsoft.com/office/drawing/2014/main" id="{9ABE3119-8E23-41D7-690E-BF6CDA41BBF3}"/>
              </a:ext>
            </a:extLst>
          </p:cNvPr>
          <p:cNvSpPr/>
          <p:nvPr/>
        </p:nvSpPr>
        <p:spPr>
          <a:xfrm>
            <a:off x="342903" y="1164377"/>
            <a:ext cx="10889607" cy="1593513"/>
          </a:xfrm>
          <a:prstGeom prst="rect">
            <a:avLst/>
          </a:prstGeom>
        </p:spPr>
        <p:txBody>
          <a:bodyPr wrap="square" lIns="0" tIns="0" rIns="0" bIns="0">
            <a:spAutoFit/>
          </a:bodyPr>
          <a:lstStyle/>
          <a:p>
            <a:pPr marL="342900" indent="-342900">
              <a:lnSpc>
                <a:spcPct val="150000"/>
              </a:lnSpc>
              <a:buFont typeface="Arial" panose="020B0604020202020204" pitchFamily="34" charset="0"/>
              <a:buChar char="•"/>
            </a:pPr>
            <a:r>
              <a:rPr lang="en-US" altLang="zh-CN" sz="2400" dirty="0">
                <a:latin typeface="+mj-lt"/>
              </a:rPr>
              <a:t>For lookup operation, the cuckoo filter requires two random accesses. Wormhole filters only require one access.</a:t>
            </a:r>
          </a:p>
          <a:p>
            <a:pPr marL="342900" indent="-342900">
              <a:lnSpc>
                <a:spcPct val="150000"/>
              </a:lnSpc>
              <a:buFont typeface="Arial" panose="020B0604020202020204" pitchFamily="34" charset="0"/>
              <a:buChar char="•"/>
            </a:pPr>
            <a:r>
              <a:rPr lang="en-US" altLang="zh-CN" sz="2400" dirty="0">
                <a:latin typeface="+mj-lt"/>
              </a:rPr>
              <a:t>For more details please refer to our paper. </a:t>
            </a:r>
          </a:p>
        </p:txBody>
      </p:sp>
      <p:pic>
        <p:nvPicPr>
          <p:cNvPr id="19" name="图形 18">
            <a:extLst>
              <a:ext uri="{FF2B5EF4-FFF2-40B4-BE49-F238E27FC236}">
                <a16:creationId xmlns:a16="http://schemas.microsoft.com/office/drawing/2014/main" id="{5D66A5A2-8C87-4875-BDB2-E57535586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6341" y="2998911"/>
            <a:ext cx="4084746" cy="2597394"/>
          </a:xfrm>
          <a:prstGeom prst="rect">
            <a:avLst/>
          </a:prstGeom>
        </p:spPr>
      </p:pic>
      <p:sp>
        <p:nvSpPr>
          <p:cNvPr id="11" name="矩形 10">
            <a:extLst>
              <a:ext uri="{FF2B5EF4-FFF2-40B4-BE49-F238E27FC236}">
                <a16:creationId xmlns:a16="http://schemas.microsoft.com/office/drawing/2014/main" id="{9F3F6085-E406-491A-9C54-8995E470041F}"/>
              </a:ext>
            </a:extLst>
          </p:cNvPr>
          <p:cNvSpPr/>
          <p:nvPr/>
        </p:nvSpPr>
        <p:spPr>
          <a:xfrm>
            <a:off x="4234184" y="5750385"/>
            <a:ext cx="1449060" cy="716251"/>
          </a:xfrm>
          <a:prstGeom prst="rect">
            <a:avLst/>
          </a:prstGeom>
        </p:spPr>
        <p:txBody>
          <a:bodyPr wrap="none">
            <a:spAutoFit/>
          </a:bodyPr>
          <a:lstStyle/>
          <a:p>
            <a:pPr algn="ctr">
              <a:lnSpc>
                <a:spcPct val="150000"/>
              </a:lnSpc>
            </a:pPr>
            <a:r>
              <a:rPr lang="en-US" altLang="zh-CN" sz="2400" dirty="0">
                <a:latin typeface="+mj-lt"/>
              </a:rPr>
              <a:t>Lookup</a:t>
            </a:r>
          </a:p>
        </p:txBody>
      </p:sp>
      <p:sp>
        <p:nvSpPr>
          <p:cNvPr id="4" name="对话气泡: 圆角矩形 3">
            <a:extLst>
              <a:ext uri="{FF2B5EF4-FFF2-40B4-BE49-F238E27FC236}">
                <a16:creationId xmlns:a16="http://schemas.microsoft.com/office/drawing/2014/main" id="{3FFE3D01-7BC2-20E4-4462-C0DF8F4D8D1D}"/>
              </a:ext>
            </a:extLst>
          </p:cNvPr>
          <p:cNvSpPr/>
          <p:nvPr/>
        </p:nvSpPr>
        <p:spPr bwMode="auto">
          <a:xfrm>
            <a:off x="7062776" y="3498209"/>
            <a:ext cx="1133268" cy="347380"/>
          </a:xfrm>
          <a:prstGeom prst="wedgeRoundRectCallout">
            <a:avLst>
              <a:gd name="adj1" fmla="val -72734"/>
              <a:gd name="adj2" fmla="val 122495"/>
              <a:gd name="adj3" fmla="val 16667"/>
            </a:avLst>
          </a:prstGeom>
          <a:solidFill>
            <a:srgbClr val="FFFFCC">
              <a:alpha val="90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buNone/>
            </a:pPr>
            <a:r>
              <a:rPr lang="en-US" altLang="zh-CN" b="1" dirty="0">
                <a:latin typeface="LinLibertineT"/>
              </a:rPr>
              <a:t>1.98</a:t>
            </a:r>
            <a:r>
              <a:rPr lang="en-US" altLang="zh-CN" sz="1800" b="1" i="0" u="none" strike="noStrike" baseline="0" dirty="0">
                <a:latin typeface="LinLibertineT"/>
              </a:rPr>
              <a:t> ×</a:t>
            </a:r>
            <a:endParaRPr lang="zh-CN" altLang="en-US" sz="1800" b="1"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Tree>
    <p:extLst>
      <p:ext uri="{BB962C8B-B14F-4D97-AF65-F5344CB8AC3E}">
        <p14:creationId xmlns:p14="http://schemas.microsoft.com/office/powerpoint/2010/main" val="2028650917"/>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Conclusion</a:t>
            </a:r>
            <a:endParaRPr lang="zh-CN" altLang="en-US"/>
          </a:p>
        </p:txBody>
      </p:sp>
      <p:sp>
        <p:nvSpPr>
          <p:cNvPr id="3" name="灯片编号占位符 2"/>
          <p:cNvSpPr>
            <a:spLocks noGrp="1"/>
          </p:cNvSpPr>
          <p:nvPr>
            <p:ph type="sldNum" sz="quarter" idx="4"/>
          </p:nvPr>
        </p:nvSpPr>
        <p:spPr/>
        <p:txBody>
          <a:bodyPr/>
          <a:lstStyle/>
          <a:p>
            <a:fld id="{8F75D386-E4F0-464A-B1E9-644664D00F4A}" type="slidenum">
              <a:rPr lang="zh-CN" altLang="en-US" smtClean="0"/>
              <a:t>44</a:t>
            </a:fld>
            <a:r>
              <a:rPr lang="en-US" altLang="zh-CN" dirty="0"/>
              <a:t> / 45</a:t>
            </a:r>
            <a:endParaRPr lang="zh-CN" altLang="en-US" dirty="0"/>
          </a:p>
        </p:txBody>
      </p:sp>
      <p:sp>
        <p:nvSpPr>
          <p:cNvPr id="5" name="矩形 4">
            <a:extLst>
              <a:ext uri="{FF2B5EF4-FFF2-40B4-BE49-F238E27FC236}">
                <a16:creationId xmlns:a16="http://schemas.microsoft.com/office/drawing/2014/main" id="{3ADDAFEE-7E6D-4BC0-8532-7BCE752B5BCA}"/>
              </a:ext>
            </a:extLst>
          </p:cNvPr>
          <p:cNvSpPr/>
          <p:nvPr/>
        </p:nvSpPr>
        <p:spPr>
          <a:xfrm>
            <a:off x="342903" y="1164377"/>
            <a:ext cx="11576761" cy="4594335"/>
          </a:xfrm>
          <a:prstGeom prst="rect">
            <a:avLst/>
          </a:prstGeom>
        </p:spPr>
        <p:txBody>
          <a:bodyPr wrap="square">
            <a:spAutoFit/>
          </a:bodyPr>
          <a:lstStyle/>
          <a:p>
            <a:pPr marL="342900" indent="-342900">
              <a:lnSpc>
                <a:spcPct val="150000"/>
              </a:lnSpc>
              <a:spcAft>
                <a:spcPts val="1800"/>
              </a:spcAft>
              <a:buFont typeface="Wingdings" panose="05000000000000000000" pitchFamily="2" charset="2"/>
              <a:buChar char="Ø"/>
            </a:pPr>
            <a:r>
              <a:rPr lang="en-US" altLang="zh-CN" sz="2400" dirty="0">
                <a:latin typeface="+mj-lt"/>
              </a:rPr>
              <a:t>The wormhole filter</a:t>
            </a:r>
            <a:r>
              <a:rPr lang="en-US" altLang="zh-CN" sz="2400" baseline="30000" dirty="0">
                <a:latin typeface="+mj-lt"/>
              </a:rPr>
              <a:t>[1]</a:t>
            </a:r>
            <a:r>
              <a:rPr lang="en-US" altLang="zh-CN" sz="2400" dirty="0">
                <a:latin typeface="+mj-lt"/>
              </a:rPr>
              <a:t> is mainly based on linear probing </a:t>
            </a:r>
            <a:r>
              <a:rPr lang="en-US" altLang="zh-CN" sz="2400" b="1" dirty="0">
                <a:latin typeface="+mj-lt"/>
              </a:rPr>
              <a:t>(</a:t>
            </a:r>
            <a:r>
              <a:rPr lang="en-US" altLang="zh-CN" sz="2400" b="1" i="1" dirty="0">
                <a:latin typeface="+mj-lt"/>
              </a:rPr>
              <a:t>i.e.</a:t>
            </a:r>
            <a:r>
              <a:rPr lang="en-US" altLang="zh-CN" sz="2400" b="1" dirty="0">
                <a:latin typeface="+mj-lt"/>
              </a:rPr>
              <a:t>, </a:t>
            </a:r>
            <a:r>
              <a:rPr lang="en-US" altLang="zh-CN" sz="2400" b="1" u="sng" dirty="0">
                <a:latin typeface="+mj-lt"/>
              </a:rPr>
              <a:t>sequential reads</a:t>
            </a:r>
            <a:r>
              <a:rPr lang="en-US" altLang="zh-CN" sz="2400" b="1" dirty="0">
                <a:latin typeface="+mj-lt"/>
              </a:rPr>
              <a:t>), </a:t>
            </a:r>
            <a:r>
              <a:rPr lang="en-US" altLang="zh-CN" sz="2400" dirty="0">
                <a:latin typeface="+mj-lt"/>
              </a:rPr>
              <a:t>which is very fast on persistent memory.</a:t>
            </a:r>
          </a:p>
          <a:p>
            <a:pPr marL="342900" indent="-342900">
              <a:lnSpc>
                <a:spcPct val="150000"/>
              </a:lnSpc>
              <a:spcAft>
                <a:spcPts val="1800"/>
              </a:spcAft>
              <a:buFont typeface="Wingdings" panose="05000000000000000000" pitchFamily="2" charset="2"/>
              <a:buChar char="Ø"/>
            </a:pPr>
            <a:r>
              <a:rPr lang="en-US" altLang="zh-CN" sz="2400" dirty="0">
                <a:latin typeface="+mj-lt"/>
              </a:rPr>
              <a:t>The wormhole filter can reduce the number of </a:t>
            </a:r>
            <a:r>
              <a:rPr lang="en-US" altLang="zh-CN" sz="2400" b="1" u="sng" dirty="0">
                <a:latin typeface="+mj-lt"/>
              </a:rPr>
              <a:t>random reads/writes and sequential writes</a:t>
            </a:r>
            <a:r>
              <a:rPr lang="en-US" altLang="zh-CN" sz="2400" dirty="0">
                <a:latin typeface="+mj-lt"/>
              </a:rPr>
              <a:t>, which are extremely slow on persistent memory.</a:t>
            </a:r>
          </a:p>
          <a:p>
            <a:pPr marL="342900" indent="-342900">
              <a:lnSpc>
                <a:spcPct val="150000"/>
              </a:lnSpc>
              <a:spcAft>
                <a:spcPts val="1800"/>
              </a:spcAft>
              <a:buFont typeface="Wingdings" panose="05000000000000000000" pitchFamily="2" charset="2"/>
              <a:buChar char="Ø"/>
            </a:pPr>
            <a:r>
              <a:rPr lang="en-US" altLang="zh-CN" sz="2400" dirty="0">
                <a:latin typeface="+mj-lt"/>
              </a:rPr>
              <a:t>Evaluation results show that wormhole filters significantly outperform competitive state-of-the-art algorithms.</a:t>
            </a:r>
          </a:p>
          <a:p>
            <a:pPr>
              <a:lnSpc>
                <a:spcPct val="150000"/>
              </a:lnSpc>
              <a:spcAft>
                <a:spcPts val="1800"/>
              </a:spcAft>
            </a:pPr>
            <a:r>
              <a:rPr lang="en-US" altLang="zh-CN" sz="2400" dirty="0">
                <a:latin typeface="+mj-lt"/>
              </a:rPr>
              <a:t>[1] https://github.com/wanghanchengchn/wormholefilters</a:t>
            </a:r>
          </a:p>
        </p:txBody>
      </p:sp>
    </p:spTree>
    <p:extLst>
      <p:ext uri="{BB962C8B-B14F-4D97-AF65-F5344CB8AC3E}">
        <p14:creationId xmlns:p14="http://schemas.microsoft.com/office/powerpoint/2010/main" val="99213912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8351C58-06F3-5E46-80F0-54226B9BF9ED}"/>
              </a:ext>
            </a:extLst>
          </p:cNvPr>
          <p:cNvSpPr/>
          <p:nvPr/>
        </p:nvSpPr>
        <p:spPr>
          <a:xfrm>
            <a:off x="2101344" y="2544831"/>
            <a:ext cx="7560840" cy="707886"/>
          </a:xfrm>
          <a:prstGeom prst="rect">
            <a:avLst/>
          </a:prstGeom>
        </p:spPr>
        <p:txBody>
          <a:bodyPr wrap="square">
            <a:spAutoFit/>
          </a:bodyPr>
          <a:lstStyle/>
          <a:p>
            <a:pPr algn="ctr"/>
            <a:r>
              <a:rPr lang="en-US" altLang="zh-CN" sz="4000" b="1">
                <a:solidFill>
                  <a:srgbClr val="002060"/>
                </a:solidFill>
                <a:latin typeface="Arial" panose="020B0604020202020204" pitchFamily="34" charset="0"/>
                <a:ea typeface="黑体" panose="02010609060101010101" pitchFamily="49" charset="-122"/>
                <a:cs typeface="Arial" panose="020B0604020202020204" pitchFamily="34" charset="0"/>
              </a:rPr>
              <a:t>Thank You!</a:t>
            </a:r>
            <a:endParaRPr lang="zh-CN" altLang="en-US" sz="4000" b="1">
              <a:solidFill>
                <a:srgbClr val="002060"/>
              </a:solidFill>
              <a:latin typeface="Arial" panose="020B0604020202020204" pitchFamily="34" charset="0"/>
              <a:ea typeface="黑体" panose="02010609060101010101" pitchFamily="49" charset="-122"/>
              <a:cs typeface="Arial" panose="020B0604020202020204" pitchFamily="34" charset="0"/>
            </a:endParaRPr>
          </a:p>
        </p:txBody>
      </p:sp>
      <p:sp>
        <p:nvSpPr>
          <p:cNvPr id="5" name="Google Shape;338;p51"/>
          <p:cNvSpPr/>
          <p:nvPr/>
        </p:nvSpPr>
        <p:spPr>
          <a:xfrm>
            <a:off x="2821424" y="3933056"/>
            <a:ext cx="6120680" cy="483421"/>
          </a:xfrm>
          <a:prstGeom prst="rect">
            <a:avLst/>
          </a:prstGeom>
          <a:noFill/>
          <a:ln>
            <a:noFill/>
          </a:ln>
        </p:spPr>
        <p:txBody>
          <a:bodyPr spcFirstLastPara="1" wrap="square" lIns="91433" tIns="45700" rIns="91433" bIns="45700" anchor="t" anchorCtr="0">
            <a:noAutofit/>
          </a:bodyPr>
          <a:lstStyle/>
          <a:p>
            <a:pPr lvl="0" algn="ctr">
              <a:buSzPts val="3000"/>
            </a:pPr>
            <a:r>
              <a:rPr lang="en-US" altLang="zh-CN" sz="2000" b="1" dirty="0">
                <a:solidFill>
                  <a:srgbClr val="002060"/>
                </a:solidFill>
                <a:latin typeface="+mj-lt"/>
                <a:ea typeface="黑体" panose="02010609060101010101" pitchFamily="49" charset="-122"/>
              </a:rPr>
              <a:t>Hancheng Wang @ Nanjing University</a:t>
            </a:r>
          </a:p>
        </p:txBody>
      </p:sp>
      <p:cxnSp>
        <p:nvCxnSpPr>
          <p:cNvPr id="12" name="直接连接符 11"/>
          <p:cNvCxnSpPr/>
          <p:nvPr/>
        </p:nvCxnSpPr>
        <p:spPr bwMode="auto">
          <a:xfrm>
            <a:off x="1775520" y="3356992"/>
            <a:ext cx="8640960" cy="0"/>
          </a:xfrm>
          <a:prstGeom prst="line">
            <a:avLst/>
          </a:prstGeom>
          <a:solidFill>
            <a:schemeClr val="bg1"/>
          </a:solidFill>
          <a:ln w="19050" cap="flat" cmpd="sng" algn="ctr">
            <a:solidFill>
              <a:srgbClr val="000066"/>
            </a:solidFill>
            <a:prstDash val="solid"/>
            <a:round/>
            <a:headEnd type="none" w="med" len="med"/>
            <a:tailEnd type="none" w="med" len="med"/>
          </a:ln>
          <a:effectLst/>
        </p:spPr>
      </p:cxnSp>
      <p:sp>
        <p:nvSpPr>
          <p:cNvPr id="13" name="Google Shape;338;p51"/>
          <p:cNvSpPr/>
          <p:nvPr/>
        </p:nvSpPr>
        <p:spPr>
          <a:xfrm>
            <a:off x="2001827" y="4405003"/>
            <a:ext cx="7759874" cy="899769"/>
          </a:xfrm>
          <a:prstGeom prst="rect">
            <a:avLst/>
          </a:prstGeom>
          <a:noFill/>
          <a:ln>
            <a:noFill/>
          </a:ln>
        </p:spPr>
        <p:txBody>
          <a:bodyPr spcFirstLastPara="1" wrap="square" lIns="91433" tIns="45700" rIns="91433" bIns="45700" anchor="t" anchorCtr="0">
            <a:noAutofit/>
          </a:bodyPr>
          <a:lstStyle/>
          <a:p>
            <a:pPr lvl="0" algn="ctr">
              <a:buSzPts val="3000"/>
            </a:pPr>
            <a:r>
              <a:rPr lang="en-US" altLang="zh-CN" b="1" i="1" dirty="0">
                <a:solidFill>
                  <a:srgbClr val="002060"/>
                </a:solidFill>
                <a:latin typeface="+mj-lt"/>
                <a:ea typeface="黑体" panose="02010609060101010101" pitchFamily="49" charset="-122"/>
              </a:rPr>
              <a:t>hanchengwang@smail.nju.edu.cn</a:t>
            </a:r>
          </a:p>
          <a:p>
            <a:pPr lvl="0" algn="ctr">
              <a:buSzPts val="3000"/>
            </a:pPr>
            <a:endParaRPr lang="en-US" altLang="zh-CN" b="1" i="1" dirty="0">
              <a:solidFill>
                <a:srgbClr val="002060"/>
              </a:solidFill>
              <a:latin typeface="+mj-lt"/>
              <a:ea typeface="黑体" panose="02010609060101010101" pitchFamily="49" charset="-122"/>
            </a:endParaRPr>
          </a:p>
          <a:p>
            <a:pPr lvl="0" algn="ctr">
              <a:buSzPts val="3000"/>
            </a:pPr>
            <a:r>
              <a:rPr lang="en-US" altLang="zh-CN" b="1" i="1" dirty="0">
                <a:solidFill>
                  <a:srgbClr val="002060"/>
                </a:solidFill>
                <a:latin typeface="+mj-lt"/>
                <a:ea typeface="黑体" panose="02010609060101010101" pitchFamily="49" charset="-122"/>
              </a:rPr>
              <a:t>https://github.com/wanghanchengchn/wormholefilters</a:t>
            </a:r>
          </a:p>
        </p:txBody>
      </p:sp>
    </p:spTree>
    <p:extLst>
      <p:ext uri="{BB962C8B-B14F-4D97-AF65-F5344CB8AC3E}">
        <p14:creationId xmlns:p14="http://schemas.microsoft.com/office/powerpoint/2010/main" val="235906600"/>
      </p:ext>
    </p:extLst>
  </p:cSld>
  <p:clrMapOvr>
    <a:masterClrMapping/>
  </p:clrMapOvr>
  <mc:AlternateContent xmlns:mc="http://schemas.openxmlformats.org/markup-compatibility/2006" xmlns:p14="http://schemas.microsoft.com/office/powerpoint/2010/main">
    <mc:Choice Requires="p14">
      <p:transition p14:dur="0" advTm="40956"/>
    </mc:Choice>
    <mc:Fallback xmlns="">
      <p:transition advTm="409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cs-CZ" altLang="zh-CN" dirty="0"/>
              <a:t>Filter design objectives</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5</a:t>
            </a:fld>
            <a:r>
              <a:rPr lang="en-US" altLang="zh-CN" dirty="0"/>
              <a:t> / 45</a:t>
            </a:r>
            <a:endParaRPr lang="zh-CN" altLang="en-US" dirty="0"/>
          </a:p>
        </p:txBody>
      </p:sp>
      <p:sp>
        <p:nvSpPr>
          <p:cNvPr id="11" name="矩形 10">
            <a:extLst>
              <a:ext uri="{FF2B5EF4-FFF2-40B4-BE49-F238E27FC236}">
                <a16:creationId xmlns:a16="http://schemas.microsoft.com/office/drawing/2014/main" id="{CFBD015A-B7E4-4A3F-A758-FA5B1046135D}"/>
              </a:ext>
            </a:extLst>
          </p:cNvPr>
          <p:cNvSpPr/>
          <p:nvPr/>
        </p:nvSpPr>
        <p:spPr>
          <a:xfrm>
            <a:off x="342904" y="1164377"/>
            <a:ext cx="10922908" cy="4097981"/>
          </a:xfrm>
          <a:prstGeom prst="rect">
            <a:avLst/>
          </a:prstGeom>
        </p:spPr>
        <p:txBody>
          <a:bodyPr wrap="square" lIns="0" tIns="0" rIns="0" bIns="0">
            <a:spAutoFit/>
          </a:bodyPr>
          <a:lstStyle/>
          <a:p>
            <a:pPr>
              <a:lnSpc>
                <a:spcPct val="150000"/>
              </a:lnSpc>
            </a:pPr>
            <a:r>
              <a:rPr lang="en-US" altLang="zh-CN" sz="2400" b="1" dirty="0">
                <a:latin typeface="+mj-lt"/>
              </a:rPr>
              <a:t>1. Large capacity</a:t>
            </a:r>
          </a:p>
          <a:p>
            <a:pPr marL="800100" lvl="1" indent="-342900">
              <a:lnSpc>
                <a:spcPct val="150000"/>
              </a:lnSpc>
              <a:buFont typeface="Arial" panose="020B0604020202020204" pitchFamily="34" charset="0"/>
              <a:buChar char="•"/>
            </a:pPr>
            <a:r>
              <a:rPr lang="en-US" altLang="zh-CN" sz="2000" dirty="0">
                <a:latin typeface="+mj-lt"/>
              </a:rPr>
              <a:t>Can accommodate enough elements</a:t>
            </a:r>
          </a:p>
          <a:p>
            <a:pPr marL="800100" lvl="1" indent="-342900">
              <a:lnSpc>
                <a:spcPct val="150000"/>
              </a:lnSpc>
              <a:buFont typeface="Arial" panose="020B0604020202020204" pitchFamily="34" charset="0"/>
              <a:buChar char="•"/>
            </a:pPr>
            <a:endParaRPr lang="en-US" altLang="zh-CN" sz="2400" dirty="0">
              <a:latin typeface="+mj-lt"/>
            </a:endParaRPr>
          </a:p>
          <a:p>
            <a:pPr>
              <a:lnSpc>
                <a:spcPct val="150000"/>
              </a:lnSpc>
            </a:pPr>
            <a:r>
              <a:rPr lang="en-US" altLang="zh-CN" sz="2400" b="1" dirty="0">
                <a:latin typeface="+mj-lt"/>
              </a:rPr>
              <a:t>2. High accuracy</a:t>
            </a:r>
          </a:p>
          <a:p>
            <a:pPr marL="800100" lvl="1" indent="-342900">
              <a:lnSpc>
                <a:spcPct val="150000"/>
              </a:lnSpc>
              <a:buFont typeface="Arial" panose="020B0604020202020204" pitchFamily="34" charset="0"/>
              <a:buChar char="•"/>
            </a:pPr>
            <a:r>
              <a:rPr lang="en-US" altLang="zh-CN" sz="2000" dirty="0">
                <a:latin typeface="+mj-lt"/>
              </a:rPr>
              <a:t>Very low false positive rate in lookups</a:t>
            </a:r>
          </a:p>
          <a:p>
            <a:pPr marL="800100" lvl="1" indent="-342900">
              <a:lnSpc>
                <a:spcPct val="150000"/>
              </a:lnSpc>
              <a:buFont typeface="Arial" panose="020B0604020202020204" pitchFamily="34" charset="0"/>
              <a:buChar char="•"/>
            </a:pPr>
            <a:endParaRPr lang="en-US" altLang="zh-CN" sz="2400" dirty="0">
              <a:latin typeface="+mj-lt"/>
            </a:endParaRPr>
          </a:p>
          <a:p>
            <a:pPr>
              <a:lnSpc>
                <a:spcPct val="150000"/>
              </a:lnSpc>
            </a:pPr>
            <a:r>
              <a:rPr lang="en-US" altLang="zh-CN" sz="2400" b="1" dirty="0">
                <a:latin typeface="+mj-lt"/>
              </a:rPr>
              <a:t>3. High throughput</a:t>
            </a:r>
          </a:p>
          <a:p>
            <a:pPr marL="800100" lvl="1" indent="-342900">
              <a:lnSpc>
                <a:spcPct val="150000"/>
              </a:lnSpc>
              <a:buFont typeface="Arial" panose="020B0604020202020204" pitchFamily="34" charset="0"/>
              <a:buChar char="•"/>
            </a:pPr>
            <a:r>
              <a:rPr lang="en-US" altLang="zh-CN" sz="2000" dirty="0">
                <a:latin typeface="+mj-lt"/>
              </a:rPr>
              <a:t>Fast insertions, lookups, and deletions</a:t>
            </a:r>
            <a:endParaRPr lang="en-US" altLang="zh-CN" sz="2400" dirty="0">
              <a:latin typeface="+mj-lt"/>
            </a:endParaRPr>
          </a:p>
        </p:txBody>
      </p:sp>
      <p:grpSp>
        <p:nvGrpSpPr>
          <p:cNvPr id="31" name="组合 30">
            <a:extLst>
              <a:ext uri="{FF2B5EF4-FFF2-40B4-BE49-F238E27FC236}">
                <a16:creationId xmlns:a16="http://schemas.microsoft.com/office/drawing/2014/main" id="{BF99911D-9054-3E04-7E4D-BC56977ABA24}"/>
              </a:ext>
            </a:extLst>
          </p:cNvPr>
          <p:cNvGrpSpPr/>
          <p:nvPr/>
        </p:nvGrpSpPr>
        <p:grpSpPr>
          <a:xfrm>
            <a:off x="6766434" y="1214787"/>
            <a:ext cx="4812446" cy="4412431"/>
            <a:chOff x="6766434" y="1214787"/>
            <a:chExt cx="4812446" cy="4412431"/>
          </a:xfrm>
        </p:grpSpPr>
        <p:grpSp>
          <p:nvGrpSpPr>
            <p:cNvPr id="28" name="组合 27">
              <a:extLst>
                <a:ext uri="{FF2B5EF4-FFF2-40B4-BE49-F238E27FC236}">
                  <a16:creationId xmlns:a16="http://schemas.microsoft.com/office/drawing/2014/main" id="{297CD313-4D0B-B8D4-D936-A6A1C13469B3}"/>
                </a:ext>
              </a:extLst>
            </p:cNvPr>
            <p:cNvGrpSpPr/>
            <p:nvPr/>
          </p:nvGrpSpPr>
          <p:grpSpPr>
            <a:xfrm>
              <a:off x="6766434" y="1214787"/>
              <a:ext cx="4812446" cy="4412431"/>
              <a:chOff x="6766434" y="1214787"/>
              <a:chExt cx="4812446" cy="4412431"/>
            </a:xfrm>
          </p:grpSpPr>
          <p:grpSp>
            <p:nvGrpSpPr>
              <p:cNvPr id="19" name="组合 18">
                <a:extLst>
                  <a:ext uri="{FF2B5EF4-FFF2-40B4-BE49-F238E27FC236}">
                    <a16:creationId xmlns:a16="http://schemas.microsoft.com/office/drawing/2014/main" id="{8543329C-2AE6-EA55-1521-D2A8AFB9BEA9}"/>
                  </a:ext>
                </a:extLst>
              </p:cNvPr>
              <p:cNvGrpSpPr/>
              <p:nvPr/>
            </p:nvGrpSpPr>
            <p:grpSpPr>
              <a:xfrm>
                <a:off x="6766434" y="1214787"/>
                <a:ext cx="4812446" cy="3240000"/>
                <a:chOff x="6766434" y="1214787"/>
                <a:chExt cx="4812446" cy="3240000"/>
              </a:xfrm>
            </p:grpSpPr>
            <p:sp>
              <p:nvSpPr>
                <p:cNvPr id="5" name="椭圆 4">
                  <a:extLst>
                    <a:ext uri="{FF2B5EF4-FFF2-40B4-BE49-F238E27FC236}">
                      <a16:creationId xmlns:a16="http://schemas.microsoft.com/office/drawing/2014/main" id="{5E83F132-3F5A-C8A1-7AE2-13F6F9BAD9E1}"/>
                    </a:ext>
                  </a:extLst>
                </p:cNvPr>
                <p:cNvSpPr/>
                <p:nvPr/>
              </p:nvSpPr>
              <p:spPr bwMode="auto">
                <a:xfrm>
                  <a:off x="6766434" y="1214787"/>
                  <a:ext cx="3240000" cy="3240000"/>
                </a:xfrm>
                <a:prstGeom prst="ellipse">
                  <a:avLst/>
                </a:prstGeom>
                <a:solidFill>
                  <a:srgbClr val="C00000">
                    <a:alpha val="20000"/>
                  </a:srgbClr>
                </a:solid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sp>
              <p:nvSpPr>
                <p:cNvPr id="6" name="椭圆 5">
                  <a:extLst>
                    <a:ext uri="{FF2B5EF4-FFF2-40B4-BE49-F238E27FC236}">
                      <a16:creationId xmlns:a16="http://schemas.microsoft.com/office/drawing/2014/main" id="{6C733858-EBFB-63AC-730D-E69D0D09EB0D}"/>
                    </a:ext>
                  </a:extLst>
                </p:cNvPr>
                <p:cNvSpPr/>
                <p:nvPr/>
              </p:nvSpPr>
              <p:spPr bwMode="auto">
                <a:xfrm>
                  <a:off x="8338880" y="1214787"/>
                  <a:ext cx="3240000" cy="3240000"/>
                </a:xfrm>
                <a:prstGeom prst="ellipse">
                  <a:avLst/>
                </a:prstGeom>
                <a:solidFill>
                  <a:srgbClr val="FFC000">
                    <a:alpha val="20000"/>
                  </a:srgbClr>
                </a:solid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grpSp>
          <p:sp>
            <p:nvSpPr>
              <p:cNvPr id="7" name="椭圆 6">
                <a:extLst>
                  <a:ext uri="{FF2B5EF4-FFF2-40B4-BE49-F238E27FC236}">
                    <a16:creationId xmlns:a16="http://schemas.microsoft.com/office/drawing/2014/main" id="{8E8CA67D-1840-C705-8E83-C6173B254FEF}"/>
                  </a:ext>
                </a:extLst>
              </p:cNvPr>
              <p:cNvSpPr/>
              <p:nvPr/>
            </p:nvSpPr>
            <p:spPr bwMode="auto">
              <a:xfrm>
                <a:off x="7552657" y="2387218"/>
                <a:ext cx="3240000" cy="3240000"/>
              </a:xfrm>
              <a:prstGeom prst="ellipse">
                <a:avLst/>
              </a:prstGeom>
              <a:solidFill>
                <a:srgbClr val="0070C0">
                  <a:alpha val="20000"/>
                </a:srgbClr>
              </a:solid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grpSp>
        <p:sp>
          <p:nvSpPr>
            <p:cNvPr id="10" name="矩形 9">
              <a:extLst>
                <a:ext uri="{FF2B5EF4-FFF2-40B4-BE49-F238E27FC236}">
                  <a16:creationId xmlns:a16="http://schemas.microsoft.com/office/drawing/2014/main" id="{15722D5A-963E-B2F3-ED7C-B74F13DFD805}"/>
                </a:ext>
              </a:extLst>
            </p:cNvPr>
            <p:cNvSpPr/>
            <p:nvPr/>
          </p:nvSpPr>
          <p:spPr bwMode="auto">
            <a:xfrm>
              <a:off x="8043818" y="4869557"/>
              <a:ext cx="2257678" cy="32263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3. high throughput</a:t>
              </a:r>
              <a:endParaRPr lang="zh-CN" altLang="en-US" sz="2000" dirty="0"/>
            </a:p>
          </p:txBody>
        </p:sp>
        <p:sp>
          <p:nvSpPr>
            <p:cNvPr id="12" name="矩形 11">
              <a:extLst>
                <a:ext uri="{FF2B5EF4-FFF2-40B4-BE49-F238E27FC236}">
                  <a16:creationId xmlns:a16="http://schemas.microsoft.com/office/drawing/2014/main" id="{5D040E79-3BA4-60E3-DA15-1E6484F68272}"/>
                </a:ext>
              </a:extLst>
            </p:cNvPr>
            <p:cNvSpPr/>
            <p:nvPr/>
          </p:nvSpPr>
          <p:spPr bwMode="auto">
            <a:xfrm>
              <a:off x="10319352" y="1992624"/>
              <a:ext cx="1050766" cy="62732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2. high </a:t>
              </a:r>
            </a:p>
            <a:p>
              <a:pPr algn="l"/>
              <a:r>
                <a:rPr lang="en-US" altLang="zh-CN" sz="2000" b="1" dirty="0">
                  <a:latin typeface="+mj-lt"/>
                </a:rPr>
                <a:t>accuracy</a:t>
              </a:r>
            </a:p>
          </p:txBody>
        </p:sp>
        <p:sp>
          <p:nvSpPr>
            <p:cNvPr id="14" name="矩形 13">
              <a:extLst>
                <a:ext uri="{FF2B5EF4-FFF2-40B4-BE49-F238E27FC236}">
                  <a16:creationId xmlns:a16="http://schemas.microsoft.com/office/drawing/2014/main" id="{18ED86C5-43A0-AC86-A0FC-C2DB78F680A1}"/>
                </a:ext>
              </a:extLst>
            </p:cNvPr>
            <p:cNvSpPr/>
            <p:nvPr/>
          </p:nvSpPr>
          <p:spPr bwMode="auto">
            <a:xfrm>
              <a:off x="7109405" y="1974603"/>
              <a:ext cx="1125169" cy="66336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1. large </a:t>
              </a:r>
            </a:p>
            <a:p>
              <a:pPr algn="l"/>
              <a:r>
                <a:rPr lang="en-US" altLang="zh-CN" sz="2000" b="1" dirty="0">
                  <a:latin typeface="+mj-lt"/>
                </a:rPr>
                <a:t>capacity</a:t>
              </a:r>
            </a:p>
          </p:txBody>
        </p:sp>
        <p:sp>
          <p:nvSpPr>
            <p:cNvPr id="29" name="矩形 28">
              <a:extLst>
                <a:ext uri="{FF2B5EF4-FFF2-40B4-BE49-F238E27FC236}">
                  <a16:creationId xmlns:a16="http://schemas.microsoft.com/office/drawing/2014/main" id="{87EFD310-0023-8797-7B4D-713B5F3B0D89}"/>
                </a:ext>
              </a:extLst>
            </p:cNvPr>
            <p:cNvSpPr/>
            <p:nvPr/>
          </p:nvSpPr>
          <p:spPr bwMode="auto">
            <a:xfrm>
              <a:off x="8645165" y="2933131"/>
              <a:ext cx="1054985" cy="45547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our work</a:t>
              </a:r>
            </a:p>
          </p:txBody>
        </p:sp>
      </p:grpSp>
    </p:spTree>
    <p:extLst>
      <p:ext uri="{BB962C8B-B14F-4D97-AF65-F5344CB8AC3E}">
        <p14:creationId xmlns:p14="http://schemas.microsoft.com/office/powerpoint/2010/main" val="754661945"/>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cs-CZ" altLang="zh-CN" dirty="0"/>
              <a:t>Filter design objectives</a:t>
            </a:r>
            <a:r>
              <a:rPr lang="en-US" altLang="zh-CN" dirty="0"/>
              <a:t> -- for objectives 1 and 2</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6</a:t>
            </a:fld>
            <a:r>
              <a:rPr lang="en-US" altLang="zh-CN" dirty="0"/>
              <a:t> / 45</a:t>
            </a:r>
            <a:endParaRPr lang="zh-CN" altLang="en-US" dirty="0"/>
          </a:p>
        </p:txBody>
      </p:sp>
      <p:grpSp>
        <p:nvGrpSpPr>
          <p:cNvPr id="3" name="组合 2">
            <a:extLst>
              <a:ext uri="{FF2B5EF4-FFF2-40B4-BE49-F238E27FC236}">
                <a16:creationId xmlns:a16="http://schemas.microsoft.com/office/drawing/2014/main" id="{61EEF91D-29F6-7310-2376-99654149B751}"/>
              </a:ext>
            </a:extLst>
          </p:cNvPr>
          <p:cNvGrpSpPr/>
          <p:nvPr/>
        </p:nvGrpSpPr>
        <p:grpSpPr>
          <a:xfrm>
            <a:off x="6697380" y="2144699"/>
            <a:ext cx="4812446" cy="4412431"/>
            <a:chOff x="6766434" y="1214787"/>
            <a:chExt cx="4812446" cy="4412431"/>
          </a:xfrm>
        </p:grpSpPr>
        <p:grpSp>
          <p:nvGrpSpPr>
            <p:cNvPr id="8" name="组合 7">
              <a:extLst>
                <a:ext uri="{FF2B5EF4-FFF2-40B4-BE49-F238E27FC236}">
                  <a16:creationId xmlns:a16="http://schemas.microsoft.com/office/drawing/2014/main" id="{907B6DD2-DD43-E27E-ABB8-8BA02E4247CD}"/>
                </a:ext>
              </a:extLst>
            </p:cNvPr>
            <p:cNvGrpSpPr/>
            <p:nvPr/>
          </p:nvGrpSpPr>
          <p:grpSpPr>
            <a:xfrm>
              <a:off x="6766434" y="1214787"/>
              <a:ext cx="4812446" cy="4412431"/>
              <a:chOff x="6766434" y="1214787"/>
              <a:chExt cx="4812446" cy="4412431"/>
            </a:xfrm>
          </p:grpSpPr>
          <p:grpSp>
            <p:nvGrpSpPr>
              <p:cNvPr id="17" name="组合 16">
                <a:extLst>
                  <a:ext uri="{FF2B5EF4-FFF2-40B4-BE49-F238E27FC236}">
                    <a16:creationId xmlns:a16="http://schemas.microsoft.com/office/drawing/2014/main" id="{55D6CAE1-E3ED-567A-FE83-922C333E3987}"/>
                  </a:ext>
                </a:extLst>
              </p:cNvPr>
              <p:cNvGrpSpPr/>
              <p:nvPr/>
            </p:nvGrpSpPr>
            <p:grpSpPr>
              <a:xfrm>
                <a:off x="6766434" y="1214787"/>
                <a:ext cx="4812446" cy="3240000"/>
                <a:chOff x="6766434" y="1214787"/>
                <a:chExt cx="4812446" cy="3240000"/>
              </a:xfrm>
            </p:grpSpPr>
            <p:sp>
              <p:nvSpPr>
                <p:cNvPr id="20" name="椭圆 19">
                  <a:extLst>
                    <a:ext uri="{FF2B5EF4-FFF2-40B4-BE49-F238E27FC236}">
                      <a16:creationId xmlns:a16="http://schemas.microsoft.com/office/drawing/2014/main" id="{88D0F632-278E-E4E9-2AB7-0140F7C37C05}"/>
                    </a:ext>
                  </a:extLst>
                </p:cNvPr>
                <p:cNvSpPr/>
                <p:nvPr/>
              </p:nvSpPr>
              <p:spPr bwMode="auto">
                <a:xfrm>
                  <a:off x="6766434" y="1214787"/>
                  <a:ext cx="3240000" cy="3240000"/>
                </a:xfrm>
                <a:prstGeom prst="ellipse">
                  <a:avLst/>
                </a:prstGeom>
                <a:solidFill>
                  <a:srgbClr val="C00000">
                    <a:alpha val="20000"/>
                  </a:srgbClr>
                </a:solid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sp>
              <p:nvSpPr>
                <p:cNvPr id="21" name="椭圆 20">
                  <a:extLst>
                    <a:ext uri="{FF2B5EF4-FFF2-40B4-BE49-F238E27FC236}">
                      <a16:creationId xmlns:a16="http://schemas.microsoft.com/office/drawing/2014/main" id="{73F0F329-C370-CC5F-E60A-0216ABE9B8CA}"/>
                    </a:ext>
                  </a:extLst>
                </p:cNvPr>
                <p:cNvSpPr/>
                <p:nvPr/>
              </p:nvSpPr>
              <p:spPr bwMode="auto">
                <a:xfrm>
                  <a:off x="8338880" y="1214787"/>
                  <a:ext cx="3240000" cy="3240000"/>
                </a:xfrm>
                <a:prstGeom prst="ellipse">
                  <a:avLst/>
                </a:prstGeom>
                <a:solidFill>
                  <a:srgbClr val="FFC000">
                    <a:alpha val="20000"/>
                  </a:srgbClr>
                </a:solid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grpSp>
          <p:sp>
            <p:nvSpPr>
              <p:cNvPr id="18" name="椭圆 17">
                <a:extLst>
                  <a:ext uri="{FF2B5EF4-FFF2-40B4-BE49-F238E27FC236}">
                    <a16:creationId xmlns:a16="http://schemas.microsoft.com/office/drawing/2014/main" id="{D00243EF-9DB8-80C3-45F4-037C8CE3AC70}"/>
                  </a:ext>
                </a:extLst>
              </p:cNvPr>
              <p:cNvSpPr/>
              <p:nvPr/>
            </p:nvSpPr>
            <p:spPr bwMode="auto">
              <a:xfrm>
                <a:off x="7552657" y="2387218"/>
                <a:ext cx="3240000" cy="3240000"/>
              </a:xfrm>
              <a:prstGeom prst="ellipse">
                <a:avLst/>
              </a:prstGeom>
              <a:solidFill>
                <a:srgbClr val="0070C0">
                  <a:alpha val="20000"/>
                </a:srgbClr>
              </a:solid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grpSp>
        <p:sp>
          <p:nvSpPr>
            <p:cNvPr id="9" name="矩形 8">
              <a:extLst>
                <a:ext uri="{FF2B5EF4-FFF2-40B4-BE49-F238E27FC236}">
                  <a16:creationId xmlns:a16="http://schemas.microsoft.com/office/drawing/2014/main" id="{44E4BB01-452D-45A9-D33B-7152B17591A0}"/>
                </a:ext>
              </a:extLst>
            </p:cNvPr>
            <p:cNvSpPr/>
            <p:nvPr/>
          </p:nvSpPr>
          <p:spPr bwMode="auto">
            <a:xfrm>
              <a:off x="8043818" y="4869557"/>
              <a:ext cx="2257678" cy="32263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3. high throughput</a:t>
              </a:r>
              <a:endParaRPr lang="zh-CN" altLang="en-US" sz="2000" dirty="0"/>
            </a:p>
          </p:txBody>
        </p:sp>
        <p:sp>
          <p:nvSpPr>
            <p:cNvPr id="13" name="矩形 12">
              <a:extLst>
                <a:ext uri="{FF2B5EF4-FFF2-40B4-BE49-F238E27FC236}">
                  <a16:creationId xmlns:a16="http://schemas.microsoft.com/office/drawing/2014/main" id="{79CBB0B3-2BC7-A1D0-1EA9-7F30C9BD0022}"/>
                </a:ext>
              </a:extLst>
            </p:cNvPr>
            <p:cNvSpPr/>
            <p:nvPr/>
          </p:nvSpPr>
          <p:spPr bwMode="auto">
            <a:xfrm>
              <a:off x="10319352" y="1992624"/>
              <a:ext cx="1050766" cy="62732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2. high </a:t>
              </a:r>
            </a:p>
            <a:p>
              <a:pPr algn="l"/>
              <a:r>
                <a:rPr lang="en-US" altLang="zh-CN" sz="2000" b="1" dirty="0">
                  <a:latin typeface="+mj-lt"/>
                </a:rPr>
                <a:t>accuracy</a:t>
              </a:r>
            </a:p>
          </p:txBody>
        </p:sp>
        <p:sp>
          <p:nvSpPr>
            <p:cNvPr id="15" name="矩形 14">
              <a:extLst>
                <a:ext uri="{FF2B5EF4-FFF2-40B4-BE49-F238E27FC236}">
                  <a16:creationId xmlns:a16="http://schemas.microsoft.com/office/drawing/2014/main" id="{83B12B96-8AFE-DD14-23DA-AAACEC837FB6}"/>
                </a:ext>
              </a:extLst>
            </p:cNvPr>
            <p:cNvSpPr/>
            <p:nvPr/>
          </p:nvSpPr>
          <p:spPr bwMode="auto">
            <a:xfrm>
              <a:off x="7109405" y="1974603"/>
              <a:ext cx="1125169" cy="66336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1. large </a:t>
              </a:r>
            </a:p>
            <a:p>
              <a:pPr algn="l"/>
              <a:r>
                <a:rPr lang="en-US" altLang="zh-CN" sz="2000" b="1" dirty="0">
                  <a:latin typeface="+mj-lt"/>
                </a:rPr>
                <a:t>capacity</a:t>
              </a:r>
            </a:p>
          </p:txBody>
        </p:sp>
        <p:sp>
          <p:nvSpPr>
            <p:cNvPr id="16" name="矩形 15">
              <a:extLst>
                <a:ext uri="{FF2B5EF4-FFF2-40B4-BE49-F238E27FC236}">
                  <a16:creationId xmlns:a16="http://schemas.microsoft.com/office/drawing/2014/main" id="{A3027596-B951-4967-AE97-99245DDA1874}"/>
                </a:ext>
              </a:extLst>
            </p:cNvPr>
            <p:cNvSpPr/>
            <p:nvPr/>
          </p:nvSpPr>
          <p:spPr bwMode="auto">
            <a:xfrm>
              <a:off x="8645165" y="2933131"/>
              <a:ext cx="1054985" cy="45547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our work</a:t>
              </a:r>
            </a:p>
          </p:txBody>
        </p:sp>
      </p:grpSp>
      <p:cxnSp>
        <p:nvCxnSpPr>
          <p:cNvPr id="23" name="直接箭头连接符 22">
            <a:extLst>
              <a:ext uri="{FF2B5EF4-FFF2-40B4-BE49-F238E27FC236}">
                <a16:creationId xmlns:a16="http://schemas.microsoft.com/office/drawing/2014/main" id="{82FA64DE-FC2D-85F3-61B9-60AF4194F685}"/>
              </a:ext>
            </a:extLst>
          </p:cNvPr>
          <p:cNvCxnSpPr>
            <a:cxnSpLocks/>
          </p:cNvCxnSpPr>
          <p:nvPr/>
        </p:nvCxnSpPr>
        <p:spPr bwMode="auto">
          <a:xfrm flipH="1" flipV="1">
            <a:off x="8963257" y="2038766"/>
            <a:ext cx="158788" cy="731811"/>
          </a:xfrm>
          <a:prstGeom prst="straightConnector1">
            <a:avLst/>
          </a:prstGeom>
          <a:solidFill>
            <a:schemeClr val="bg1"/>
          </a:solidFill>
          <a:ln w="38100" cap="flat" cmpd="sng" algn="ctr">
            <a:solidFill>
              <a:schemeClr val="tx1"/>
            </a:solidFill>
            <a:prstDash val="solid"/>
            <a:round/>
            <a:headEnd type="none" w="med" len="med"/>
            <a:tailEnd type="arrow"/>
          </a:ln>
          <a:effectLst/>
        </p:spPr>
      </p:cxnSp>
      <p:sp>
        <p:nvSpPr>
          <p:cNvPr id="24" name="矩形 23">
            <a:extLst>
              <a:ext uri="{FF2B5EF4-FFF2-40B4-BE49-F238E27FC236}">
                <a16:creationId xmlns:a16="http://schemas.microsoft.com/office/drawing/2014/main" id="{A1814AC5-BA34-9309-6208-3A71F13CA2CD}"/>
              </a:ext>
            </a:extLst>
          </p:cNvPr>
          <p:cNvSpPr/>
          <p:nvPr/>
        </p:nvSpPr>
        <p:spPr bwMode="auto">
          <a:xfrm>
            <a:off x="6800942" y="1069674"/>
            <a:ext cx="4390824" cy="969092"/>
          </a:xfrm>
          <a:prstGeom prst="rect">
            <a:avLst/>
          </a:prstGeom>
          <a:noFill/>
          <a:ln w="25400">
            <a:solidFill>
              <a:srgbClr val="000000">
                <a:alpha val="99000"/>
              </a:srgbClr>
            </a:solidFill>
          </a:ln>
          <a:extLst>
            <a:ext uri="{91240B29-F687-4f45-9708-019B960494DF}">
              <a14:hiddenLine xmlns:a14="http://schemas.microsoft.com/office/drawing/2010/main" xmlns="" w="9525">
                <a:solidFill>
                  <a:srgbClr val="000000"/>
                </a:solidFill>
                <a:miter lim="800000"/>
                <a:headEnd/>
                <a:tailEnd/>
              </a14:hiddenLine>
            </a:ext>
          </a:extLst>
        </p:spPr>
        <p:txBody>
          <a:bodyPr wrap="none" lIns="54000" tIns="54000" rIns="54000" bIns="54000" rtlCol="0" anchor="ctr"/>
          <a:lstStyle/>
          <a:p>
            <a:pPr algn="l"/>
            <a:r>
              <a:rPr lang="en-US" altLang="zh-CN" sz="2000" b="1" dirty="0">
                <a:latin typeface="+mj-lt"/>
              </a:rPr>
              <a:t>Filters on SSD</a:t>
            </a:r>
          </a:p>
          <a:p>
            <a:pPr algn="l"/>
            <a:r>
              <a:rPr lang="en-US" altLang="zh-CN" sz="2000" dirty="0">
                <a:latin typeface="+mj-lt"/>
              </a:rPr>
              <a:t>Quotient Filter [VLDB’12]</a:t>
            </a:r>
          </a:p>
          <a:p>
            <a:pPr algn="l"/>
            <a:r>
              <a:rPr lang="en-US" altLang="zh-CN" sz="2000" dirty="0">
                <a:latin typeface="+mj-lt"/>
              </a:rPr>
              <a:t>Counting Quotient Filter [SIGMOD’17]</a:t>
            </a:r>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6145714" cy="4917500"/>
          </a:xfrm>
          <a:prstGeom prst="rect">
            <a:avLst/>
          </a:prstGeom>
        </p:spPr>
        <p:txBody>
          <a:bodyPr wrap="square" lIns="0" tIns="0" rIns="0" bIns="0">
            <a:spAutoFit/>
          </a:bodyPr>
          <a:lstStyle/>
          <a:p>
            <a:pPr marL="342900" indent="-342900">
              <a:lnSpc>
                <a:spcPct val="150000"/>
              </a:lnSpc>
              <a:buFont typeface="Arial" panose="020B0604020202020204" pitchFamily="34" charset="0"/>
              <a:buChar char="•"/>
            </a:pPr>
            <a:r>
              <a:rPr lang="en-US" altLang="zh-CN" sz="2400" dirty="0">
                <a:latin typeface="+mj-lt"/>
              </a:rPr>
              <a:t>Filters require larger storage space to achieve large capacity (objective 1) and high accuracy (objective 2).</a:t>
            </a:r>
          </a:p>
          <a:p>
            <a:pPr marL="342900" indent="-342900">
              <a:lnSpc>
                <a:spcPct val="150000"/>
              </a:lnSpc>
              <a:buFont typeface="Arial" panose="020B0604020202020204" pitchFamily="34" charset="0"/>
              <a:buChar char="•"/>
            </a:pPr>
            <a:endParaRPr lang="en-US" altLang="zh-CN" sz="2400" dirty="0">
              <a:latin typeface="+mj-lt"/>
            </a:endParaRPr>
          </a:p>
          <a:p>
            <a:pPr marL="342900" indent="-342900">
              <a:lnSpc>
                <a:spcPct val="150000"/>
              </a:lnSpc>
              <a:buFont typeface="Arial" panose="020B0604020202020204" pitchFamily="34" charset="0"/>
              <a:buChar char="•"/>
            </a:pPr>
            <a:r>
              <a:rPr lang="en-US" altLang="zh-CN" sz="2400" dirty="0">
                <a:latin typeface="+mj-lt"/>
              </a:rPr>
              <a:t>Previous work ported filters from DRAM to SSD for larger storage space.</a:t>
            </a:r>
          </a:p>
          <a:p>
            <a:pPr marL="342900" indent="-342900">
              <a:lnSpc>
                <a:spcPct val="150000"/>
              </a:lnSpc>
              <a:buFont typeface="Arial" panose="020B0604020202020204" pitchFamily="34" charset="0"/>
              <a:buChar char="•"/>
            </a:pPr>
            <a:endParaRPr lang="en-US" altLang="zh-CN" sz="2400" dirty="0">
              <a:latin typeface="+mj-lt"/>
            </a:endParaRPr>
          </a:p>
          <a:p>
            <a:pPr marL="342900" indent="-342900">
              <a:lnSpc>
                <a:spcPct val="150000"/>
              </a:lnSpc>
              <a:buFont typeface="Arial" panose="020B0604020202020204" pitchFamily="34" charset="0"/>
              <a:buChar char="•"/>
            </a:pPr>
            <a:r>
              <a:rPr lang="en-US" altLang="zh-CN" sz="2400" dirty="0">
                <a:latin typeface="+mj-lt"/>
              </a:rPr>
              <a:t>However, filters on SSD have low throughput (unable to achieve objective 3).</a:t>
            </a:r>
          </a:p>
        </p:txBody>
      </p:sp>
    </p:spTree>
    <p:extLst>
      <p:ext uri="{BB962C8B-B14F-4D97-AF65-F5344CB8AC3E}">
        <p14:creationId xmlns:p14="http://schemas.microsoft.com/office/powerpoint/2010/main" val="2392100311"/>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cs-CZ" altLang="zh-CN" dirty="0"/>
              <a:t>Filter design objectives</a:t>
            </a:r>
            <a:r>
              <a:rPr lang="en-US" altLang="zh-CN" dirty="0"/>
              <a:t> -- for objective 3</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7</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5655913" cy="4363502"/>
          </a:xfrm>
          <a:prstGeom prst="rect">
            <a:avLst/>
          </a:prstGeom>
        </p:spPr>
        <p:txBody>
          <a:bodyPr wrap="square" lIns="0" tIns="0" rIns="0" bIns="0">
            <a:spAutoFit/>
          </a:bodyPr>
          <a:lstStyle/>
          <a:p>
            <a:pPr marL="342900" indent="-342900">
              <a:lnSpc>
                <a:spcPct val="150000"/>
              </a:lnSpc>
              <a:buFont typeface="Arial" panose="020B0604020202020204" pitchFamily="34" charset="0"/>
              <a:buChar char="•"/>
            </a:pPr>
            <a:r>
              <a:rPr lang="en-US" altLang="zh-CN" sz="2400" dirty="0">
                <a:latin typeface="+mj-lt"/>
              </a:rPr>
              <a:t>Filters in DRAM can achieve high throughput (objective 3).</a:t>
            </a:r>
          </a:p>
          <a:p>
            <a:pPr marL="342900" indent="-342900">
              <a:lnSpc>
                <a:spcPct val="150000"/>
              </a:lnSpc>
              <a:buFont typeface="Arial" panose="020B0604020202020204" pitchFamily="34" charset="0"/>
              <a:buChar char="•"/>
            </a:pPr>
            <a:endParaRPr lang="en-US" altLang="zh-CN" sz="2400" dirty="0">
              <a:latin typeface="+mj-lt"/>
            </a:endParaRPr>
          </a:p>
          <a:p>
            <a:pPr marL="342900" indent="-342900">
              <a:lnSpc>
                <a:spcPct val="150000"/>
              </a:lnSpc>
              <a:buFont typeface="Arial" panose="020B0604020202020204" pitchFamily="34" charset="0"/>
              <a:buChar char="•"/>
            </a:pPr>
            <a:r>
              <a:rPr lang="en-US" altLang="zh-CN" sz="2400" dirty="0">
                <a:latin typeface="+mj-lt"/>
              </a:rPr>
              <a:t>However, storing a large number of elements while achieving high accuracy in DRAM incurs huge memory consumption (unable to achieve objectives 1 and 2).</a:t>
            </a:r>
          </a:p>
        </p:txBody>
      </p:sp>
      <p:grpSp>
        <p:nvGrpSpPr>
          <p:cNvPr id="30" name="组合 29">
            <a:extLst>
              <a:ext uri="{FF2B5EF4-FFF2-40B4-BE49-F238E27FC236}">
                <a16:creationId xmlns:a16="http://schemas.microsoft.com/office/drawing/2014/main" id="{2CDE0640-3DA9-FF88-2791-6203B1454B84}"/>
              </a:ext>
            </a:extLst>
          </p:cNvPr>
          <p:cNvGrpSpPr/>
          <p:nvPr/>
        </p:nvGrpSpPr>
        <p:grpSpPr>
          <a:xfrm>
            <a:off x="6785040" y="1115448"/>
            <a:ext cx="4812446" cy="4412431"/>
            <a:chOff x="6766434" y="1214787"/>
            <a:chExt cx="4812446" cy="4412431"/>
          </a:xfrm>
        </p:grpSpPr>
        <p:grpSp>
          <p:nvGrpSpPr>
            <p:cNvPr id="31" name="组合 30">
              <a:extLst>
                <a:ext uri="{FF2B5EF4-FFF2-40B4-BE49-F238E27FC236}">
                  <a16:creationId xmlns:a16="http://schemas.microsoft.com/office/drawing/2014/main" id="{CA416EBB-8277-57FD-5314-3B0A81BFE6B0}"/>
                </a:ext>
              </a:extLst>
            </p:cNvPr>
            <p:cNvGrpSpPr/>
            <p:nvPr/>
          </p:nvGrpSpPr>
          <p:grpSpPr>
            <a:xfrm>
              <a:off x="6766434" y="1214787"/>
              <a:ext cx="4812446" cy="4412431"/>
              <a:chOff x="6766434" y="1214787"/>
              <a:chExt cx="4812446" cy="4412431"/>
            </a:xfrm>
          </p:grpSpPr>
          <p:grpSp>
            <p:nvGrpSpPr>
              <p:cNvPr id="36" name="组合 35">
                <a:extLst>
                  <a:ext uri="{FF2B5EF4-FFF2-40B4-BE49-F238E27FC236}">
                    <a16:creationId xmlns:a16="http://schemas.microsoft.com/office/drawing/2014/main" id="{32D8D932-FE6F-59FD-0A3E-77C45A0DDFA6}"/>
                  </a:ext>
                </a:extLst>
              </p:cNvPr>
              <p:cNvGrpSpPr/>
              <p:nvPr/>
            </p:nvGrpSpPr>
            <p:grpSpPr>
              <a:xfrm>
                <a:off x="6766434" y="1214787"/>
                <a:ext cx="4812446" cy="3240000"/>
                <a:chOff x="6766434" y="1214787"/>
                <a:chExt cx="4812446" cy="3240000"/>
              </a:xfrm>
            </p:grpSpPr>
            <p:sp>
              <p:nvSpPr>
                <p:cNvPr id="39" name="椭圆 38">
                  <a:extLst>
                    <a:ext uri="{FF2B5EF4-FFF2-40B4-BE49-F238E27FC236}">
                      <a16:creationId xmlns:a16="http://schemas.microsoft.com/office/drawing/2014/main" id="{B002DEB8-9005-32B2-F2E7-D71CDB0EA7CB}"/>
                    </a:ext>
                  </a:extLst>
                </p:cNvPr>
                <p:cNvSpPr/>
                <p:nvPr/>
              </p:nvSpPr>
              <p:spPr bwMode="auto">
                <a:xfrm>
                  <a:off x="6766434" y="1214787"/>
                  <a:ext cx="3240000" cy="3240000"/>
                </a:xfrm>
                <a:prstGeom prst="ellipse">
                  <a:avLst/>
                </a:prstGeom>
                <a:solidFill>
                  <a:srgbClr val="C00000">
                    <a:alpha val="20000"/>
                  </a:srgbClr>
                </a:solid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sp>
              <p:nvSpPr>
                <p:cNvPr id="40" name="椭圆 39">
                  <a:extLst>
                    <a:ext uri="{FF2B5EF4-FFF2-40B4-BE49-F238E27FC236}">
                      <a16:creationId xmlns:a16="http://schemas.microsoft.com/office/drawing/2014/main" id="{578CECC7-2BFB-94EC-6B28-4898BA6D474C}"/>
                    </a:ext>
                  </a:extLst>
                </p:cNvPr>
                <p:cNvSpPr/>
                <p:nvPr/>
              </p:nvSpPr>
              <p:spPr bwMode="auto">
                <a:xfrm>
                  <a:off x="8338880" y="1214787"/>
                  <a:ext cx="3240000" cy="3240000"/>
                </a:xfrm>
                <a:prstGeom prst="ellipse">
                  <a:avLst/>
                </a:prstGeom>
                <a:solidFill>
                  <a:srgbClr val="FFC000">
                    <a:alpha val="20000"/>
                  </a:srgbClr>
                </a:solid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grpSp>
          <p:sp>
            <p:nvSpPr>
              <p:cNvPr id="37" name="椭圆 36">
                <a:extLst>
                  <a:ext uri="{FF2B5EF4-FFF2-40B4-BE49-F238E27FC236}">
                    <a16:creationId xmlns:a16="http://schemas.microsoft.com/office/drawing/2014/main" id="{AA9D2E4A-CD4F-47F6-9DEA-E84E0124B439}"/>
                  </a:ext>
                </a:extLst>
              </p:cNvPr>
              <p:cNvSpPr/>
              <p:nvPr/>
            </p:nvSpPr>
            <p:spPr bwMode="auto">
              <a:xfrm>
                <a:off x="7552657" y="2387218"/>
                <a:ext cx="3240000" cy="3240000"/>
              </a:xfrm>
              <a:prstGeom prst="ellipse">
                <a:avLst/>
              </a:prstGeom>
              <a:solidFill>
                <a:srgbClr val="0070C0">
                  <a:alpha val="20000"/>
                </a:srgbClr>
              </a:solid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grpSp>
        <p:sp>
          <p:nvSpPr>
            <p:cNvPr id="32" name="矩形 31">
              <a:extLst>
                <a:ext uri="{FF2B5EF4-FFF2-40B4-BE49-F238E27FC236}">
                  <a16:creationId xmlns:a16="http://schemas.microsoft.com/office/drawing/2014/main" id="{13B0C196-52A5-6C1D-08BC-454B4D58A104}"/>
                </a:ext>
              </a:extLst>
            </p:cNvPr>
            <p:cNvSpPr/>
            <p:nvPr/>
          </p:nvSpPr>
          <p:spPr bwMode="auto">
            <a:xfrm>
              <a:off x="8043818" y="4869557"/>
              <a:ext cx="2257678" cy="32263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3. high throughput</a:t>
              </a:r>
              <a:endParaRPr lang="zh-CN" altLang="en-US" sz="2000" dirty="0"/>
            </a:p>
          </p:txBody>
        </p:sp>
        <p:sp>
          <p:nvSpPr>
            <p:cNvPr id="33" name="矩形 32">
              <a:extLst>
                <a:ext uri="{FF2B5EF4-FFF2-40B4-BE49-F238E27FC236}">
                  <a16:creationId xmlns:a16="http://schemas.microsoft.com/office/drawing/2014/main" id="{BB05F225-7E73-FE50-67C9-46754E23EA70}"/>
                </a:ext>
              </a:extLst>
            </p:cNvPr>
            <p:cNvSpPr/>
            <p:nvPr/>
          </p:nvSpPr>
          <p:spPr bwMode="auto">
            <a:xfrm>
              <a:off x="10319352" y="1992624"/>
              <a:ext cx="1050766" cy="62732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2. high </a:t>
              </a:r>
            </a:p>
            <a:p>
              <a:pPr algn="l"/>
              <a:r>
                <a:rPr lang="en-US" altLang="zh-CN" sz="2000" b="1" dirty="0">
                  <a:latin typeface="+mj-lt"/>
                </a:rPr>
                <a:t>accuracy</a:t>
              </a:r>
            </a:p>
          </p:txBody>
        </p:sp>
        <p:sp>
          <p:nvSpPr>
            <p:cNvPr id="34" name="矩形 33">
              <a:extLst>
                <a:ext uri="{FF2B5EF4-FFF2-40B4-BE49-F238E27FC236}">
                  <a16:creationId xmlns:a16="http://schemas.microsoft.com/office/drawing/2014/main" id="{1611C2B9-30F8-01DA-ADE1-B0492A1FD778}"/>
                </a:ext>
              </a:extLst>
            </p:cNvPr>
            <p:cNvSpPr/>
            <p:nvPr/>
          </p:nvSpPr>
          <p:spPr bwMode="auto">
            <a:xfrm>
              <a:off x="7109405" y="1974603"/>
              <a:ext cx="1125169" cy="66336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1. large </a:t>
              </a:r>
            </a:p>
            <a:p>
              <a:pPr algn="l"/>
              <a:r>
                <a:rPr lang="en-US" altLang="zh-CN" sz="2000" b="1" dirty="0">
                  <a:latin typeface="+mj-lt"/>
                </a:rPr>
                <a:t>capacity</a:t>
              </a:r>
            </a:p>
          </p:txBody>
        </p:sp>
        <p:sp>
          <p:nvSpPr>
            <p:cNvPr id="35" name="矩形 34">
              <a:extLst>
                <a:ext uri="{FF2B5EF4-FFF2-40B4-BE49-F238E27FC236}">
                  <a16:creationId xmlns:a16="http://schemas.microsoft.com/office/drawing/2014/main" id="{F1D81598-5FBA-087A-6844-C91AF5513D1E}"/>
                </a:ext>
              </a:extLst>
            </p:cNvPr>
            <p:cNvSpPr/>
            <p:nvPr/>
          </p:nvSpPr>
          <p:spPr bwMode="auto">
            <a:xfrm>
              <a:off x="8645165" y="2933131"/>
              <a:ext cx="1054985" cy="45547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our work</a:t>
              </a:r>
            </a:p>
          </p:txBody>
        </p:sp>
      </p:grpSp>
      <p:cxnSp>
        <p:nvCxnSpPr>
          <p:cNvPr id="43" name="直接箭头连接符 42">
            <a:extLst>
              <a:ext uri="{FF2B5EF4-FFF2-40B4-BE49-F238E27FC236}">
                <a16:creationId xmlns:a16="http://schemas.microsoft.com/office/drawing/2014/main" id="{B88F8632-0D83-D962-9309-D3D782041954}"/>
              </a:ext>
            </a:extLst>
          </p:cNvPr>
          <p:cNvCxnSpPr>
            <a:cxnSpLocks/>
          </p:cNvCxnSpPr>
          <p:nvPr/>
        </p:nvCxnSpPr>
        <p:spPr bwMode="auto">
          <a:xfrm flipH="1">
            <a:off x="8663771" y="5272857"/>
            <a:ext cx="442432" cy="437236"/>
          </a:xfrm>
          <a:prstGeom prst="straightConnector1">
            <a:avLst/>
          </a:prstGeom>
          <a:solidFill>
            <a:schemeClr val="bg1"/>
          </a:solidFill>
          <a:ln w="38100" cap="flat" cmpd="sng" algn="ctr">
            <a:solidFill>
              <a:schemeClr val="tx1"/>
            </a:solidFill>
            <a:prstDash val="solid"/>
            <a:round/>
            <a:headEnd type="none" w="med" len="med"/>
            <a:tailEnd type="arrow"/>
          </a:ln>
          <a:effectLst/>
        </p:spPr>
      </p:cxnSp>
      <p:sp>
        <p:nvSpPr>
          <p:cNvPr id="44" name="矩形 43">
            <a:extLst>
              <a:ext uri="{FF2B5EF4-FFF2-40B4-BE49-F238E27FC236}">
                <a16:creationId xmlns:a16="http://schemas.microsoft.com/office/drawing/2014/main" id="{27374EAF-C6C2-CC05-001B-E5AE7691315B}"/>
              </a:ext>
            </a:extLst>
          </p:cNvPr>
          <p:cNvSpPr/>
          <p:nvPr/>
        </p:nvSpPr>
        <p:spPr bwMode="auto">
          <a:xfrm>
            <a:off x="7441857" y="5692078"/>
            <a:ext cx="3498812" cy="969092"/>
          </a:xfrm>
          <a:prstGeom prst="rect">
            <a:avLst/>
          </a:prstGeom>
          <a:no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lIns="54000" tIns="54000" rIns="54000" bIns="54000" rtlCol="0" anchor="ctr"/>
          <a:lstStyle/>
          <a:p>
            <a:pPr algn="l"/>
            <a:r>
              <a:rPr lang="en-US" altLang="zh-CN" sz="2000" b="1" dirty="0">
                <a:latin typeface="+mj-lt"/>
              </a:rPr>
              <a:t>Filters in DRAM</a:t>
            </a:r>
          </a:p>
          <a:p>
            <a:pPr algn="l"/>
            <a:r>
              <a:rPr lang="en-US" altLang="zh-CN" sz="2000" dirty="0">
                <a:latin typeface="+mj-lt"/>
              </a:rPr>
              <a:t>Bloom Filter [Comm. ACM’70] </a:t>
            </a:r>
          </a:p>
          <a:p>
            <a:pPr algn="l"/>
            <a:r>
              <a:rPr lang="en-US" altLang="zh-CN" sz="2000" dirty="0">
                <a:latin typeface="+mj-lt"/>
              </a:rPr>
              <a:t>Cuckoo Filter [CoNEXT’14]</a:t>
            </a:r>
          </a:p>
        </p:txBody>
      </p:sp>
    </p:spTree>
    <p:extLst>
      <p:ext uri="{BB962C8B-B14F-4D97-AF65-F5344CB8AC3E}">
        <p14:creationId xmlns:p14="http://schemas.microsoft.com/office/powerpoint/2010/main" val="2696394427"/>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Filters need to achieve all objectives</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8</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5655913" cy="1593513"/>
          </a:xfrm>
          <a:prstGeom prst="rect">
            <a:avLst/>
          </a:prstGeom>
        </p:spPr>
        <p:txBody>
          <a:bodyPr wrap="square" lIns="0" tIns="0" rIns="0" bIns="0">
            <a:spAutoFit/>
          </a:bodyPr>
          <a:lstStyle/>
          <a:p>
            <a:pPr marL="342900" indent="-342900">
              <a:lnSpc>
                <a:spcPct val="150000"/>
              </a:lnSpc>
              <a:buFont typeface="Arial" panose="020B0604020202020204" pitchFamily="34" charset="0"/>
              <a:buChar char="•"/>
            </a:pPr>
            <a:r>
              <a:rPr lang="en-US" altLang="zh-CN" sz="2400" dirty="0">
                <a:latin typeface="+mj-lt"/>
              </a:rPr>
              <a:t>Previous filter designs have to trade off between speed (objective 3) and space (objectives 1 and 2).</a:t>
            </a:r>
          </a:p>
        </p:txBody>
      </p:sp>
      <p:graphicFrame>
        <p:nvGraphicFramePr>
          <p:cNvPr id="7" name="表格 6">
            <a:extLst>
              <a:ext uri="{FF2B5EF4-FFF2-40B4-BE49-F238E27FC236}">
                <a16:creationId xmlns:a16="http://schemas.microsoft.com/office/drawing/2014/main" id="{E5BE104F-3F6B-8497-6B2C-18A908D4EB46}"/>
              </a:ext>
            </a:extLst>
          </p:cNvPr>
          <p:cNvGraphicFramePr>
            <a:graphicFrameLocks noGrp="1"/>
          </p:cNvGraphicFramePr>
          <p:nvPr>
            <p:extLst>
              <p:ext uri="{D42A27DB-BD31-4B8C-83A1-F6EECF244321}">
                <p14:modId xmlns:p14="http://schemas.microsoft.com/office/powerpoint/2010/main" val="1199206132"/>
              </p:ext>
            </p:extLst>
          </p:nvPr>
        </p:nvGraphicFramePr>
        <p:xfrm>
          <a:off x="740860" y="3317130"/>
          <a:ext cx="4860000" cy="162000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3283646790"/>
                    </a:ext>
                  </a:extLst>
                </a:gridCol>
                <a:gridCol w="1620000">
                  <a:extLst>
                    <a:ext uri="{9D8B030D-6E8A-4147-A177-3AD203B41FA5}">
                      <a16:colId xmlns:a16="http://schemas.microsoft.com/office/drawing/2014/main" val="1808372076"/>
                    </a:ext>
                  </a:extLst>
                </a:gridCol>
                <a:gridCol w="1620000">
                  <a:extLst>
                    <a:ext uri="{9D8B030D-6E8A-4147-A177-3AD203B41FA5}">
                      <a16:colId xmlns:a16="http://schemas.microsoft.com/office/drawing/2014/main" val="1274048521"/>
                    </a:ext>
                  </a:extLst>
                </a:gridCol>
              </a:tblGrid>
              <a:tr h="540000">
                <a:tc>
                  <a:txBody>
                    <a:bodyPr/>
                    <a:lstStyle/>
                    <a:p>
                      <a:pPr algn="ct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sz="1800" b="1" kern="1200" dirty="0">
                          <a:solidFill>
                            <a:schemeClr val="tx1"/>
                          </a:solidFill>
                          <a:latin typeface="+mn-lt"/>
                          <a:ea typeface="+mn-ea"/>
                          <a:cs typeface="+mn-cs"/>
                        </a:rPr>
                        <a:t>Speed</a:t>
                      </a: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sz="1800" b="1" kern="1200" dirty="0">
                          <a:solidFill>
                            <a:schemeClr val="tx1"/>
                          </a:solidFill>
                          <a:latin typeface="+mn-lt"/>
                          <a:ea typeface="+mn-ea"/>
                          <a:cs typeface="+mn-cs"/>
                        </a:rPr>
                        <a:t>Space</a:t>
                      </a: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60396223"/>
                  </a:ext>
                </a:extLst>
              </a:tr>
              <a:tr h="540000">
                <a:tc>
                  <a:txBody>
                    <a:bodyPr/>
                    <a:lstStyle/>
                    <a:p>
                      <a:pPr algn="ctr"/>
                      <a:r>
                        <a:rPr lang="en-US" altLang="zh-CN" sz="1800" b="1" kern="1200" dirty="0">
                          <a:solidFill>
                            <a:schemeClr val="tx1"/>
                          </a:solidFill>
                          <a:latin typeface="+mn-lt"/>
                          <a:ea typeface="+mn-ea"/>
                          <a:cs typeface="+mn-cs"/>
                        </a:rPr>
                        <a:t>DRAM</a:t>
                      </a: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b="1" dirty="0">
                          <a:solidFill>
                            <a:srgbClr val="C00000"/>
                          </a:solidFill>
                        </a:rPr>
                        <a:t>fast</a:t>
                      </a:r>
                      <a:endParaRPr lang="zh-CN" altLang="en-US" b="1" dirty="0">
                        <a:solidFill>
                          <a:srgbClr val="C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small</a:t>
                      </a: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545392"/>
                  </a:ext>
                </a:extLst>
              </a:tr>
              <a:tr h="540000">
                <a:tc>
                  <a:txBody>
                    <a:bodyPr/>
                    <a:lstStyle/>
                    <a:p>
                      <a:pPr algn="ctr"/>
                      <a:r>
                        <a:rPr lang="en-US" altLang="zh-CN" sz="1800" b="1" kern="1200" dirty="0">
                          <a:solidFill>
                            <a:schemeClr val="tx1"/>
                          </a:solidFill>
                          <a:latin typeface="+mn-lt"/>
                          <a:ea typeface="+mn-ea"/>
                          <a:cs typeface="+mn-cs"/>
                        </a:rPr>
                        <a:t>SSD</a:t>
                      </a: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dirty="0">
                          <a:solidFill>
                            <a:schemeClr val="tx1"/>
                          </a:solidFill>
                        </a:rPr>
                        <a:t>slow</a:t>
                      </a: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b="1" dirty="0">
                          <a:solidFill>
                            <a:srgbClr val="C00000"/>
                          </a:solidFill>
                        </a:rPr>
                        <a:t>large</a:t>
                      </a:r>
                      <a:endParaRPr lang="zh-CN" altLang="en-US" b="1" dirty="0">
                        <a:solidFill>
                          <a:srgbClr val="C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1042916"/>
                  </a:ext>
                </a:extLst>
              </a:tr>
            </a:tbl>
          </a:graphicData>
        </a:graphic>
      </p:graphicFrame>
      <p:grpSp>
        <p:nvGrpSpPr>
          <p:cNvPr id="9" name="组合 8">
            <a:extLst>
              <a:ext uri="{FF2B5EF4-FFF2-40B4-BE49-F238E27FC236}">
                <a16:creationId xmlns:a16="http://schemas.microsoft.com/office/drawing/2014/main" id="{2854D9E1-D941-5D4E-EEC9-E9A6D3D6B080}"/>
              </a:ext>
            </a:extLst>
          </p:cNvPr>
          <p:cNvGrpSpPr/>
          <p:nvPr/>
        </p:nvGrpSpPr>
        <p:grpSpPr>
          <a:xfrm>
            <a:off x="7086944" y="2144699"/>
            <a:ext cx="4812446" cy="4412431"/>
            <a:chOff x="6766434" y="1214787"/>
            <a:chExt cx="4812446" cy="4412431"/>
          </a:xfrm>
        </p:grpSpPr>
        <p:grpSp>
          <p:nvGrpSpPr>
            <p:cNvPr id="10" name="组合 9">
              <a:extLst>
                <a:ext uri="{FF2B5EF4-FFF2-40B4-BE49-F238E27FC236}">
                  <a16:creationId xmlns:a16="http://schemas.microsoft.com/office/drawing/2014/main" id="{709F96B2-2B45-04A1-8F36-D71C581A04F4}"/>
                </a:ext>
              </a:extLst>
            </p:cNvPr>
            <p:cNvGrpSpPr/>
            <p:nvPr/>
          </p:nvGrpSpPr>
          <p:grpSpPr>
            <a:xfrm>
              <a:off x="6766434" y="1214787"/>
              <a:ext cx="4812446" cy="4412431"/>
              <a:chOff x="6766434" y="1214787"/>
              <a:chExt cx="4812446" cy="4412431"/>
            </a:xfrm>
          </p:grpSpPr>
          <p:grpSp>
            <p:nvGrpSpPr>
              <p:cNvPr id="15" name="组合 14">
                <a:extLst>
                  <a:ext uri="{FF2B5EF4-FFF2-40B4-BE49-F238E27FC236}">
                    <a16:creationId xmlns:a16="http://schemas.microsoft.com/office/drawing/2014/main" id="{1F003942-59F7-BB2D-7599-DC0D18D74F2B}"/>
                  </a:ext>
                </a:extLst>
              </p:cNvPr>
              <p:cNvGrpSpPr/>
              <p:nvPr/>
            </p:nvGrpSpPr>
            <p:grpSpPr>
              <a:xfrm>
                <a:off x="6766434" y="1214787"/>
                <a:ext cx="4812446" cy="3240000"/>
                <a:chOff x="6766434" y="1214787"/>
                <a:chExt cx="4812446" cy="3240000"/>
              </a:xfrm>
            </p:grpSpPr>
            <p:sp>
              <p:nvSpPr>
                <p:cNvPr id="17" name="椭圆 16">
                  <a:extLst>
                    <a:ext uri="{FF2B5EF4-FFF2-40B4-BE49-F238E27FC236}">
                      <a16:creationId xmlns:a16="http://schemas.microsoft.com/office/drawing/2014/main" id="{80D45226-E291-61EF-17A1-CB29A0C8E1CF}"/>
                    </a:ext>
                  </a:extLst>
                </p:cNvPr>
                <p:cNvSpPr/>
                <p:nvPr/>
              </p:nvSpPr>
              <p:spPr bwMode="auto">
                <a:xfrm>
                  <a:off x="6766434" y="1214787"/>
                  <a:ext cx="3240000" cy="3240000"/>
                </a:xfrm>
                <a:prstGeom prst="ellipse">
                  <a:avLst/>
                </a:prstGeom>
                <a:solidFill>
                  <a:srgbClr val="C00000">
                    <a:alpha val="20000"/>
                  </a:srgbClr>
                </a:solid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sp>
              <p:nvSpPr>
                <p:cNvPr id="18" name="椭圆 17">
                  <a:extLst>
                    <a:ext uri="{FF2B5EF4-FFF2-40B4-BE49-F238E27FC236}">
                      <a16:creationId xmlns:a16="http://schemas.microsoft.com/office/drawing/2014/main" id="{01B1C8F0-34B2-A863-5037-50E13A8DF697}"/>
                    </a:ext>
                  </a:extLst>
                </p:cNvPr>
                <p:cNvSpPr/>
                <p:nvPr/>
              </p:nvSpPr>
              <p:spPr bwMode="auto">
                <a:xfrm>
                  <a:off x="8338880" y="1214787"/>
                  <a:ext cx="3240000" cy="3240000"/>
                </a:xfrm>
                <a:prstGeom prst="ellipse">
                  <a:avLst/>
                </a:prstGeom>
                <a:solidFill>
                  <a:srgbClr val="FFC000">
                    <a:alpha val="20000"/>
                  </a:srgbClr>
                </a:solid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grpSp>
          <p:sp>
            <p:nvSpPr>
              <p:cNvPr id="16" name="椭圆 15">
                <a:extLst>
                  <a:ext uri="{FF2B5EF4-FFF2-40B4-BE49-F238E27FC236}">
                    <a16:creationId xmlns:a16="http://schemas.microsoft.com/office/drawing/2014/main" id="{3A8C6B41-C5F0-C387-373B-38DDEEE099CD}"/>
                  </a:ext>
                </a:extLst>
              </p:cNvPr>
              <p:cNvSpPr/>
              <p:nvPr/>
            </p:nvSpPr>
            <p:spPr bwMode="auto">
              <a:xfrm>
                <a:off x="7552657" y="2387218"/>
                <a:ext cx="3240000" cy="3240000"/>
              </a:xfrm>
              <a:prstGeom prst="ellipse">
                <a:avLst/>
              </a:prstGeom>
              <a:solidFill>
                <a:srgbClr val="0070C0">
                  <a:alpha val="20000"/>
                </a:srgbClr>
              </a:solid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lang="zh-CN" altLang="en-US" sz="2400" dirty="0"/>
              </a:p>
            </p:txBody>
          </p:sp>
        </p:grpSp>
        <p:sp>
          <p:nvSpPr>
            <p:cNvPr id="11" name="矩形 10">
              <a:extLst>
                <a:ext uri="{FF2B5EF4-FFF2-40B4-BE49-F238E27FC236}">
                  <a16:creationId xmlns:a16="http://schemas.microsoft.com/office/drawing/2014/main" id="{F6CA64F5-6AE7-C582-0809-E131C90A74F4}"/>
                </a:ext>
              </a:extLst>
            </p:cNvPr>
            <p:cNvSpPr/>
            <p:nvPr/>
          </p:nvSpPr>
          <p:spPr bwMode="auto">
            <a:xfrm>
              <a:off x="8043818" y="4869557"/>
              <a:ext cx="2257678" cy="32263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3. high throughput</a:t>
              </a:r>
              <a:endParaRPr lang="zh-CN" altLang="en-US" sz="2000" dirty="0"/>
            </a:p>
          </p:txBody>
        </p:sp>
        <p:sp>
          <p:nvSpPr>
            <p:cNvPr id="12" name="矩形 11">
              <a:extLst>
                <a:ext uri="{FF2B5EF4-FFF2-40B4-BE49-F238E27FC236}">
                  <a16:creationId xmlns:a16="http://schemas.microsoft.com/office/drawing/2014/main" id="{0B5F6471-8EFE-80FF-0122-3763755F6C67}"/>
                </a:ext>
              </a:extLst>
            </p:cNvPr>
            <p:cNvSpPr/>
            <p:nvPr/>
          </p:nvSpPr>
          <p:spPr bwMode="auto">
            <a:xfrm>
              <a:off x="10319352" y="1992624"/>
              <a:ext cx="1050766" cy="62732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2. high </a:t>
              </a:r>
            </a:p>
            <a:p>
              <a:pPr algn="l"/>
              <a:r>
                <a:rPr lang="en-US" altLang="zh-CN" sz="2000" b="1" dirty="0">
                  <a:latin typeface="+mj-lt"/>
                </a:rPr>
                <a:t>accuracy</a:t>
              </a:r>
            </a:p>
          </p:txBody>
        </p:sp>
        <p:sp>
          <p:nvSpPr>
            <p:cNvPr id="13" name="矩形 12">
              <a:extLst>
                <a:ext uri="{FF2B5EF4-FFF2-40B4-BE49-F238E27FC236}">
                  <a16:creationId xmlns:a16="http://schemas.microsoft.com/office/drawing/2014/main" id="{92D9D95A-B84B-2891-49E8-5E77E7AE1FBE}"/>
                </a:ext>
              </a:extLst>
            </p:cNvPr>
            <p:cNvSpPr/>
            <p:nvPr/>
          </p:nvSpPr>
          <p:spPr bwMode="auto">
            <a:xfrm>
              <a:off x="7109405" y="1974603"/>
              <a:ext cx="1125169" cy="66336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1. large </a:t>
              </a:r>
            </a:p>
            <a:p>
              <a:pPr algn="l"/>
              <a:r>
                <a:rPr lang="en-US" altLang="zh-CN" sz="2000" b="1" dirty="0">
                  <a:latin typeface="+mj-lt"/>
                </a:rPr>
                <a:t>capacity</a:t>
              </a:r>
            </a:p>
          </p:txBody>
        </p:sp>
        <p:sp>
          <p:nvSpPr>
            <p:cNvPr id="14" name="矩形 13">
              <a:extLst>
                <a:ext uri="{FF2B5EF4-FFF2-40B4-BE49-F238E27FC236}">
                  <a16:creationId xmlns:a16="http://schemas.microsoft.com/office/drawing/2014/main" id="{0BC9E012-8610-3ADD-90B3-9F8C38CEB209}"/>
                </a:ext>
              </a:extLst>
            </p:cNvPr>
            <p:cNvSpPr/>
            <p:nvPr/>
          </p:nvSpPr>
          <p:spPr bwMode="auto">
            <a:xfrm>
              <a:off x="8645165" y="2933131"/>
              <a:ext cx="1054985" cy="455471"/>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rtlCol="0" anchor="ctr"/>
            <a:lstStyle/>
            <a:p>
              <a:pPr algn="l"/>
              <a:r>
                <a:rPr lang="en-US" altLang="zh-CN" sz="2000" b="1" dirty="0">
                  <a:latin typeface="+mj-lt"/>
                </a:rPr>
                <a:t>our work</a:t>
              </a:r>
            </a:p>
          </p:txBody>
        </p:sp>
      </p:grpSp>
      <p:cxnSp>
        <p:nvCxnSpPr>
          <p:cNvPr id="19" name="直接箭头连接符 18">
            <a:extLst>
              <a:ext uri="{FF2B5EF4-FFF2-40B4-BE49-F238E27FC236}">
                <a16:creationId xmlns:a16="http://schemas.microsoft.com/office/drawing/2014/main" id="{A37ADC90-5BCE-BC71-0B7C-ACCD2588B182}"/>
              </a:ext>
            </a:extLst>
          </p:cNvPr>
          <p:cNvCxnSpPr>
            <a:cxnSpLocks/>
          </p:cNvCxnSpPr>
          <p:nvPr/>
        </p:nvCxnSpPr>
        <p:spPr bwMode="auto">
          <a:xfrm flipH="1" flipV="1">
            <a:off x="9352821" y="2038766"/>
            <a:ext cx="158788" cy="731811"/>
          </a:xfrm>
          <a:prstGeom prst="straightConnector1">
            <a:avLst/>
          </a:prstGeom>
          <a:solidFill>
            <a:schemeClr val="bg1"/>
          </a:solidFill>
          <a:ln w="38100" cap="flat" cmpd="sng" algn="ctr">
            <a:solidFill>
              <a:schemeClr val="tx1"/>
            </a:solidFill>
            <a:prstDash val="solid"/>
            <a:round/>
            <a:headEnd type="none" w="med" len="med"/>
            <a:tailEnd type="arrow"/>
          </a:ln>
          <a:effectLst/>
        </p:spPr>
      </p:cxnSp>
      <p:sp>
        <p:nvSpPr>
          <p:cNvPr id="20" name="矩形 19">
            <a:extLst>
              <a:ext uri="{FF2B5EF4-FFF2-40B4-BE49-F238E27FC236}">
                <a16:creationId xmlns:a16="http://schemas.microsoft.com/office/drawing/2014/main" id="{4274ABC4-28D6-F3C3-D009-AB4779DCD975}"/>
              </a:ext>
            </a:extLst>
          </p:cNvPr>
          <p:cNvSpPr/>
          <p:nvPr/>
        </p:nvSpPr>
        <p:spPr bwMode="auto">
          <a:xfrm>
            <a:off x="7190506" y="1069674"/>
            <a:ext cx="4390824" cy="969092"/>
          </a:xfrm>
          <a:prstGeom prst="rect">
            <a:avLst/>
          </a:prstGeom>
          <a:noFill/>
          <a:ln w="25400">
            <a:solidFill>
              <a:srgbClr val="000000">
                <a:alpha val="99000"/>
              </a:srgbClr>
            </a:solidFill>
          </a:ln>
          <a:extLst>
            <a:ext uri="{91240B29-F687-4f45-9708-019B960494DF}">
              <a14:hiddenLine xmlns:a14="http://schemas.microsoft.com/office/drawing/2010/main" xmlns="" w="9525">
                <a:solidFill>
                  <a:srgbClr val="000000"/>
                </a:solidFill>
                <a:miter lim="800000"/>
                <a:headEnd/>
                <a:tailEnd/>
              </a14:hiddenLine>
            </a:ext>
          </a:extLst>
        </p:spPr>
        <p:txBody>
          <a:bodyPr wrap="none" lIns="54000" tIns="54000" rIns="54000" bIns="54000" rtlCol="0" anchor="ctr"/>
          <a:lstStyle/>
          <a:p>
            <a:pPr algn="l"/>
            <a:r>
              <a:rPr lang="en-US" altLang="zh-CN" sz="2000" b="1" dirty="0">
                <a:latin typeface="+mj-lt"/>
              </a:rPr>
              <a:t>Filters on SSD</a:t>
            </a:r>
          </a:p>
          <a:p>
            <a:pPr algn="l"/>
            <a:r>
              <a:rPr lang="en-US" altLang="zh-CN" sz="2000" dirty="0">
                <a:latin typeface="+mj-lt"/>
              </a:rPr>
              <a:t>Quotient Filter [VLDB’12]</a:t>
            </a:r>
          </a:p>
          <a:p>
            <a:pPr algn="l"/>
            <a:r>
              <a:rPr lang="en-US" altLang="zh-CN" sz="2000" dirty="0">
                <a:latin typeface="+mj-lt"/>
              </a:rPr>
              <a:t>Counting Quotient Filter [SIGMOD’17]</a:t>
            </a:r>
          </a:p>
        </p:txBody>
      </p:sp>
      <p:sp>
        <p:nvSpPr>
          <p:cNvPr id="21" name="矩形 20">
            <a:extLst>
              <a:ext uri="{FF2B5EF4-FFF2-40B4-BE49-F238E27FC236}">
                <a16:creationId xmlns:a16="http://schemas.microsoft.com/office/drawing/2014/main" id="{CF4D6056-3727-7187-885B-1856B466248F}"/>
              </a:ext>
            </a:extLst>
          </p:cNvPr>
          <p:cNvSpPr/>
          <p:nvPr/>
        </p:nvSpPr>
        <p:spPr bwMode="auto">
          <a:xfrm>
            <a:off x="4468509" y="5671804"/>
            <a:ext cx="3498812" cy="969092"/>
          </a:xfrm>
          <a:prstGeom prst="rect">
            <a:avLst/>
          </a:prstGeom>
          <a:noFill/>
          <a:ln w="25400">
            <a:solidFill>
              <a:srgbClr val="000000"/>
            </a:solidFill>
          </a:ln>
          <a:extLst>
            <a:ext uri="{91240B29-F687-4f45-9708-019B960494DF}">
              <a14:hiddenLine xmlns:a14="http://schemas.microsoft.com/office/drawing/2010/main" xmlns="" w="9525">
                <a:solidFill>
                  <a:srgbClr val="000000"/>
                </a:solidFill>
                <a:miter lim="800000"/>
                <a:headEnd/>
                <a:tailEnd/>
              </a14:hiddenLine>
            </a:ext>
          </a:extLst>
        </p:spPr>
        <p:txBody>
          <a:bodyPr wrap="none" lIns="54000" tIns="54000" rIns="54000" bIns="54000" rtlCol="0" anchor="ctr"/>
          <a:lstStyle/>
          <a:p>
            <a:pPr algn="l"/>
            <a:r>
              <a:rPr lang="en-US" altLang="zh-CN" sz="2000" b="1" dirty="0">
                <a:latin typeface="+mj-lt"/>
              </a:rPr>
              <a:t>Filters in DRAM</a:t>
            </a:r>
          </a:p>
          <a:p>
            <a:pPr algn="l"/>
            <a:r>
              <a:rPr lang="en-US" altLang="zh-CN" sz="2000" dirty="0">
                <a:latin typeface="+mj-lt"/>
              </a:rPr>
              <a:t>Bloom Filter [Comm. ACM’70] </a:t>
            </a:r>
          </a:p>
          <a:p>
            <a:pPr algn="l"/>
            <a:r>
              <a:rPr lang="en-US" altLang="zh-CN" sz="2000" dirty="0">
                <a:latin typeface="+mj-lt"/>
              </a:rPr>
              <a:t>Cuckoo Filter [CoNEXT’14]</a:t>
            </a:r>
          </a:p>
        </p:txBody>
      </p:sp>
      <p:cxnSp>
        <p:nvCxnSpPr>
          <p:cNvPr id="22" name="直接箭头连接符 21">
            <a:extLst>
              <a:ext uri="{FF2B5EF4-FFF2-40B4-BE49-F238E27FC236}">
                <a16:creationId xmlns:a16="http://schemas.microsoft.com/office/drawing/2014/main" id="{ACF743D8-87F0-01C6-B219-AB04F022B788}"/>
              </a:ext>
            </a:extLst>
          </p:cNvPr>
          <p:cNvCxnSpPr>
            <a:cxnSpLocks/>
            <a:endCxn id="21" idx="3"/>
          </p:cNvCxnSpPr>
          <p:nvPr/>
        </p:nvCxnSpPr>
        <p:spPr bwMode="auto">
          <a:xfrm flipH="1">
            <a:off x="7967321" y="5671804"/>
            <a:ext cx="587763" cy="484546"/>
          </a:xfrm>
          <a:prstGeom prst="straightConnector1">
            <a:avLst/>
          </a:prstGeom>
          <a:solidFill>
            <a:schemeClr val="bg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147271921"/>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To achieve all objectives</a:t>
            </a:r>
            <a:endParaRPr lang="zh-CN" altLang="en-US" dirty="0"/>
          </a:p>
        </p:txBody>
      </p:sp>
      <p:sp>
        <p:nvSpPr>
          <p:cNvPr id="4" name="灯片编号占位符 3"/>
          <p:cNvSpPr>
            <a:spLocks noGrp="1"/>
          </p:cNvSpPr>
          <p:nvPr>
            <p:ph type="sldNum" sz="quarter" idx="4"/>
          </p:nvPr>
        </p:nvSpPr>
        <p:spPr/>
        <p:txBody>
          <a:bodyPr/>
          <a:lstStyle/>
          <a:p>
            <a:fld id="{8F75D386-E4F0-464A-B1E9-644664D00F4A}" type="slidenum">
              <a:rPr lang="zh-CN" altLang="en-US" smtClean="0"/>
              <a:t>9</a:t>
            </a:fld>
            <a:r>
              <a:rPr lang="en-US" altLang="zh-CN" dirty="0"/>
              <a:t> / 45</a:t>
            </a:r>
            <a:endParaRPr lang="zh-CN" altLang="en-US" dirty="0"/>
          </a:p>
        </p:txBody>
      </p:sp>
      <p:sp>
        <p:nvSpPr>
          <p:cNvPr id="38" name="矩形 37">
            <a:extLst>
              <a:ext uri="{FF2B5EF4-FFF2-40B4-BE49-F238E27FC236}">
                <a16:creationId xmlns:a16="http://schemas.microsoft.com/office/drawing/2014/main" id="{89B4F979-ADB5-DA37-ED40-6D269E97D379}"/>
              </a:ext>
            </a:extLst>
          </p:cNvPr>
          <p:cNvSpPr/>
          <p:nvPr/>
        </p:nvSpPr>
        <p:spPr>
          <a:xfrm>
            <a:off x="342904" y="1164377"/>
            <a:ext cx="11284585" cy="1039515"/>
          </a:xfrm>
          <a:prstGeom prst="rect">
            <a:avLst/>
          </a:prstGeom>
        </p:spPr>
        <p:txBody>
          <a:bodyPr wrap="square" lIns="0" tIns="0" rIns="0" bIns="0">
            <a:spAutoFit/>
          </a:bodyPr>
          <a:lstStyle/>
          <a:p>
            <a:pPr marL="342900" indent="-342900">
              <a:lnSpc>
                <a:spcPct val="150000"/>
              </a:lnSpc>
              <a:buFont typeface="Arial" panose="020B0604020202020204" pitchFamily="34" charset="0"/>
              <a:buChar char="•"/>
            </a:pPr>
            <a:r>
              <a:rPr lang="en-US" altLang="zh-CN" sz="2400" dirty="0">
                <a:latin typeface="+mj-lt"/>
              </a:rPr>
              <a:t>Persistent memory has the speed close to DRAM and the capacity close to SSD. It has potential to make filters achieve the above three objectives simultaneously.</a:t>
            </a:r>
          </a:p>
        </p:txBody>
      </p:sp>
      <p:graphicFrame>
        <p:nvGraphicFramePr>
          <p:cNvPr id="7" name="表格 6">
            <a:extLst>
              <a:ext uri="{FF2B5EF4-FFF2-40B4-BE49-F238E27FC236}">
                <a16:creationId xmlns:a16="http://schemas.microsoft.com/office/drawing/2014/main" id="{E5BE104F-3F6B-8497-6B2C-18A908D4EB46}"/>
              </a:ext>
            </a:extLst>
          </p:cNvPr>
          <p:cNvGraphicFramePr>
            <a:graphicFrameLocks noGrp="1"/>
          </p:cNvGraphicFramePr>
          <p:nvPr>
            <p:extLst>
              <p:ext uri="{D42A27DB-BD31-4B8C-83A1-F6EECF244321}">
                <p14:modId xmlns:p14="http://schemas.microsoft.com/office/powerpoint/2010/main" val="3074777532"/>
              </p:ext>
            </p:extLst>
          </p:nvPr>
        </p:nvGraphicFramePr>
        <p:xfrm>
          <a:off x="429119" y="2971826"/>
          <a:ext cx="5857729" cy="2160000"/>
        </p:xfrm>
        <a:graphic>
          <a:graphicData uri="http://schemas.openxmlformats.org/drawingml/2006/table">
            <a:tbl>
              <a:tblPr firstRow="1" bandRow="1">
                <a:tableStyleId>{5C22544A-7EE6-4342-B048-85BDC9FD1C3A}</a:tableStyleId>
              </a:tblPr>
              <a:tblGrid>
                <a:gridCol w="2257729">
                  <a:extLst>
                    <a:ext uri="{9D8B030D-6E8A-4147-A177-3AD203B41FA5}">
                      <a16:colId xmlns:a16="http://schemas.microsoft.com/office/drawing/2014/main" val="3283646790"/>
                    </a:ext>
                  </a:extLst>
                </a:gridCol>
                <a:gridCol w="1800000">
                  <a:extLst>
                    <a:ext uri="{9D8B030D-6E8A-4147-A177-3AD203B41FA5}">
                      <a16:colId xmlns:a16="http://schemas.microsoft.com/office/drawing/2014/main" val="1808372076"/>
                    </a:ext>
                  </a:extLst>
                </a:gridCol>
                <a:gridCol w="1800000">
                  <a:extLst>
                    <a:ext uri="{9D8B030D-6E8A-4147-A177-3AD203B41FA5}">
                      <a16:colId xmlns:a16="http://schemas.microsoft.com/office/drawing/2014/main" val="1274048521"/>
                    </a:ext>
                  </a:extLst>
                </a:gridCol>
              </a:tblGrid>
              <a:tr h="540000">
                <a:tc>
                  <a:txBody>
                    <a:bodyPr/>
                    <a:lstStyle/>
                    <a:p>
                      <a:pPr algn="ct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sz="1800" b="1" kern="1200" dirty="0">
                          <a:solidFill>
                            <a:schemeClr val="tx1"/>
                          </a:solidFill>
                          <a:latin typeface="+mn-lt"/>
                          <a:ea typeface="+mn-ea"/>
                          <a:cs typeface="+mn-cs"/>
                        </a:rPr>
                        <a:t>Speed</a:t>
                      </a: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sz="1800" b="1" kern="1200" dirty="0">
                          <a:solidFill>
                            <a:schemeClr val="tx1"/>
                          </a:solidFill>
                          <a:latin typeface="+mn-lt"/>
                          <a:ea typeface="+mn-ea"/>
                          <a:cs typeface="+mn-cs"/>
                        </a:rPr>
                        <a:t>Space</a:t>
                      </a: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60396223"/>
                  </a:ext>
                </a:extLst>
              </a:tr>
              <a:tr h="540000">
                <a:tc>
                  <a:txBody>
                    <a:bodyPr/>
                    <a:lstStyle/>
                    <a:p>
                      <a:pPr algn="ctr"/>
                      <a:r>
                        <a:rPr lang="en-US" altLang="zh-CN" sz="1800" b="1" kern="1200" dirty="0">
                          <a:solidFill>
                            <a:schemeClr val="tx1"/>
                          </a:solidFill>
                          <a:latin typeface="+mn-lt"/>
                          <a:ea typeface="+mn-ea"/>
                          <a:cs typeface="+mn-cs"/>
                        </a:rPr>
                        <a:t>DRAM</a:t>
                      </a: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b="1" dirty="0">
                          <a:solidFill>
                            <a:srgbClr val="C00000"/>
                          </a:solidFill>
                        </a:rPr>
                        <a:t>fast</a:t>
                      </a:r>
                      <a:endParaRPr lang="zh-CN" altLang="en-US" b="1" dirty="0">
                        <a:solidFill>
                          <a:srgbClr val="C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rPr>
                        <a:t>small</a:t>
                      </a: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545392"/>
                  </a:ext>
                </a:extLst>
              </a:tr>
              <a:tr h="540000">
                <a:tc>
                  <a:txBody>
                    <a:bodyPr/>
                    <a:lstStyle/>
                    <a:p>
                      <a:pPr algn="ctr"/>
                      <a:r>
                        <a:rPr lang="en-US" altLang="zh-CN" b="1" dirty="0">
                          <a:solidFill>
                            <a:srgbClr val="C00000"/>
                          </a:solidFill>
                        </a:rPr>
                        <a:t>P</a:t>
                      </a:r>
                      <a:r>
                        <a:rPr lang="cs-CZ" altLang="zh-CN" b="1" dirty="0">
                          <a:solidFill>
                            <a:srgbClr val="C00000"/>
                          </a:solidFill>
                        </a:rPr>
                        <a:t>ersistent </a:t>
                      </a:r>
                      <a:r>
                        <a:rPr lang="en-US" altLang="zh-CN" b="1" dirty="0">
                          <a:solidFill>
                            <a:srgbClr val="C00000"/>
                          </a:solidFill>
                        </a:rPr>
                        <a:t>M</a:t>
                      </a:r>
                      <a:r>
                        <a:rPr lang="cs-CZ" altLang="zh-CN" b="1" dirty="0">
                          <a:solidFill>
                            <a:srgbClr val="C00000"/>
                          </a:solidFill>
                        </a:rPr>
                        <a:t>emory</a:t>
                      </a:r>
                      <a:endParaRPr lang="zh-CN" altLang="en-US" b="1" dirty="0">
                        <a:solidFill>
                          <a:srgbClr val="C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b="1" dirty="0">
                          <a:solidFill>
                            <a:srgbClr val="C00000"/>
                          </a:solidFill>
                        </a:rPr>
                        <a:t>c</a:t>
                      </a:r>
                      <a:r>
                        <a:rPr lang="cs-CZ" altLang="zh-CN" b="1" dirty="0">
                          <a:solidFill>
                            <a:srgbClr val="C00000"/>
                          </a:solidFill>
                        </a:rPr>
                        <a:t>lose to DRAM</a:t>
                      </a:r>
                      <a:endParaRPr lang="zh-CN" altLang="en-US" b="1" dirty="0">
                        <a:solidFill>
                          <a:srgbClr val="C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b="1" dirty="0">
                          <a:solidFill>
                            <a:srgbClr val="C00000"/>
                          </a:solidFill>
                        </a:rPr>
                        <a:t>c</a:t>
                      </a:r>
                      <a:r>
                        <a:rPr lang="cs-CZ" altLang="zh-CN" b="1" dirty="0">
                          <a:solidFill>
                            <a:srgbClr val="C00000"/>
                          </a:solidFill>
                        </a:rPr>
                        <a:t>lose to </a:t>
                      </a:r>
                      <a:r>
                        <a:rPr lang="en-US" altLang="zh-CN" b="1" dirty="0">
                          <a:solidFill>
                            <a:srgbClr val="C00000"/>
                          </a:solidFill>
                        </a:rPr>
                        <a:t>SSD</a:t>
                      </a:r>
                      <a:endParaRPr lang="zh-CN" altLang="en-US" b="1" dirty="0">
                        <a:solidFill>
                          <a:srgbClr val="C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1042916"/>
                  </a:ext>
                </a:extLst>
              </a:tr>
              <a:tr h="540000">
                <a:tc>
                  <a:txBody>
                    <a:bodyPr/>
                    <a:lstStyle/>
                    <a:p>
                      <a:pPr algn="ctr"/>
                      <a:r>
                        <a:rPr lang="en-US" altLang="zh-CN" b="1" dirty="0">
                          <a:solidFill>
                            <a:schemeClr val="tx1"/>
                          </a:solidFill>
                        </a:rPr>
                        <a:t>SSD</a:t>
                      </a:r>
                      <a:endParaRPr lang="zh-CN" altLang="en-US" b="1"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zh-CN" dirty="0">
                          <a:solidFill>
                            <a:schemeClr val="tx1"/>
                          </a:solidFill>
                        </a:rPr>
                        <a:t>slow</a:t>
                      </a:r>
                      <a:endParaRPr lang="zh-CN" altLang="en-US"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b="1" dirty="0">
                          <a:solidFill>
                            <a:srgbClr val="C00000"/>
                          </a:solidFill>
                        </a:rPr>
                        <a:t>large</a:t>
                      </a:r>
                      <a:endParaRPr lang="zh-CN" altLang="en-US" b="1" dirty="0">
                        <a:solidFill>
                          <a:srgbClr val="C00000"/>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4460247"/>
                  </a:ext>
                </a:extLst>
              </a:tr>
            </a:tbl>
          </a:graphicData>
        </a:graphic>
      </p:graphicFrame>
      <p:pic>
        <p:nvPicPr>
          <p:cNvPr id="49" name="图片 48">
            <a:extLst>
              <a:ext uri="{FF2B5EF4-FFF2-40B4-BE49-F238E27FC236}">
                <a16:creationId xmlns:a16="http://schemas.microsoft.com/office/drawing/2014/main" id="{16D99B5E-A6C3-FC43-3EE8-A08BCDE7E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863" y="2856335"/>
            <a:ext cx="3712125" cy="2390982"/>
          </a:xfrm>
          <a:prstGeom prst="rect">
            <a:avLst/>
          </a:prstGeom>
        </p:spPr>
      </p:pic>
      <p:pic>
        <p:nvPicPr>
          <p:cNvPr id="51" name="图片 50">
            <a:extLst>
              <a:ext uri="{FF2B5EF4-FFF2-40B4-BE49-F238E27FC236}">
                <a16:creationId xmlns:a16="http://schemas.microsoft.com/office/drawing/2014/main" id="{54CE10B4-58FE-8FD4-4CE6-472517BF1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8947" y="3437463"/>
            <a:ext cx="2771775" cy="1228725"/>
          </a:xfrm>
          <a:prstGeom prst="rect">
            <a:avLst/>
          </a:prstGeom>
        </p:spPr>
      </p:pic>
    </p:spTree>
    <p:extLst>
      <p:ext uri="{BB962C8B-B14F-4D97-AF65-F5344CB8AC3E}">
        <p14:creationId xmlns:p14="http://schemas.microsoft.com/office/powerpoint/2010/main" val="544792520"/>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theme/theme1.xml><?xml version="1.0" encoding="utf-8"?>
<a:theme xmlns:a="http://schemas.openxmlformats.org/drawingml/2006/main" name="Ax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7FD8F0"/>
            </a:gs>
            <a:gs pos="100000">
              <a:schemeClr val="bg1"/>
            </a:gs>
          </a:gsLst>
          <a:lin ang="0" scaled="1"/>
        </a:gradFill>
        <a:ln>
          <a:noFill/>
        </a:ln>
        <a:extLst>
          <a:ext uri="{91240B29-F687-4f45-9708-019B960494DF}">
            <a14:hiddenLine xmlns:r="http://schemas.openxmlformats.org/officeDocument/2006/relationships" xmlns:p="http://schemas.openxmlformats.org/presentationml/2006/main" xmlns="" xmlns:a14="http://schemas.microsoft.com/office/drawing/2010/main" w="9525">
              <a:solidFill>
                <a:srgbClr val="000000"/>
              </a:solidFill>
              <a:miter lim="800000"/>
              <a:headEnd/>
              <a:tailEnd/>
            </a14:hiddenLine>
          </a:ext>
        </a:extLst>
      </a:spPr>
      <a:bodyPr wrap="none" anchor="ctr"/>
      <a:lstStyle>
        <a:defPPr algn="l">
          <a:defRPr sz="2400" dirty="0"/>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lnDef>
    <a:txDef>
      <a:spPr>
        <a:solidFill>
          <a:schemeClr val="bg1"/>
        </a:solidFill>
        <a:ln w="31750" cap="flat" cmpd="sng" algn="ctr">
          <a:solidFill>
            <a:srgbClr val="C00000"/>
          </a:solidFill>
          <a:prstDash val="solid"/>
        </a:ln>
        <a:effectLst>
          <a:outerShdw blurRad="50800" dist="38100" dir="5400000" algn="t" rotWithShape="0">
            <a:prstClr val="black">
              <a:alpha val="40000"/>
            </a:prstClr>
          </a:outerShdw>
        </a:effectLst>
        <a:scene3d>
          <a:camera prst="orthographicFront"/>
          <a:lightRig rig="flat" dir="t"/>
        </a:scene3d>
        <a:sp3d contourW="19050">
          <a:bevelT w="127000" prst="convex"/>
          <a:bevelB w="0" h="0"/>
          <a:contourClr>
            <a:sysClr val="window" lastClr="FFFFFF"/>
          </a:contourClr>
        </a:sp3d>
      </a:spPr>
      <a:bodyPr lIns="91418" tIns="45709" rIns="91418" bIns="45709" anchor="ctr">
        <a:sp3d/>
      </a:bodyPr>
      <a:lstStyle>
        <a:defPPr marL="0" indent="-369798" algn="l" defTabSz="1283974" eaLnBrk="0" fontAlgn="ctr" hangingPunct="0">
          <a:buClr>
            <a:srgbClr val="FF0000"/>
          </a:buClr>
          <a:buSzPct val="70000"/>
          <a:tabLst>
            <a:tab pos="136492" algn="l"/>
          </a:tabLst>
          <a:defRPr sz="2400" b="1" dirty="0">
            <a:solidFill>
              <a:srgbClr val="FF0000"/>
            </a:solidFill>
            <a:latin typeface="黑体"/>
            <a:ea typeface="黑体"/>
            <a:sym typeface="微软雅黑" panose="020B0503020204020204" pitchFamily="34" charset="-122"/>
          </a:defRPr>
        </a:defPPr>
      </a:lstStyle>
    </a:tx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7435</TotalTime>
  <Words>4862</Words>
  <Application>Microsoft Office PowerPoint</Application>
  <PresentationFormat>宽屏</PresentationFormat>
  <Paragraphs>624</Paragraphs>
  <Slides>45</Slides>
  <Notes>45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45</vt:i4>
      </vt:variant>
    </vt:vector>
  </HeadingPairs>
  <TitlesOfParts>
    <vt:vector size="59" baseType="lpstr">
      <vt:lpstr>__tiempos_b6f14e</vt:lpstr>
      <vt:lpstr>LinLibertineT</vt:lpstr>
      <vt:lpstr>等线</vt:lpstr>
      <vt:lpstr>SimHei</vt:lpstr>
      <vt:lpstr>华文新魏</vt:lpstr>
      <vt:lpstr>华文新魏</vt:lpstr>
      <vt:lpstr>微软雅黑</vt:lpstr>
      <vt:lpstr>Arial</vt:lpstr>
      <vt:lpstr>Cambria Math</vt:lpstr>
      <vt:lpstr>Century Gothic</vt:lpstr>
      <vt:lpstr>Segoe UI</vt:lpstr>
      <vt:lpstr>Times New Roman</vt:lpstr>
      <vt:lpstr>Wingdings</vt:lpstr>
      <vt:lpstr>Axis</vt:lpstr>
      <vt:lpstr>PowerPoint 演示文稿</vt:lpstr>
      <vt:lpstr>Filter data structures</vt:lpstr>
      <vt:lpstr>Filter data structures</vt:lpstr>
      <vt:lpstr>Filters are ubiquitous</vt:lpstr>
      <vt:lpstr>Filter design objectives</vt:lpstr>
      <vt:lpstr>Filter design objectives -- for objectives 1 and 2</vt:lpstr>
      <vt:lpstr>Filter design objectives -- for objective 3</vt:lpstr>
      <vt:lpstr>Filters need to achieve all objectives</vt:lpstr>
      <vt:lpstr>To achieve all objectives</vt:lpstr>
      <vt:lpstr>Porting filters to persistent memory is not trivial</vt:lpstr>
      <vt:lpstr>Porting filters to persistent memory is not trivial</vt:lpstr>
      <vt:lpstr>Porting filters to persistent memory is not trivial</vt:lpstr>
      <vt:lpstr>Porting filters to persistent memory is not trivial</vt:lpstr>
      <vt:lpstr>Wormhole Filter: Data Structure</vt:lpstr>
      <vt:lpstr>Wormhole Filter: Insertion</vt:lpstr>
      <vt:lpstr>Wormhole Filter: Insertion</vt:lpstr>
      <vt:lpstr>Wormhole Filter: Insertion</vt:lpstr>
      <vt:lpstr>Wormhole Filter: Insertion</vt:lpstr>
      <vt:lpstr>Wormhole Filter: Insertion</vt:lpstr>
      <vt:lpstr>Wormhole Filter: Insertion</vt:lpstr>
      <vt:lpstr>Wormhole Filter: Insertion</vt:lpstr>
      <vt:lpstr>Wormhole Filter: Insertion</vt:lpstr>
      <vt:lpstr>Wormhole Filter: Insertion</vt:lpstr>
      <vt:lpstr>Wormhole Filter: Insertion</vt:lpstr>
      <vt:lpstr>Wormhole Filter: Insertion</vt:lpstr>
      <vt:lpstr>Wormhole Filter: Insertion</vt:lpstr>
      <vt:lpstr>Wormhole Filter: Insertion</vt:lpstr>
      <vt:lpstr>Wormhole Filter: Insertion</vt:lpstr>
      <vt:lpstr>Wormhole Filter: Insertion</vt:lpstr>
      <vt:lpstr>Wormhole Filter: Insertion</vt:lpstr>
      <vt:lpstr>Takeaways</vt:lpstr>
      <vt:lpstr>Wormhole Filter: Lookup And Deletion </vt:lpstr>
      <vt:lpstr>Wormhole Filter: Lookup And Deletion </vt:lpstr>
      <vt:lpstr>Wormhole Filter: Lookup And Deletion </vt:lpstr>
      <vt:lpstr>Wormhole Filter: Lookup And Deletion </vt:lpstr>
      <vt:lpstr>Wormhole Filter: Lookup And Deletion </vt:lpstr>
      <vt:lpstr>Wormhole Filter: Lookup And Deletion </vt:lpstr>
      <vt:lpstr>Takeaways</vt:lpstr>
      <vt:lpstr>Wormhole Filter: Fault Tolerance</vt:lpstr>
      <vt:lpstr>Wormhole Filter: Fault Tolerance</vt:lpstr>
      <vt:lpstr>Wormhole Filter: Fault Tolerance</vt:lpstr>
      <vt:lpstr>Evaluation -- On-PM Performance</vt:lpstr>
      <vt:lpstr>Evaluation -- On-PM Performance</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殷 瀚</dc:creator>
  <cp:lastModifiedBy>hancheng wang</cp:lastModifiedBy>
  <cp:revision>1296</cp:revision>
  <dcterms:created xsi:type="dcterms:W3CDTF">2022-06-05T05:53:12Z</dcterms:created>
  <dcterms:modified xsi:type="dcterms:W3CDTF">2024-04-24T07:02:53Z</dcterms:modified>
</cp:coreProperties>
</file>