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0"/>
  </p:notesMasterIdLst>
  <p:sldIdLst>
    <p:sldId id="1938" r:id="rId3"/>
    <p:sldId id="1999" r:id="rId4"/>
    <p:sldId id="2000" r:id="rId5"/>
    <p:sldId id="2005" r:id="rId6"/>
    <p:sldId id="1940" r:id="rId7"/>
    <p:sldId id="2001" r:id="rId8"/>
    <p:sldId id="2002" r:id="rId9"/>
    <p:sldId id="2007" r:id="rId10"/>
    <p:sldId id="2009" r:id="rId11"/>
    <p:sldId id="2022" r:id="rId12"/>
    <p:sldId id="2003" r:id="rId13"/>
    <p:sldId id="2004" r:id="rId14"/>
    <p:sldId id="2013" r:id="rId15"/>
    <p:sldId id="2012" r:id="rId16"/>
    <p:sldId id="2014" r:id="rId17"/>
    <p:sldId id="2023" r:id="rId18"/>
    <p:sldId id="2026" r:id="rId19"/>
    <p:sldId id="2024" r:id="rId20"/>
    <p:sldId id="2010" r:id="rId21"/>
    <p:sldId id="2016" r:id="rId22"/>
    <p:sldId id="2017" r:id="rId23"/>
    <p:sldId id="2018" r:id="rId24"/>
    <p:sldId id="2019" r:id="rId25"/>
    <p:sldId id="2020" r:id="rId26"/>
    <p:sldId id="2027" r:id="rId27"/>
    <p:sldId id="2021" r:id="rId28"/>
    <p:sldId id="1998"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E8F0"/>
    <a:srgbClr val="EFD55E"/>
    <a:srgbClr val="7FD8F0"/>
    <a:srgbClr val="001F5E"/>
    <a:srgbClr val="FFE561"/>
    <a:srgbClr val="EEF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5"/>
    <p:restoredTop sz="87229"/>
  </p:normalViewPr>
  <p:slideViewPr>
    <p:cSldViewPr snapToGrid="0" snapToObjects="1">
      <p:cViewPr>
        <p:scale>
          <a:sx n="117" d="100"/>
          <a:sy n="117" d="100"/>
        </p:scale>
        <p:origin x="2368" y="10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5692E-5CA3-0C4A-816E-184F7975C9F7}" type="datetimeFigureOut">
              <a:rPr kumimoji="1" lang="zh-CN" altLang="en-US" smtClean="0"/>
              <a:t>2026/4/20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838B0-934E-014F-8FF3-915B01DDFF88}" type="slidenum">
              <a:rPr kumimoji="1" lang="zh-CN" altLang="en-US" smtClean="0"/>
              <a:t>‹#›</a:t>
            </a:fld>
            <a:endParaRPr kumimoji="1" lang="zh-CN" altLang="en-US"/>
          </a:p>
        </p:txBody>
      </p:sp>
    </p:spTree>
    <p:extLst>
      <p:ext uri="{BB962C8B-B14F-4D97-AF65-F5344CB8AC3E}">
        <p14:creationId xmlns:p14="http://schemas.microsoft.com/office/powerpoint/2010/main" val="240733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lgn="l">
              <a:buSzPts val="3000"/>
            </a:pPr>
            <a:r>
              <a:rPr lang="en-US" altLang="zh-CN" sz="1200" b="0" kern="1200" baseline="0" dirty="0">
                <a:solidFill>
                  <a:schemeClr val="tx1"/>
                </a:solidFill>
                <a:effectLst/>
                <a:latin typeface="+mn-lt"/>
                <a:ea typeface="+mn-ea"/>
                <a:cs typeface="+mn-cs"/>
              </a:rPr>
              <a:t>Hello, everyone. I am </a:t>
            </a:r>
            <a:r>
              <a:rPr lang="en-US" altLang="zh-CN" sz="1200" b="0" kern="1200" baseline="0" dirty="0" err="1">
                <a:solidFill>
                  <a:schemeClr val="tx1"/>
                </a:solidFill>
                <a:effectLst/>
                <a:latin typeface="+mn-lt"/>
                <a:ea typeface="+mn-ea"/>
                <a:cs typeface="+mn-cs"/>
              </a:rPr>
              <a:t>Shizhe</a:t>
            </a:r>
            <a:r>
              <a:rPr lang="en-US" altLang="zh-CN" sz="1200" b="0" kern="1200" baseline="0" dirty="0">
                <a:solidFill>
                  <a:schemeClr val="tx1"/>
                </a:solidFill>
                <a:effectLst/>
                <a:latin typeface="+mn-lt"/>
                <a:ea typeface="+mn-ea"/>
                <a:cs typeface="+mn-cs"/>
              </a:rPr>
              <a:t> Liu, a Ph.D. student from Nanjing University.</a:t>
            </a:r>
          </a:p>
        </p:txBody>
      </p:sp>
      <p:sp>
        <p:nvSpPr>
          <p:cNvPr id="4" name="灯片编号占位符 3"/>
          <p:cNvSpPr>
            <a:spLocks noGrp="1"/>
          </p:cNvSpPr>
          <p:nvPr>
            <p:ph type="sldNum" sz="quarter" idx="5"/>
          </p:nvPr>
        </p:nvSpPr>
        <p:spPr/>
        <p:txBody>
          <a:bodyPr/>
          <a:lstStyle/>
          <a:p>
            <a:fld id="{42FC0530-3BAC-4007-87E6-7B896C3DC612}" type="slidenum">
              <a:rPr lang="zh-CN" altLang="en-US" smtClean="0"/>
              <a:t>1</a:t>
            </a:fld>
            <a:endParaRPr lang="zh-CN" altLang="en-US"/>
          </a:p>
        </p:txBody>
      </p:sp>
    </p:spTree>
    <p:extLst>
      <p:ext uri="{BB962C8B-B14F-4D97-AF65-F5344CB8AC3E}">
        <p14:creationId xmlns:p14="http://schemas.microsoft.com/office/powerpoint/2010/main" val="141284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369798" algn="l" defTabSz="1283974" eaLnBrk="0" fontAlgn="ctr" hangingPunct="0">
              <a:buClr>
                <a:srgbClr val="FF0000"/>
              </a:buClr>
              <a:buSzPct val="70000"/>
              <a:tabLst>
                <a:tab pos="136492" algn="l"/>
              </a:tabLst>
            </a:pPr>
            <a:r>
              <a:rPr lang="en" altLang="zh-CN" dirty="0">
                <a:effectLst/>
              </a:rPr>
              <a:t>Considering the possibility that events may arrive out of order, they must be sorted by timestamp before determining the sequence in which they occurred.</a:t>
            </a:r>
            <a:endParaRPr kumimoji="1" lang="zh-CN" altLang="en-US" sz="1200" b="1" dirty="0">
              <a:solidFill>
                <a:srgbClr val="FF0000"/>
              </a:solidFill>
              <a:latin typeface="黑体"/>
              <a:ea typeface="黑体"/>
              <a:sym typeface="微软雅黑" panose="020B0503020204020204" pitchFamily="34" charset="-122"/>
            </a:endParaRPr>
          </a:p>
        </p:txBody>
      </p:sp>
    </p:spTree>
    <p:extLst>
      <p:ext uri="{BB962C8B-B14F-4D97-AF65-F5344CB8AC3E}">
        <p14:creationId xmlns:p14="http://schemas.microsoft.com/office/powerpoint/2010/main" val="316191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kumimoji="0" lang="en-US" altLang="zh-CN" sz="12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Commonly, the complex event pattern specified by the user occurs infrequently across the entire event set, meaning that most events are not involved in the final match.</a:t>
            </a:r>
            <a:r>
              <a:rPr kumimoji="0" lang="zh-CN" altLang="en-US" sz="12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 </a:t>
            </a:r>
            <a:r>
              <a:rPr kumimoji="0" lang="en-US" altLang="zh-CN" sz="12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Thus, </a:t>
            </a:r>
          </a:p>
          <a:p>
            <a:pPr>
              <a:lnSpc>
                <a:spcPct val="150000"/>
              </a:lnSpc>
            </a:pPr>
            <a:endParaRPr kumimoji="0" lang="en-US" altLang="zh-CN" sz="12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endParaRPr>
          </a:p>
          <a:p>
            <a:pPr>
              <a:lnSpc>
                <a:spcPct val="150000"/>
              </a:lnSpc>
            </a:pPr>
            <a:r>
              <a:rPr kumimoji="0" lang="en-US" altLang="zh-CN" sz="12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Dual Filtering Strategy (DFS)</a:t>
            </a:r>
          </a:p>
          <a:p>
            <a:pPr>
              <a:lnSpc>
                <a:spcPct val="150000"/>
              </a:lnSpc>
            </a:pPr>
            <a:r>
              <a:rPr kumimoji="0" lang="en-US" altLang="zh-CN" sz="12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Iterative Interval Shrinking</a:t>
            </a:r>
          </a:p>
          <a:p>
            <a:pPr>
              <a:lnSpc>
                <a:spcPct val="150000"/>
              </a:lnSpc>
            </a:pPr>
            <a:r>
              <a:rPr kumimoji="0" lang="en-US" altLang="zh-CN" sz="12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Through lightweight multi-round communication between CN and SN, we built a "Time + Predicate" dual filtering mechanism.</a:t>
            </a:r>
          </a:p>
          <a:p>
            <a:pPr>
              <a:lnSpc>
                <a:spcPct val="150000"/>
              </a:lnSpc>
            </a:pPr>
            <a:r>
              <a:rPr kumimoji="0" lang="en-US" altLang="zh-CN" sz="12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Upon receiving candidate time intervals, storage nodes first eliminate expired events outside the time range. Furthermore, using equivalence dependency conditions, time slices that cannot form valid matches are eliminated, achieving step-by-step interval shrinking and minimizing the final transmitted data volume.</a:t>
            </a:r>
          </a:p>
        </p:txBody>
      </p:sp>
    </p:spTree>
    <p:extLst>
      <p:ext uri="{BB962C8B-B14F-4D97-AF65-F5344CB8AC3E}">
        <p14:creationId xmlns:p14="http://schemas.microsoft.com/office/powerpoint/2010/main" val="4232267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latin typeface="Times New Roman" panose="02020603050405020304" pitchFamily="18" charset="0"/>
                <a:ea typeface="等线" panose="02010600030101010101" pitchFamily="2" charset="-122"/>
              </a:rPr>
              <a:t>Filter data structures can approximately indicate whether an element is in a </a:t>
            </a:r>
            <a:r>
              <a:rPr lang="en-US" altLang="zh-CN" sz="1200" dirty="0">
                <a:latin typeface="+mj-lt"/>
              </a:rPr>
              <a:t>given </a:t>
            </a:r>
            <a:r>
              <a:rPr lang="en-US" altLang="zh-CN" sz="1200" dirty="0">
                <a:effectLst/>
                <a:latin typeface="Times New Roman" panose="02020603050405020304" pitchFamily="18" charset="0"/>
                <a:ea typeface="等线" panose="02010600030101010101" pitchFamily="2" charset="-122"/>
              </a:rPr>
              <a:t>set. For example, the cuckoo filter saves fingerprints in a hash table.</a:t>
            </a:r>
            <a:endParaRPr lang="en" altLang="zh-CN" dirty="0"/>
          </a:p>
        </p:txBody>
      </p:sp>
    </p:spTree>
    <p:extLst>
      <p:ext uri="{BB962C8B-B14F-4D97-AF65-F5344CB8AC3E}">
        <p14:creationId xmlns:p14="http://schemas.microsoft.com/office/powerpoint/2010/main" val="303129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latin typeface="Times New Roman" panose="02020603050405020304" pitchFamily="18" charset="0"/>
                <a:ea typeface="等线" panose="02010600030101010101" pitchFamily="2" charset="-122"/>
              </a:rPr>
              <a:t>Filter data structures can approximately indicate whether an element is in a </a:t>
            </a:r>
            <a:r>
              <a:rPr lang="en-US" altLang="zh-CN" sz="1200" dirty="0">
                <a:latin typeface="+mj-lt"/>
              </a:rPr>
              <a:t>given </a:t>
            </a:r>
            <a:r>
              <a:rPr lang="en-US" altLang="zh-CN" sz="1200" dirty="0">
                <a:effectLst/>
                <a:latin typeface="Times New Roman" panose="02020603050405020304" pitchFamily="18" charset="0"/>
                <a:ea typeface="等线" panose="02010600030101010101" pitchFamily="2" charset="-122"/>
              </a:rPr>
              <a:t>set. For example, the cuckoo filter saves fingerprints in a hash table.</a:t>
            </a:r>
            <a:endParaRPr lang="en" altLang="zh-CN" dirty="0"/>
          </a:p>
        </p:txBody>
      </p:sp>
    </p:spTree>
    <p:extLst>
      <p:ext uri="{BB962C8B-B14F-4D97-AF65-F5344CB8AC3E}">
        <p14:creationId xmlns:p14="http://schemas.microsoft.com/office/powerpoint/2010/main" val="3548376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latin typeface="Times New Roman" panose="02020603050405020304" pitchFamily="18" charset="0"/>
                <a:ea typeface="等线" panose="02010600030101010101" pitchFamily="2" charset="-122"/>
              </a:rPr>
              <a:t>Filter data structures can approximately indicate whether an element is in a </a:t>
            </a:r>
            <a:r>
              <a:rPr lang="en-US" altLang="zh-CN" sz="1200" dirty="0">
                <a:latin typeface="+mj-lt"/>
              </a:rPr>
              <a:t>given </a:t>
            </a:r>
            <a:r>
              <a:rPr lang="en-US" altLang="zh-CN" sz="1200" dirty="0">
                <a:effectLst/>
                <a:latin typeface="Times New Roman" panose="02020603050405020304" pitchFamily="18" charset="0"/>
                <a:ea typeface="等线" panose="02010600030101010101" pitchFamily="2" charset="-122"/>
              </a:rPr>
              <a:t>set. For example, the cuckoo filter saves fingerprints in a hash table.</a:t>
            </a:r>
            <a:endParaRPr lang="en" altLang="zh-CN" dirty="0"/>
          </a:p>
        </p:txBody>
      </p:sp>
    </p:spTree>
    <p:extLst>
      <p:ext uri="{BB962C8B-B14F-4D97-AF65-F5344CB8AC3E}">
        <p14:creationId xmlns:p14="http://schemas.microsoft.com/office/powerpoint/2010/main" val="1334291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t>CN initially determines the variable processing order based on the selectivity of variables in the query pattern and pulls the TIS generated by the first processed variable from SNs. Next, the CN builds SWF to approximately store TIS, enabling efficient filtering and updates during subsequent processes. Although we use SWF, we refer to this as TIS for consistency. Before pulling a new TIS for an unprocessed variable, CN uses a cost model to estimate whether initiating new round-trip(s) would reduce overall latency. If yes, CN sends the local TIS to SNs for filtering and pulls the updated TIS (if the current variable has equality conditions with previously processed ones, an extra round-trip is initiated to collect attribute and timestamp information). Otherwise, it skips generating a new TIS for that variable and moves on to other unprocessed variables.</a:t>
            </a:r>
          </a:p>
        </p:txBody>
      </p:sp>
    </p:spTree>
    <p:extLst>
      <p:ext uri="{BB962C8B-B14F-4D97-AF65-F5344CB8AC3E}">
        <p14:creationId xmlns:p14="http://schemas.microsoft.com/office/powerpoint/2010/main" val="901271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t>two specialized filters: the shrinking window filter which reduces the complexity of time intervals maintenance from O(N log N) to O(N), and the window-wise join filter, which enables </a:t>
            </a:r>
            <a:r>
              <a:rPr lang="en" altLang="zh-CN" dirty="0" err="1"/>
              <a:t>lowcost</a:t>
            </a:r>
            <a:r>
              <a:rPr lang="en" altLang="zh-CN" dirty="0"/>
              <a:t> round-trips for processing equality conditions.</a:t>
            </a:r>
          </a:p>
        </p:txBody>
      </p:sp>
    </p:spTree>
    <p:extLst>
      <p:ext uri="{BB962C8B-B14F-4D97-AF65-F5344CB8AC3E}">
        <p14:creationId xmlns:p14="http://schemas.microsoft.com/office/powerpoint/2010/main" val="3833394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t>two specialized filters: the shrinking window filter which reduces the complexity of time intervals maintenance from O(N log N) to O(N), and the window-wise join filter, which enables </a:t>
            </a:r>
            <a:r>
              <a:rPr lang="en" altLang="zh-CN" dirty="0" err="1"/>
              <a:t>lowcost</a:t>
            </a:r>
            <a:r>
              <a:rPr lang="en" altLang="zh-CN" dirty="0"/>
              <a:t> round-trips for processing equality conditions.</a:t>
            </a:r>
          </a:p>
        </p:txBody>
      </p:sp>
    </p:spTree>
    <p:extLst>
      <p:ext uri="{BB962C8B-B14F-4D97-AF65-F5344CB8AC3E}">
        <p14:creationId xmlns:p14="http://schemas.microsoft.com/office/powerpoint/2010/main" val="429571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t>we design the window-wise join filter based on BF [34], to store the set of (attribute, window ID) pairs. Specifically, WJF contains a bit array and k independent hash functions G </a:t>
            </a:r>
            <a:r>
              <a:rPr lang="el-GR" altLang="zh-CN" dirty="0"/>
              <a:t>ξ 1 (·), · · · , </a:t>
            </a:r>
            <a:r>
              <a:rPr lang="en" altLang="zh-CN" dirty="0"/>
              <a:t>G</a:t>
            </a:r>
            <a:r>
              <a:rPr lang="el-GR" altLang="zh-CN" dirty="0"/>
              <a:t>ξ </a:t>
            </a:r>
            <a:r>
              <a:rPr lang="en" altLang="zh-CN" dirty="0"/>
              <a:t>k (·) obeying uniform distribution, where </a:t>
            </a:r>
            <a:r>
              <a:rPr lang="el-GR" altLang="zh-CN" dirty="0"/>
              <a:t>ξ </a:t>
            </a:r>
            <a:r>
              <a:rPr lang="en" altLang="zh-CN" dirty="0"/>
              <a:t>is the hash seed. Initially, all bits in the bit array are set to 0. When inserting a (attribute, window ID) pair to WJF, WJF uses the window ID as the hash seed and the attribute value as the key to calculate k hash positions. Then, WJF sets the bit values of k mapped position to 1. </a:t>
            </a:r>
          </a:p>
          <a:p>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dirty="0">
                <a:solidFill>
                  <a:prstClr val="black"/>
                </a:solidFill>
                <a:latin typeface="Arial Rounded MT Bold" panose="020F0704030504030204" pitchFamily="34" charset="0"/>
                <a:ea typeface="黑体" panose="02010609060101010101" pitchFamily="49" charset="-122"/>
              </a:rPr>
              <a:t>WJF uses the window ID as the hash seed and the attribute value as the key to calculate k hash positions</a:t>
            </a:r>
            <a:endParaRPr lang="zh-CN" altLang="en-US" dirty="0"/>
          </a:p>
          <a:p>
            <a:endParaRPr lang="en" altLang="zh-CN" dirty="0"/>
          </a:p>
        </p:txBody>
      </p:sp>
    </p:spTree>
    <p:extLst>
      <p:ext uri="{BB962C8B-B14F-4D97-AF65-F5344CB8AC3E}">
        <p14:creationId xmlns:p14="http://schemas.microsoft.com/office/powerpoint/2010/main" val="2562399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latin typeface="Times New Roman" panose="02020603050405020304" pitchFamily="18" charset="0"/>
                <a:ea typeface="等线" panose="02010600030101010101" pitchFamily="2" charset="-122"/>
              </a:rPr>
              <a:t>Filter data structures can approximately indicate whether an element is in a </a:t>
            </a:r>
            <a:r>
              <a:rPr lang="en-US" altLang="zh-CN" sz="1200" dirty="0">
                <a:latin typeface="+mj-lt"/>
              </a:rPr>
              <a:t>given </a:t>
            </a:r>
            <a:r>
              <a:rPr lang="en-US" altLang="zh-CN" sz="1200" dirty="0">
                <a:effectLst/>
                <a:latin typeface="Times New Roman" panose="02020603050405020304" pitchFamily="18" charset="0"/>
                <a:ea typeface="等线" panose="02010600030101010101" pitchFamily="2" charset="-122"/>
              </a:rPr>
              <a:t>set. For example, the cuckoo filter saves fingerprints in a hash table.</a:t>
            </a:r>
            <a:endParaRPr lang="en" altLang="zh-CN" dirty="0"/>
          </a:p>
        </p:txBody>
      </p:sp>
    </p:spTree>
    <p:extLst>
      <p:ext uri="{BB962C8B-B14F-4D97-AF65-F5344CB8AC3E}">
        <p14:creationId xmlns:p14="http://schemas.microsoft.com/office/powerpoint/2010/main" val="164936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Clr>
                <a:srgbClr val="000000"/>
              </a:buClr>
              <a:defRPr/>
            </a:pPr>
            <a:r>
              <a:rPr kumimoji="1" lang="en-US" altLang="zh-CN" kern="0" dirty="0">
                <a:solidFill>
                  <a:srgbClr val="000000"/>
                </a:solidFill>
                <a:latin typeface="Arial Rounded MT Bold" panose="020F0704030504030204" pitchFamily="34" charset="0"/>
                <a:ea typeface="Microsoft YaHei" panose="020B0503020204020204" pitchFamily="34" charset="-122"/>
                <a:cs typeface="Arial"/>
                <a:sym typeface="Arial"/>
              </a:rPr>
              <a:t>Pattern commonly specifies:</a:t>
            </a:r>
            <a:endParaRPr kumimoji="1" lang="en-US" altLang="zh-CN" kern="0" dirty="0">
              <a:solidFill>
                <a:srgbClr val="000000"/>
              </a:solidFill>
              <a:latin typeface="Arial Rounded MT Bold" panose="020F0704030504030204" pitchFamily="34" charset="0"/>
              <a:ea typeface="Microsoft YaHei" panose="020B0503020204020204" pitchFamily="34" charset="-122"/>
              <a:cs typeface="Arial"/>
              <a:sym typeface="Wingdings" pitchFamily="2" charset="2"/>
            </a:endParaRPr>
          </a:p>
          <a:p>
            <a:pPr>
              <a:lnSpc>
                <a:spcPct val="150000"/>
              </a:lnSpc>
              <a:buClr>
                <a:srgbClr val="000000"/>
              </a:buClr>
              <a:defRPr/>
            </a:pPr>
            <a:r>
              <a:rPr kumimoji="1" lang="en-US" altLang="zh-CN"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Wingdings" pitchFamily="2" charset="2"/>
              </a:rPr>
              <a:t>(1) the constraints on event attribute values, e.g., figure shape;</a:t>
            </a:r>
          </a:p>
          <a:p>
            <a:pPr>
              <a:lnSpc>
                <a:spcPct val="150000"/>
              </a:lnSpc>
              <a:buClr>
                <a:srgbClr val="000000"/>
              </a:buClr>
              <a:defRPr/>
            </a:pPr>
            <a:r>
              <a:rPr kumimoji="1" lang="en-US" altLang="zh-CN" kern="0" dirty="0">
                <a:solidFill>
                  <a:srgbClr val="000000"/>
                </a:solidFill>
                <a:latin typeface="Arial Rounded MT Bold" panose="020F0704030504030204" pitchFamily="34" charset="0"/>
                <a:ea typeface="Microsoft YaHei" panose="020B0503020204020204" pitchFamily="34" charset="-122"/>
                <a:cs typeface="Arial"/>
                <a:sym typeface="Wingdings" pitchFamily="2" charset="2"/>
              </a:rPr>
              <a:t>(2) the event temporal order, e.g., t</a:t>
            </a:r>
            <a:r>
              <a:rPr kumimoji="1" lang="en-US" altLang="zh-CN" kern="0" dirty="0">
                <a:solidFill>
                  <a:srgbClr val="000000"/>
                </a:solidFill>
                <a:latin typeface="Arial Rounded MT Bold" panose="020F0704030504030204" pitchFamily="34" charset="0"/>
                <a:ea typeface="Microsoft YaHei" panose="020B0503020204020204" pitchFamily="34" charset="-122"/>
                <a:cs typeface="Arial"/>
              </a:rPr>
              <a:t>he octagon is behind the square, and there may be other shapes between the two shapes</a:t>
            </a:r>
            <a:r>
              <a:rPr kumimoji="1" lang="en-US" altLang="zh-CN" kern="0" dirty="0">
                <a:solidFill>
                  <a:srgbClr val="000000"/>
                </a:solidFill>
                <a:latin typeface="Arial Rounded MT Bold" panose="020F0704030504030204" pitchFamily="34" charset="0"/>
                <a:ea typeface="Microsoft YaHei" panose="020B0503020204020204" pitchFamily="34" charset="-122"/>
                <a:cs typeface="Arial"/>
                <a:sym typeface="Wingdings" pitchFamily="2" charset="2"/>
              </a:rPr>
              <a:t>;</a:t>
            </a:r>
          </a:p>
          <a:p>
            <a:pPr>
              <a:lnSpc>
                <a:spcPct val="150000"/>
              </a:lnSpc>
              <a:buClr>
                <a:srgbClr val="000000"/>
              </a:buClr>
              <a:defRPr/>
            </a:pPr>
            <a:r>
              <a:rPr kumimoji="1" lang="en-US" altLang="zh-CN"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Wingdings" pitchFamily="2" charset="2"/>
              </a:rPr>
              <a:t>(</a:t>
            </a:r>
            <a:r>
              <a:rPr kumimoji="1" lang="en-US" altLang="zh-CN" kern="0" dirty="0">
                <a:solidFill>
                  <a:srgbClr val="000000"/>
                </a:solidFill>
                <a:latin typeface="Arial Rounded MT Bold" panose="020F0704030504030204" pitchFamily="34" charset="0"/>
                <a:ea typeface="Microsoft YaHei" panose="020B0503020204020204" pitchFamily="34" charset="-122"/>
                <a:cs typeface="Arial"/>
                <a:sym typeface="Wingdings" pitchFamily="2" charset="2"/>
              </a:rPr>
              <a:t>3) the maximum distance between the earliest and latest events, e.g., </a:t>
            </a:r>
            <a:r>
              <a:rPr kumimoji="1" lang="en" altLang="zh-CN" kern="0" dirty="0">
                <a:solidFill>
                  <a:srgbClr val="000000"/>
                </a:solidFill>
                <a:latin typeface="Arial Rounded MT Bold" panose="020F0704030504030204" pitchFamily="34" charset="0"/>
                <a:ea typeface="Microsoft YaHei" panose="020B0503020204020204" pitchFamily="34" charset="-122"/>
                <a:cs typeface="Arial"/>
              </a:rPr>
              <a:t>the timestamp of the trapezoid is less than 6 seconds apart from that of the square.</a:t>
            </a:r>
            <a:endParaRPr kumimoji="1" lang="zh-CN" altLang="en-US" kern="0" dirty="0">
              <a:solidFill>
                <a:srgbClr val="000000"/>
              </a:solidFill>
              <a:latin typeface="Arial Rounded MT Bold" panose="020F0704030504030204" pitchFamily="34" charset="0"/>
              <a:ea typeface="Microsoft YaHei" panose="020B0503020204020204" pitchFamily="34" charset="-122"/>
              <a:cs typeface="Arial"/>
              <a:sym typeface="Arial"/>
            </a:endParaRPr>
          </a:p>
        </p:txBody>
      </p:sp>
    </p:spTree>
    <p:extLst>
      <p:ext uri="{BB962C8B-B14F-4D97-AF65-F5344CB8AC3E}">
        <p14:creationId xmlns:p14="http://schemas.microsoft.com/office/powerpoint/2010/main" val="3520994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effectLst/>
                <a:latin typeface="Helvetica" pitchFamily="2" charset="0"/>
              </a:rPr>
              <a:t>Comparison of average transmission cost.</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effectLst/>
                <a:latin typeface="Helvetica" pitchFamily="2" charset="0"/>
              </a:rPr>
              <a:t>.</a:t>
            </a:r>
          </a:p>
          <a:p>
            <a:endParaRPr lang="en" altLang="zh-CN" dirty="0"/>
          </a:p>
        </p:txBody>
      </p:sp>
    </p:spTree>
    <p:extLst>
      <p:ext uri="{BB962C8B-B14F-4D97-AF65-F5344CB8AC3E}">
        <p14:creationId xmlns:p14="http://schemas.microsoft.com/office/powerpoint/2010/main" val="1816776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t>DFS achieves a 1.2× to 25× speedup across various evaluation engines and storage backends compared with the baselines. </a:t>
            </a:r>
          </a:p>
        </p:txBody>
      </p:sp>
    </p:spTree>
    <p:extLst>
      <p:ext uri="{BB962C8B-B14F-4D97-AF65-F5344CB8AC3E}">
        <p14:creationId xmlns:p14="http://schemas.microsoft.com/office/powerpoint/2010/main" val="875478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dirty="0">
                <a:solidFill>
                  <a:srgbClr val="0F1115"/>
                </a:solidFill>
                <a:latin typeface="Arial Rounded MT Bold" panose="020F0704030504030204" pitchFamily="34" charset="0"/>
              </a:rPr>
              <a:t>Under </a:t>
            </a:r>
            <a:r>
              <a:rPr lang="en" altLang="zh-CN" sz="1200" dirty="0">
                <a:solidFill>
                  <a:srgbClr val="0F1115"/>
                </a:solidFill>
                <a:effectLst/>
                <a:latin typeface="Arial Rounded MT Bold" panose="020F0704030504030204" pitchFamily="34" charset="0"/>
              </a:rPr>
              <a:t>strict-contiguous semantics, our approach (DFS) achieves a speedup of 1.5</a:t>
            </a:r>
            <a:r>
              <a:rPr lang="en" altLang="zh-CN" sz="1200" b="0" i="0" dirty="0">
                <a:solidFill>
                  <a:srgbClr val="0F1115"/>
                </a:solidFill>
                <a:effectLst/>
                <a:latin typeface="Arial Rounded MT Bold" panose="020F0704030504030204" pitchFamily="34" charset="0"/>
              </a:rPr>
              <a:t> ×</a:t>
            </a:r>
            <a:r>
              <a:rPr lang="en" altLang="zh-CN" sz="1200" dirty="0">
                <a:solidFill>
                  <a:srgbClr val="0F1115"/>
                </a:solidFill>
                <a:effectLst/>
                <a:latin typeface="Arial Rounded MT Bold" panose="020F0704030504030204" pitchFamily="34" charset="0"/>
              </a:rPr>
              <a:t> to 20</a:t>
            </a:r>
            <a:r>
              <a:rPr lang="en" altLang="zh-CN" sz="1200" b="0" i="0" dirty="0">
                <a:solidFill>
                  <a:srgbClr val="0F1115"/>
                </a:solidFill>
                <a:effectLst/>
                <a:latin typeface="Arial Rounded MT Bold" panose="020F0704030504030204" pitchFamily="34" charset="0"/>
              </a:rPr>
              <a:t> ×</a:t>
            </a:r>
            <a:r>
              <a:rPr lang="en" altLang="zh-CN" sz="1200" dirty="0">
                <a:solidFill>
                  <a:srgbClr val="0F1115"/>
                </a:solidFill>
                <a:effectLst/>
                <a:latin typeface="Arial Rounded MT Bold" panose="020F0704030504030204" pitchFamily="34" charset="0"/>
              </a:rPr>
              <a:t> over Pull-all.</a:t>
            </a:r>
            <a:endParaRPr lang="en" altLang="zh-CN" b="1" dirty="0">
              <a:solidFill>
                <a:srgbClr val="0F1115"/>
              </a:solidFill>
              <a:effectLst/>
              <a:latin typeface="quote-cjk-patch"/>
            </a:endParaRPr>
          </a:p>
          <a:p>
            <a:endParaRPr lang="en" altLang="zh-CN" dirty="0">
              <a:solidFill>
                <a:srgbClr val="81858C"/>
              </a:solidFill>
              <a:effectLst/>
            </a:endParaRPr>
          </a:p>
          <a:p>
            <a:endParaRPr lang="en" altLang="zh-CN" dirty="0">
              <a:solidFill>
                <a:srgbClr val="81858C"/>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effectLst/>
                <a:latin typeface="Helvetica" pitchFamily="2" charset="0"/>
              </a:rPr>
              <a:t>Query latency of varied patterns on CRIMES.</a:t>
            </a:r>
          </a:p>
          <a:p>
            <a:br>
              <a:rPr lang="en" altLang="zh-CN" dirty="0">
                <a:solidFill>
                  <a:srgbClr val="81858C"/>
                </a:solidFill>
                <a:effectLst/>
              </a:rPr>
            </a:br>
            <a:endParaRPr lang="en" altLang="zh-CN" dirty="0">
              <a:solidFill>
                <a:srgbClr val="81858C"/>
              </a:solidFill>
              <a:effectLst/>
            </a:endParaRPr>
          </a:p>
        </p:txBody>
      </p:sp>
    </p:spTree>
    <p:extLst>
      <p:ext uri="{BB962C8B-B14F-4D97-AF65-F5344CB8AC3E}">
        <p14:creationId xmlns:p14="http://schemas.microsoft.com/office/powerpoint/2010/main" val="2208825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Tx/>
              <a:buNone/>
            </a:pPr>
            <a:r>
              <a:rPr lang="en" altLang="zh-CN" b="0" i="0" dirty="0">
                <a:solidFill>
                  <a:srgbClr val="0F1115"/>
                </a:solidFill>
                <a:effectLst/>
                <a:latin typeface="quote-cjk-patch"/>
              </a:rPr>
              <a:t>On the synthetic dataset, we explore how specific parameters/features affect query performance.</a:t>
            </a:r>
          </a:p>
        </p:txBody>
      </p:sp>
    </p:spTree>
    <p:extLst>
      <p:ext uri="{BB962C8B-B14F-4D97-AF65-F5344CB8AC3E}">
        <p14:creationId xmlns:p14="http://schemas.microsoft.com/office/powerpoint/2010/main" val="3182521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t>When scaling from 1 to 3 CNs, DFS achieves the largest throughput gain, as it incurs relatively low filtering overhead and substantially reduces the volume of transmitted events, thereby lowering network bandwidth consumption. As the number of CNs increases further, rapid saturation of network bandwidth and memory resources diminishes the benefits of parallelism. When the number of CNs reaches six or more, the throughput of DFS, Push-pull, and Naive-DFS declines, as SNs maintain the intermediate state for each query, incurring high memory overhead that limits query concurrency. However, since DFS compacts SWF and releases SN memory as WJF is consumed, its throughput on 12 CNs remains higher than that of Push-down</a:t>
            </a:r>
          </a:p>
          <a:p>
            <a:endParaRPr lang="en" altLang="zh-CN" dirty="0"/>
          </a:p>
          <a:p>
            <a:r>
              <a:rPr lang="en" altLang="zh-CN" dirty="0"/>
              <a:t>Increasing the number of SNs improves parallelism in data loading, leading to lower query latency. DFS consistently achieves the lowest latency across all deployment scales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effectLst/>
                <a:latin typeface="Helvetica" pitchFamily="2" charset="0"/>
              </a:rPr>
              <a:t>Average latency vs. number of SNs.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effectLst/>
              <a:latin typeface="Helvetica" pitchFamily="2" charset="0"/>
            </a:endParaRPr>
          </a:p>
          <a:p>
            <a:endParaRPr lang="en" altLang="zh-CN" dirty="0"/>
          </a:p>
        </p:txBody>
      </p:sp>
    </p:spTree>
    <p:extLst>
      <p:ext uri="{BB962C8B-B14F-4D97-AF65-F5344CB8AC3E}">
        <p14:creationId xmlns:p14="http://schemas.microsoft.com/office/powerpoint/2010/main" val="2531361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50000"/>
              </a:lnSpc>
              <a:buFontTx/>
              <a:buNone/>
            </a:pPr>
            <a:r>
              <a:rPr lang="en" altLang="zh-CN" sz="1200" dirty="0">
                <a:effectLst/>
                <a:latin typeface="Arial Rounded MT Bold" panose="020F0704030504030204" pitchFamily="34" charset="0"/>
              </a:rPr>
              <a:t>Ablation studies of system components</a:t>
            </a:r>
            <a:r>
              <a:rPr lang="zh-CN" altLang="en-US" sz="1200" dirty="0">
                <a:effectLst/>
                <a:latin typeface="Arial Rounded MT Bold" panose="020F0704030504030204" pitchFamily="34" charset="0"/>
              </a:rPr>
              <a:t> </a:t>
            </a:r>
            <a:r>
              <a:rPr lang="en-US" altLang="zh-CN" sz="1200" dirty="0">
                <a:effectLst/>
                <a:latin typeface="Arial Rounded MT Bold" panose="020F0704030504030204" pitchFamily="34" charset="0"/>
              </a:rPr>
              <a:t>confirm that </a:t>
            </a:r>
            <a:r>
              <a:rPr lang="en" altLang="zh-CN" sz="1200" dirty="0">
                <a:latin typeface="Arial Rounded MT Bold" panose="020F0704030504030204" pitchFamily="34" charset="0"/>
              </a:rPr>
              <a:t>SWF and WJF contribute to latency reduction</a:t>
            </a:r>
          </a:p>
        </p:txBody>
      </p:sp>
    </p:spTree>
    <p:extLst>
      <p:ext uri="{BB962C8B-B14F-4D97-AF65-F5344CB8AC3E}">
        <p14:creationId xmlns:p14="http://schemas.microsoft.com/office/powerpoint/2010/main" val="3698138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 altLang="zh-CN" dirty="0"/>
          </a:p>
        </p:txBody>
      </p:sp>
    </p:spTree>
    <p:extLst>
      <p:ext uri="{BB962C8B-B14F-4D97-AF65-F5344CB8AC3E}">
        <p14:creationId xmlns:p14="http://schemas.microsoft.com/office/powerpoint/2010/main" val="3285812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Rot="1" noChangeAspect="1" noChangeArrowheads="1" noTextEdit="1"/>
          </p:cNvSpPr>
          <p:nvPr>
            <p:ph type="sldImg"/>
          </p:nvPr>
        </p:nvSpPr>
        <p:spPr>
          <a:xfrm>
            <a:off x="109538" y="741363"/>
            <a:ext cx="6580187" cy="3702050"/>
          </a:xfrm>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Arial" charset="0"/>
                <a:ea typeface="宋体" pitchFamily="2" charset="-122"/>
                <a:cs typeface="+mn-cs"/>
              </a:rPr>
              <a:t>That’s all, thank you.</a:t>
            </a:r>
            <a:endParaRPr lang="zh-CN" altLang="zh-CN" sz="1200" kern="1200" dirty="0">
              <a:solidFill>
                <a:schemeClr val="tx1"/>
              </a:solidFill>
              <a:effectLst/>
              <a:latin typeface="Arial" charset="0"/>
              <a:ea typeface="宋体" pitchFamily="2" charset="-122"/>
              <a:cs typeface="+mn-cs"/>
            </a:endParaRPr>
          </a:p>
          <a:p>
            <a:endParaRPr lang="zh-CN" altLang="zh-CN" sz="1200" kern="1200" dirty="0">
              <a:solidFill>
                <a:schemeClr val="tx1"/>
              </a:solidFill>
              <a:effectLst/>
              <a:latin typeface="Arial" charset="0"/>
              <a:ea typeface="宋体" pitchFamily="2" charset="-122"/>
              <a:cs typeface="+mn-cs"/>
            </a:endParaRPr>
          </a:p>
        </p:txBody>
      </p:sp>
    </p:spTree>
    <p:extLst>
      <p:ext uri="{BB962C8B-B14F-4D97-AF65-F5344CB8AC3E}">
        <p14:creationId xmlns:p14="http://schemas.microsoft.com/office/powerpoint/2010/main" val="182076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Clr>
                <a:srgbClr val="000000"/>
              </a:buClr>
              <a:defRPr/>
            </a:pPr>
            <a:endParaRPr kumimoji="1" lang="zh-CN" altLang="en-US" kern="0" dirty="0">
              <a:solidFill>
                <a:srgbClr val="000000"/>
              </a:solidFill>
              <a:latin typeface="Arial Rounded MT Bold" panose="020F0704030504030204" pitchFamily="34" charset="0"/>
              <a:ea typeface="Microsoft YaHei" panose="020B0503020204020204" pitchFamily="34" charset="-122"/>
              <a:cs typeface="Arial"/>
              <a:sym typeface="Arial"/>
            </a:endParaRPr>
          </a:p>
        </p:txBody>
      </p:sp>
    </p:spTree>
    <p:extLst>
      <p:ext uri="{BB962C8B-B14F-4D97-AF65-F5344CB8AC3E}">
        <p14:creationId xmlns:p14="http://schemas.microsoft.com/office/powerpoint/2010/main" val="75227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buClr>
                <a:srgbClr val="000000"/>
              </a:buClr>
              <a:defRPr/>
            </a:pPr>
            <a:endParaRPr kumimoji="1" lang="zh-CN" altLang="en-US" kern="0" dirty="0">
              <a:solidFill>
                <a:srgbClr val="000000"/>
              </a:solidFill>
              <a:latin typeface="Arial Rounded MT Bold" panose="020F0704030504030204" pitchFamily="34" charset="0"/>
              <a:ea typeface="Microsoft YaHei" panose="020B0503020204020204" pitchFamily="34" charset="-122"/>
              <a:cs typeface="Arial"/>
              <a:sym typeface="Arial"/>
            </a:endParaRPr>
          </a:p>
        </p:txBody>
      </p:sp>
    </p:spTree>
    <p:extLst>
      <p:ext uri="{BB962C8B-B14F-4D97-AF65-F5344CB8AC3E}">
        <p14:creationId xmlns:p14="http://schemas.microsoft.com/office/powerpoint/2010/main" val="309213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solidFill>
                  <a:prstClr val="black"/>
                </a:solidFill>
                <a:latin typeface="Arial Rounded MT Bold" panose="020F0704030504030204" pitchFamily="34" charset="0"/>
                <a:ea typeface="黑体" panose="02010609060101010101" pitchFamily="49" charset="-122"/>
              </a:rPr>
              <a:t>Since it offers cost-effectiveness and elastic scalability, an increasing number of database products are migrating to this environment.</a:t>
            </a:r>
          </a:p>
          <a:p>
            <a:endParaRPr lang="en-US" altLang="zh-CN" sz="1200" dirty="0">
              <a:solidFill>
                <a:prstClr val="black"/>
              </a:solidFill>
              <a:latin typeface="Arial Rounded MT Bold" panose="020F0704030504030204" pitchFamily="34" charset="0"/>
              <a:ea typeface="黑体" panose="02010609060101010101" pitchFamily="49" charset="-122"/>
            </a:endParaRPr>
          </a:p>
          <a:p>
            <a:r>
              <a:rPr lang="en" altLang="zh-CN" b="0" i="0" dirty="0">
                <a:solidFill>
                  <a:srgbClr val="0F1115"/>
                </a:solidFill>
                <a:effectLst/>
                <a:latin typeface="quote-cjk-patch"/>
              </a:rPr>
              <a:t>However, there is no such thing as a free lunch. </a:t>
            </a:r>
          </a:p>
          <a:p>
            <a:r>
              <a:rPr lang="en" altLang="zh-CN" b="0" i="0" dirty="0">
                <a:solidFill>
                  <a:srgbClr val="0F1115"/>
                </a:solidFill>
                <a:effectLst/>
                <a:latin typeface="quote-cjk-patch"/>
              </a:rPr>
              <a:t>When migrating to a cloud-native environment, the latency for computing resources to retrieve data from disk increases significantly, </a:t>
            </a:r>
          </a:p>
          <a:p>
            <a:r>
              <a:rPr lang="en" altLang="zh-CN" b="0" i="0" dirty="0">
                <a:solidFill>
                  <a:srgbClr val="0F1115"/>
                </a:solidFill>
                <a:effectLst/>
                <a:latin typeface="quote-cjk-patch"/>
              </a:rPr>
              <a:t>because network transmission speeds are slower than the PCIe bus.</a:t>
            </a:r>
            <a:endParaRPr lang="en" altLang="zh-CN" dirty="0"/>
          </a:p>
        </p:txBody>
      </p:sp>
    </p:spTree>
    <p:extLst>
      <p:ext uri="{BB962C8B-B14F-4D97-AF65-F5344CB8AC3E}">
        <p14:creationId xmlns:p14="http://schemas.microsoft.com/office/powerpoint/2010/main" val="184148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dirty="0">
                <a:solidFill>
                  <a:prstClr val="black"/>
                </a:solidFill>
                <a:latin typeface="Arial Rounded MT Bold" panose="020F0704030504030204" pitchFamily="34" charset="0"/>
                <a:ea typeface="黑体" panose="02010609060101010101" pitchFamily="49" charset="-122"/>
              </a:rPr>
              <a:t>In this paper, our </a:t>
            </a:r>
            <a:r>
              <a:rPr lang="en-US" altLang="zh-CN" dirty="0">
                <a:latin typeface="Arial Rounded MT Bold" panose="020F0704030504030204" pitchFamily="34" charset="0"/>
                <a:sym typeface="Arial"/>
              </a:rPr>
              <a:t>research problem is:</a:t>
            </a:r>
          </a:p>
          <a:p>
            <a:endParaRPr lang="en" altLang="zh-CN" sz="1200" dirty="0">
              <a:solidFill>
                <a:prstClr val="black"/>
              </a:solidFill>
              <a:latin typeface="Arial Rounded MT Bold" panose="020F0704030504030204" pitchFamily="34" charset="0"/>
              <a:ea typeface="黑体" panose="02010609060101010101" pitchFamily="49" charset="-122"/>
            </a:endParaRPr>
          </a:p>
          <a:p>
            <a:r>
              <a:rPr lang="en" altLang="zh-CN" dirty="0">
                <a:solidFill>
                  <a:prstClr val="black"/>
                </a:solidFill>
                <a:latin typeface="Arial Rounded MT Bold" panose="020F0704030504030204" pitchFamily="34" charset="0"/>
                <a:ea typeface="黑体" panose="02010609060101010101" pitchFamily="49" charset="-122"/>
              </a:rPr>
              <a:t>in a cloud-native architecture where computing and storage are separated, for a given query, </a:t>
            </a:r>
          </a:p>
          <a:p>
            <a:r>
              <a:rPr lang="en" altLang="zh-CN" dirty="0">
                <a:solidFill>
                  <a:prstClr val="black"/>
                </a:solidFill>
                <a:latin typeface="Arial Rounded MT Bold" panose="020F0704030504030204" pitchFamily="34" charset="0"/>
                <a:ea typeface="黑体" panose="02010609060101010101" pitchFamily="49" charset="-122"/>
              </a:rPr>
              <a:t>how to design an efficient event-pulling strategy between the storage node and the compute node to minimize query latency.</a:t>
            </a:r>
            <a:endParaRPr lang="en" altLang="zh-CN" sz="1200" dirty="0">
              <a:solidFill>
                <a:prstClr val="black"/>
              </a:solidFill>
              <a:latin typeface="Arial Rounded MT Bold" panose="020F0704030504030204" pitchFamily="34" charset="0"/>
              <a:ea typeface="黑体" panose="02010609060101010101" pitchFamily="49" charset="-122"/>
            </a:endParaRPr>
          </a:p>
        </p:txBody>
      </p:sp>
    </p:spTree>
    <p:extLst>
      <p:ext uri="{BB962C8B-B14F-4D97-AF65-F5344CB8AC3E}">
        <p14:creationId xmlns:p14="http://schemas.microsoft.com/office/powerpoint/2010/main" val="207492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369798" algn="l" defTabSz="1283974" eaLnBrk="0" fontAlgn="ctr" hangingPunct="0">
              <a:buClr>
                <a:srgbClr val="FF0000"/>
              </a:buClr>
              <a:buSzPct val="70000"/>
              <a:tabLst>
                <a:tab pos="136492" algn="l"/>
              </a:tabLst>
            </a:pPr>
            <a:r>
              <a:rPr lang="en" altLang="zh-CN" sz="1200" dirty="0">
                <a:effectLst/>
              </a:rPr>
              <a:t>It directly transmits all historical events to the compute node, completely blocking the performance advantages of cloud-native architectures.</a:t>
            </a:r>
          </a:p>
          <a:p>
            <a:pPr marL="0" indent="-369798" algn="l" defTabSz="1283974" eaLnBrk="0" fontAlgn="ctr" hangingPunct="0">
              <a:buClr>
                <a:srgbClr val="FF0000"/>
              </a:buClr>
              <a:buSzPct val="70000"/>
              <a:tabLst>
                <a:tab pos="136492" algn="l"/>
              </a:tabLst>
            </a:pPr>
            <a:endParaRPr kumimoji="1" lang="en" altLang="zh-CN" sz="1200" b="1" dirty="0">
              <a:solidFill>
                <a:srgbClr val="FF0000"/>
              </a:solidFill>
              <a:effectLst/>
              <a:latin typeface="黑体"/>
              <a:ea typeface="黑体"/>
              <a:sym typeface="微软雅黑" panose="020B0503020204020204" pitchFamily="34" charset="-122"/>
            </a:endParaRPr>
          </a:p>
          <a:p>
            <a:pPr marL="0" marR="0" lvl="0" indent="-369798" algn="l" defTabSz="1283974" rtl="0" eaLnBrk="0" fontAlgn="ctr" latinLnBrk="0" hangingPunct="0">
              <a:lnSpc>
                <a:spcPct val="100000"/>
              </a:lnSpc>
              <a:spcBef>
                <a:spcPts val="0"/>
              </a:spcBef>
              <a:spcAft>
                <a:spcPts val="0"/>
              </a:spcAft>
              <a:buClr>
                <a:srgbClr val="FF0000"/>
              </a:buClr>
              <a:buSzPct val="70000"/>
              <a:buFontTx/>
              <a:buNone/>
              <a:tabLst>
                <a:tab pos="136492" algn="l"/>
              </a:tabLst>
              <a:defRPr/>
            </a:pPr>
            <a:r>
              <a:rPr lang="en" altLang="zh-CN" b="0" i="0" dirty="0">
                <a:solidFill>
                  <a:srgbClr val="334155"/>
                </a:solidFill>
                <a:effectLst/>
                <a:latin typeface="Inter"/>
              </a:rPr>
              <a:t>Only pushes simple independent conditions to storage nodes, completely ignoring temporal windows and cross-variable dependencies, still leading to massive irrelevant events being uploaded.</a:t>
            </a:r>
          </a:p>
          <a:p>
            <a:pPr marL="0" marR="0" lvl="0" indent="-369798" algn="l" defTabSz="1283974" rtl="0" eaLnBrk="0" fontAlgn="ctr" latinLnBrk="0" hangingPunct="0">
              <a:lnSpc>
                <a:spcPct val="100000"/>
              </a:lnSpc>
              <a:spcBef>
                <a:spcPts val="0"/>
              </a:spcBef>
              <a:spcAft>
                <a:spcPts val="0"/>
              </a:spcAft>
              <a:buClr>
                <a:srgbClr val="FF0000"/>
              </a:buClr>
              <a:buSzPct val="70000"/>
              <a:buFontTx/>
              <a:buNone/>
              <a:tabLst>
                <a:tab pos="136492" algn="l"/>
              </a:tabLst>
              <a:defRPr/>
            </a:pPr>
            <a:endParaRPr lang="en" altLang="zh-CN" b="0" i="0" dirty="0">
              <a:solidFill>
                <a:srgbClr val="334155"/>
              </a:solidFill>
              <a:effectLst/>
              <a:latin typeface="Inter"/>
            </a:endParaRPr>
          </a:p>
          <a:p>
            <a:pPr marL="0" marR="0" lvl="0" indent="-369798" algn="l" defTabSz="1283974" rtl="0" eaLnBrk="0" fontAlgn="ctr" latinLnBrk="0" hangingPunct="0">
              <a:lnSpc>
                <a:spcPct val="100000"/>
              </a:lnSpc>
              <a:spcBef>
                <a:spcPts val="0"/>
              </a:spcBef>
              <a:spcAft>
                <a:spcPts val="0"/>
              </a:spcAft>
              <a:buClr>
                <a:srgbClr val="FF0000"/>
              </a:buClr>
              <a:buSzPct val="70000"/>
              <a:buFontTx/>
              <a:buNone/>
              <a:tabLst>
                <a:tab pos="136492" algn="l"/>
              </a:tabLst>
              <a:defRPr/>
            </a:pPr>
            <a:r>
              <a:rPr lang="en" altLang="zh-CN" sz="1200" dirty="0">
                <a:effectLst/>
              </a:rPr>
              <a:t>Relies on expensive multi-round iterative transmissions and requires storage nodes to execute high-cost matching algorithms, heavily consuming scarce CPU and memory resources of storage nodes.</a:t>
            </a:r>
            <a:endParaRPr kumimoji="1" lang="zh-CN" altLang="en-US" sz="1200" b="1" dirty="0">
              <a:solidFill>
                <a:srgbClr val="FF0000"/>
              </a:solidFill>
              <a:latin typeface="黑体"/>
              <a:ea typeface="黑体"/>
              <a:sym typeface="微软雅黑" panose="020B0503020204020204" pitchFamily="34" charset="-122"/>
            </a:endParaRPr>
          </a:p>
          <a:p>
            <a:pPr marL="0" marR="0" lvl="0" indent="-369798" algn="l" defTabSz="1283974" rtl="0" eaLnBrk="0" fontAlgn="ctr" latinLnBrk="0" hangingPunct="0">
              <a:lnSpc>
                <a:spcPct val="100000"/>
              </a:lnSpc>
              <a:spcBef>
                <a:spcPts val="0"/>
              </a:spcBef>
              <a:spcAft>
                <a:spcPts val="0"/>
              </a:spcAft>
              <a:buClr>
                <a:srgbClr val="FF0000"/>
              </a:buClr>
              <a:buSzPct val="70000"/>
              <a:buFontTx/>
              <a:buNone/>
              <a:tabLst>
                <a:tab pos="136492" algn="l"/>
              </a:tabLst>
              <a:defRPr/>
            </a:pPr>
            <a:endParaRPr lang="zh-CN" altLang="en-US" dirty="0"/>
          </a:p>
          <a:p>
            <a:pPr marL="0" indent="-369798" algn="l" defTabSz="1283974" eaLnBrk="0" fontAlgn="ctr" hangingPunct="0">
              <a:buClr>
                <a:srgbClr val="FF0000"/>
              </a:buClr>
              <a:buSzPct val="70000"/>
              <a:tabLst>
                <a:tab pos="136492" algn="l"/>
              </a:tabLst>
            </a:pPr>
            <a:endParaRPr kumimoji="1" lang="en-US" altLang="zh-CN" sz="1200" b="1" dirty="0">
              <a:solidFill>
                <a:srgbClr val="FF0000"/>
              </a:solidFill>
              <a:latin typeface="黑体"/>
              <a:ea typeface="黑体"/>
              <a:sym typeface="微软雅黑" panose="020B0503020204020204" pitchFamily="34" charset="-122"/>
            </a:endParaRPr>
          </a:p>
          <a:p>
            <a:pPr marL="0" indent="-369798" algn="l" defTabSz="1283974" eaLnBrk="0" fontAlgn="ctr" hangingPunct="0">
              <a:buClr>
                <a:srgbClr val="FF0000"/>
              </a:buClr>
              <a:buSzPct val="70000"/>
              <a:tabLst>
                <a:tab pos="136492" algn="l"/>
              </a:tabLst>
            </a:pPr>
            <a:endParaRPr kumimoji="1" lang="zh-CN" altLang="en-US" sz="1200" b="1" dirty="0">
              <a:solidFill>
                <a:srgbClr val="FF0000"/>
              </a:solidFill>
              <a:latin typeface="黑体"/>
              <a:ea typeface="黑体"/>
              <a:sym typeface="微软雅黑" panose="020B0503020204020204" pitchFamily="34" charset="-122"/>
            </a:endParaRPr>
          </a:p>
        </p:txBody>
      </p:sp>
    </p:spTree>
    <p:extLst>
      <p:ext uri="{BB962C8B-B14F-4D97-AF65-F5344CB8AC3E}">
        <p14:creationId xmlns:p14="http://schemas.microsoft.com/office/powerpoint/2010/main" val="2132225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369798" algn="l" defTabSz="1283974" eaLnBrk="0" fontAlgn="ctr" hangingPunct="0">
              <a:buClr>
                <a:srgbClr val="FF0000"/>
              </a:buClr>
              <a:buSzPct val="70000"/>
              <a:tabLst>
                <a:tab pos="136492" algn="l"/>
              </a:tabLst>
            </a:pPr>
            <a:r>
              <a:rPr lang="en" altLang="zh-CN" sz="1200" dirty="0">
                <a:effectLst/>
              </a:rPr>
              <a:t>It directly transmits all historical events to the compute node, completely blocking the performance advantages of cloud-native architectures.</a:t>
            </a:r>
          </a:p>
          <a:p>
            <a:pPr marL="0" indent="-369798" algn="l" defTabSz="1283974" eaLnBrk="0" fontAlgn="ctr" hangingPunct="0">
              <a:buClr>
                <a:srgbClr val="FF0000"/>
              </a:buClr>
              <a:buSzPct val="70000"/>
              <a:tabLst>
                <a:tab pos="136492" algn="l"/>
              </a:tabLst>
            </a:pPr>
            <a:endParaRPr kumimoji="1" lang="en" altLang="zh-CN" sz="1200" b="1" dirty="0">
              <a:solidFill>
                <a:srgbClr val="FF0000"/>
              </a:solidFill>
              <a:effectLst/>
              <a:latin typeface="黑体"/>
              <a:ea typeface="黑体"/>
              <a:sym typeface="微软雅黑" panose="020B0503020204020204" pitchFamily="34" charset="-122"/>
            </a:endParaRPr>
          </a:p>
          <a:p>
            <a:pPr marL="0" marR="0" lvl="0" indent="-369798" algn="l" defTabSz="1283974" rtl="0" eaLnBrk="0" fontAlgn="ctr" latinLnBrk="0" hangingPunct="0">
              <a:lnSpc>
                <a:spcPct val="100000"/>
              </a:lnSpc>
              <a:spcBef>
                <a:spcPts val="0"/>
              </a:spcBef>
              <a:spcAft>
                <a:spcPts val="0"/>
              </a:spcAft>
              <a:buClr>
                <a:srgbClr val="FF0000"/>
              </a:buClr>
              <a:buSzPct val="70000"/>
              <a:buFontTx/>
              <a:buNone/>
              <a:tabLst>
                <a:tab pos="136492" algn="l"/>
              </a:tabLst>
              <a:defRPr/>
            </a:pPr>
            <a:r>
              <a:rPr lang="en" altLang="zh-CN" b="0" i="0" dirty="0">
                <a:solidFill>
                  <a:srgbClr val="334155"/>
                </a:solidFill>
                <a:effectLst/>
                <a:latin typeface="Inter"/>
              </a:rPr>
              <a:t>Only pushes simple independent conditions to storage nodes, completely ignoring temporal windows and cross-variable dependencies, still leading to massive irrelevant events being uploaded.</a:t>
            </a:r>
          </a:p>
          <a:p>
            <a:pPr marL="0" marR="0" lvl="0" indent="-369798" algn="l" defTabSz="1283974" rtl="0" eaLnBrk="0" fontAlgn="ctr" latinLnBrk="0" hangingPunct="0">
              <a:lnSpc>
                <a:spcPct val="100000"/>
              </a:lnSpc>
              <a:spcBef>
                <a:spcPts val="0"/>
              </a:spcBef>
              <a:spcAft>
                <a:spcPts val="0"/>
              </a:spcAft>
              <a:buClr>
                <a:srgbClr val="FF0000"/>
              </a:buClr>
              <a:buSzPct val="70000"/>
              <a:buFontTx/>
              <a:buNone/>
              <a:tabLst>
                <a:tab pos="136492" algn="l"/>
              </a:tabLst>
              <a:defRPr/>
            </a:pPr>
            <a:endParaRPr lang="en" altLang="zh-CN" b="0" i="0" dirty="0">
              <a:solidFill>
                <a:srgbClr val="334155"/>
              </a:solidFill>
              <a:effectLst/>
              <a:latin typeface="Inter"/>
            </a:endParaRPr>
          </a:p>
          <a:p>
            <a:pPr marL="0" marR="0" lvl="0" indent="-369798" algn="l" defTabSz="1283974" rtl="0" eaLnBrk="0" fontAlgn="ctr" latinLnBrk="0" hangingPunct="0">
              <a:lnSpc>
                <a:spcPct val="100000"/>
              </a:lnSpc>
              <a:spcBef>
                <a:spcPts val="0"/>
              </a:spcBef>
              <a:spcAft>
                <a:spcPts val="0"/>
              </a:spcAft>
              <a:buClr>
                <a:srgbClr val="FF0000"/>
              </a:buClr>
              <a:buSzPct val="70000"/>
              <a:buFontTx/>
              <a:buNone/>
              <a:tabLst>
                <a:tab pos="136492" algn="l"/>
              </a:tabLst>
              <a:defRPr/>
            </a:pPr>
            <a:r>
              <a:rPr lang="en" altLang="zh-CN" sz="1200" dirty="0">
                <a:effectLst/>
              </a:rPr>
              <a:t>Relies on expensive multi-round iterative transmissions and requires storage nodes to execute high-cost matching algorithms, heavily consuming scarce CPU and memory resources of storage nodes.</a:t>
            </a:r>
            <a:endParaRPr kumimoji="1" lang="zh-CN" altLang="en-US" sz="1200" b="1" dirty="0">
              <a:solidFill>
                <a:srgbClr val="FF0000"/>
              </a:solidFill>
              <a:latin typeface="黑体"/>
              <a:ea typeface="黑体"/>
              <a:sym typeface="微软雅黑" panose="020B0503020204020204" pitchFamily="34" charset="-122"/>
            </a:endParaRPr>
          </a:p>
          <a:p>
            <a:pPr marL="0" marR="0" lvl="0" indent="-369798" algn="l" defTabSz="1283974" rtl="0" eaLnBrk="0" fontAlgn="ctr" latinLnBrk="0" hangingPunct="0">
              <a:lnSpc>
                <a:spcPct val="100000"/>
              </a:lnSpc>
              <a:spcBef>
                <a:spcPts val="0"/>
              </a:spcBef>
              <a:spcAft>
                <a:spcPts val="0"/>
              </a:spcAft>
              <a:buClr>
                <a:srgbClr val="FF0000"/>
              </a:buClr>
              <a:buSzPct val="70000"/>
              <a:buFontTx/>
              <a:buNone/>
              <a:tabLst>
                <a:tab pos="136492" algn="l"/>
              </a:tabLst>
              <a:defRPr/>
            </a:pPr>
            <a:endParaRPr lang="zh-CN" altLang="en-US" dirty="0"/>
          </a:p>
          <a:p>
            <a:pPr marL="0" indent="-369798" algn="l" defTabSz="1283974" eaLnBrk="0" fontAlgn="ctr" hangingPunct="0">
              <a:buClr>
                <a:srgbClr val="FF0000"/>
              </a:buClr>
              <a:buSzPct val="70000"/>
              <a:tabLst>
                <a:tab pos="136492" algn="l"/>
              </a:tabLst>
            </a:pPr>
            <a:endParaRPr kumimoji="1" lang="en-US" altLang="zh-CN" sz="1200" b="1" dirty="0">
              <a:solidFill>
                <a:srgbClr val="FF0000"/>
              </a:solidFill>
              <a:latin typeface="黑体"/>
              <a:ea typeface="黑体"/>
              <a:sym typeface="微软雅黑" panose="020B0503020204020204" pitchFamily="34" charset="-122"/>
            </a:endParaRPr>
          </a:p>
          <a:p>
            <a:pPr marL="0" indent="-369798" algn="l" defTabSz="1283974" eaLnBrk="0" fontAlgn="ctr" hangingPunct="0">
              <a:buClr>
                <a:srgbClr val="FF0000"/>
              </a:buClr>
              <a:buSzPct val="70000"/>
              <a:tabLst>
                <a:tab pos="136492" algn="l"/>
              </a:tabLst>
            </a:pPr>
            <a:endParaRPr kumimoji="1" lang="zh-CN" altLang="en-US" sz="1200" b="1" dirty="0">
              <a:solidFill>
                <a:srgbClr val="FF0000"/>
              </a:solidFill>
              <a:latin typeface="黑体"/>
              <a:ea typeface="黑体"/>
              <a:sym typeface="微软雅黑" panose="020B0503020204020204" pitchFamily="34" charset="-122"/>
            </a:endParaRPr>
          </a:p>
        </p:txBody>
      </p:sp>
    </p:spTree>
    <p:extLst>
      <p:ext uri="{BB962C8B-B14F-4D97-AF65-F5344CB8AC3E}">
        <p14:creationId xmlns:p14="http://schemas.microsoft.com/office/powerpoint/2010/main" val="661428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369798" algn="l" defTabSz="1283974" eaLnBrk="0" fontAlgn="ctr" hangingPunct="0">
              <a:buClr>
                <a:srgbClr val="FF0000"/>
              </a:buClr>
              <a:buSzPct val="70000"/>
              <a:tabLst>
                <a:tab pos="136492" algn="l"/>
              </a:tabLst>
            </a:pPr>
            <a:r>
              <a:rPr lang="en" altLang="zh-CN" sz="1200" dirty="0">
                <a:effectLst/>
              </a:rPr>
              <a:t>It directly transmits all historical events to the compute node, completely blocking the performance advantages of cloud-native architectures.</a:t>
            </a:r>
          </a:p>
          <a:p>
            <a:pPr marL="0" indent="-369798" algn="l" defTabSz="1283974" eaLnBrk="0" fontAlgn="ctr" hangingPunct="0">
              <a:buClr>
                <a:srgbClr val="FF0000"/>
              </a:buClr>
              <a:buSzPct val="70000"/>
              <a:tabLst>
                <a:tab pos="136492" algn="l"/>
              </a:tabLst>
            </a:pPr>
            <a:endParaRPr kumimoji="1" lang="en" altLang="zh-CN" sz="1200" b="1" dirty="0">
              <a:solidFill>
                <a:srgbClr val="FF0000"/>
              </a:solidFill>
              <a:effectLst/>
              <a:latin typeface="黑体"/>
              <a:ea typeface="黑体"/>
              <a:sym typeface="微软雅黑" panose="020B0503020204020204" pitchFamily="34" charset="-122"/>
            </a:endParaRPr>
          </a:p>
          <a:p>
            <a:pPr marL="0" marR="0" lvl="0" indent="-369798" algn="l" defTabSz="1283974" rtl="0" eaLnBrk="0" fontAlgn="ctr" latinLnBrk="0" hangingPunct="0">
              <a:lnSpc>
                <a:spcPct val="100000"/>
              </a:lnSpc>
              <a:spcBef>
                <a:spcPts val="0"/>
              </a:spcBef>
              <a:spcAft>
                <a:spcPts val="0"/>
              </a:spcAft>
              <a:buClr>
                <a:srgbClr val="FF0000"/>
              </a:buClr>
              <a:buSzPct val="70000"/>
              <a:buFontTx/>
              <a:buNone/>
              <a:tabLst>
                <a:tab pos="136492" algn="l"/>
              </a:tabLst>
              <a:defRPr/>
            </a:pPr>
            <a:r>
              <a:rPr lang="en" altLang="zh-CN" b="0" i="0" dirty="0">
                <a:solidFill>
                  <a:srgbClr val="334155"/>
                </a:solidFill>
                <a:effectLst/>
                <a:latin typeface="Inter"/>
              </a:rPr>
              <a:t>Only pushes simple independent conditions to storage nodes, completely ignoring temporal windows and cross-variable dependencies, still leading to massive irrelevant events being uploaded.</a:t>
            </a:r>
          </a:p>
          <a:p>
            <a:pPr marL="0" marR="0" lvl="0" indent="-369798" algn="l" defTabSz="1283974" rtl="0" eaLnBrk="0" fontAlgn="ctr" latinLnBrk="0" hangingPunct="0">
              <a:lnSpc>
                <a:spcPct val="100000"/>
              </a:lnSpc>
              <a:spcBef>
                <a:spcPts val="0"/>
              </a:spcBef>
              <a:spcAft>
                <a:spcPts val="0"/>
              </a:spcAft>
              <a:buClr>
                <a:srgbClr val="FF0000"/>
              </a:buClr>
              <a:buSzPct val="70000"/>
              <a:buFontTx/>
              <a:buNone/>
              <a:tabLst>
                <a:tab pos="136492" algn="l"/>
              </a:tabLst>
              <a:defRPr/>
            </a:pPr>
            <a:endParaRPr lang="en" altLang="zh-CN" b="0" i="0" dirty="0">
              <a:solidFill>
                <a:srgbClr val="334155"/>
              </a:solidFill>
              <a:effectLst/>
              <a:latin typeface="Inter"/>
            </a:endParaRPr>
          </a:p>
          <a:p>
            <a:pPr marL="0" marR="0" lvl="0" indent="-369798" algn="l" defTabSz="1283974" rtl="0" eaLnBrk="0" fontAlgn="ctr" latinLnBrk="0" hangingPunct="0">
              <a:lnSpc>
                <a:spcPct val="100000"/>
              </a:lnSpc>
              <a:spcBef>
                <a:spcPts val="0"/>
              </a:spcBef>
              <a:spcAft>
                <a:spcPts val="0"/>
              </a:spcAft>
              <a:buClr>
                <a:srgbClr val="FF0000"/>
              </a:buClr>
              <a:buSzPct val="70000"/>
              <a:buFontTx/>
              <a:buNone/>
              <a:tabLst>
                <a:tab pos="136492" algn="l"/>
              </a:tabLst>
              <a:defRPr/>
            </a:pPr>
            <a:r>
              <a:rPr lang="en" altLang="zh-CN" sz="1200" dirty="0">
                <a:effectLst/>
              </a:rPr>
              <a:t>Relies on expensive multi-round iterative transmissions and requires storage nodes to execute high-cost matching algorithms, heavily consuming scarce CPU and memory resources of storage nodes.</a:t>
            </a:r>
            <a:endParaRPr kumimoji="1" lang="zh-CN" altLang="en-US" sz="1200" b="1" dirty="0">
              <a:solidFill>
                <a:srgbClr val="FF0000"/>
              </a:solidFill>
              <a:latin typeface="黑体"/>
              <a:ea typeface="黑体"/>
              <a:sym typeface="微软雅黑" panose="020B0503020204020204" pitchFamily="34" charset="-122"/>
            </a:endParaRPr>
          </a:p>
          <a:p>
            <a:pPr marL="0" marR="0" lvl="0" indent="-369798" algn="l" defTabSz="1283974" rtl="0" eaLnBrk="0" fontAlgn="ctr" latinLnBrk="0" hangingPunct="0">
              <a:lnSpc>
                <a:spcPct val="100000"/>
              </a:lnSpc>
              <a:spcBef>
                <a:spcPts val="0"/>
              </a:spcBef>
              <a:spcAft>
                <a:spcPts val="0"/>
              </a:spcAft>
              <a:buClr>
                <a:srgbClr val="FF0000"/>
              </a:buClr>
              <a:buSzPct val="70000"/>
              <a:buFontTx/>
              <a:buNone/>
              <a:tabLst>
                <a:tab pos="136492" algn="l"/>
              </a:tabLst>
              <a:defRPr/>
            </a:pPr>
            <a:endParaRPr lang="zh-CN" altLang="en-US" dirty="0"/>
          </a:p>
          <a:p>
            <a:pPr marL="0" indent="-369798" algn="l" defTabSz="1283974" eaLnBrk="0" fontAlgn="ctr" hangingPunct="0">
              <a:buClr>
                <a:srgbClr val="FF0000"/>
              </a:buClr>
              <a:buSzPct val="70000"/>
              <a:tabLst>
                <a:tab pos="136492" algn="l"/>
              </a:tabLst>
            </a:pPr>
            <a:endParaRPr kumimoji="1" lang="en-US" altLang="zh-CN" sz="1200" b="1" dirty="0">
              <a:solidFill>
                <a:srgbClr val="FF0000"/>
              </a:solidFill>
              <a:latin typeface="黑体"/>
              <a:ea typeface="黑体"/>
              <a:sym typeface="微软雅黑" panose="020B0503020204020204" pitchFamily="34" charset="-122"/>
            </a:endParaRPr>
          </a:p>
          <a:p>
            <a:pPr marL="0" indent="-369798" algn="l" defTabSz="1283974" eaLnBrk="0" fontAlgn="ctr" hangingPunct="0">
              <a:buClr>
                <a:srgbClr val="FF0000"/>
              </a:buClr>
              <a:buSzPct val="70000"/>
              <a:tabLst>
                <a:tab pos="136492" algn="l"/>
              </a:tabLst>
            </a:pPr>
            <a:endParaRPr kumimoji="1" lang="zh-CN" altLang="en-US" sz="1200" b="1" dirty="0">
              <a:solidFill>
                <a:srgbClr val="FF0000"/>
              </a:solidFill>
              <a:latin typeface="黑体"/>
              <a:ea typeface="黑体"/>
              <a:sym typeface="微软雅黑" panose="020B0503020204020204" pitchFamily="34" charset="-122"/>
            </a:endParaRPr>
          </a:p>
        </p:txBody>
      </p:sp>
    </p:spTree>
    <p:extLst>
      <p:ext uri="{BB962C8B-B14F-4D97-AF65-F5344CB8AC3E}">
        <p14:creationId xmlns:p14="http://schemas.microsoft.com/office/powerpoint/2010/main" val="210118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F86046-CD94-7A4E-B150-E622E4209573}"/>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C1043F4B-BCA3-4843-8338-6C394866F8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3E9BE5FF-E409-DF40-BABF-137A2B756CF5}"/>
              </a:ext>
            </a:extLst>
          </p:cNvPr>
          <p:cNvSpPr>
            <a:spLocks noGrp="1"/>
          </p:cNvSpPr>
          <p:nvPr>
            <p:ph type="dt" sz="half" idx="10"/>
          </p:nvPr>
        </p:nvSpPr>
        <p:spPr/>
        <p:txBody>
          <a:bodyPr/>
          <a:lstStyle/>
          <a:p>
            <a:fld id="{671C53AE-C57E-974E-804C-A7ABA9992629}" type="datetimeFigureOut">
              <a:rPr kumimoji="1" lang="zh-CN" altLang="en-US" smtClean="0"/>
              <a:t>2026/4/20</a:t>
            </a:fld>
            <a:endParaRPr kumimoji="1" lang="zh-CN" altLang="en-US"/>
          </a:p>
        </p:txBody>
      </p:sp>
      <p:sp>
        <p:nvSpPr>
          <p:cNvPr id="5" name="页脚占位符 4">
            <a:extLst>
              <a:ext uri="{FF2B5EF4-FFF2-40B4-BE49-F238E27FC236}">
                <a16:creationId xmlns:a16="http://schemas.microsoft.com/office/drawing/2014/main" id="{112F4D7E-450E-694B-914D-BC7A5600867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BA79424-ED18-0040-AB63-0EB7BD5534E4}"/>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278122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961C9D-0BD8-884E-B9E8-0C10DE3BA88B}"/>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EBE6947B-53E0-5540-92B6-625F55DF1C68}"/>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AF8EBC4-0622-3746-AD1D-F6260F4C8406}"/>
              </a:ext>
            </a:extLst>
          </p:cNvPr>
          <p:cNvSpPr>
            <a:spLocks noGrp="1"/>
          </p:cNvSpPr>
          <p:nvPr>
            <p:ph type="dt" sz="half" idx="10"/>
          </p:nvPr>
        </p:nvSpPr>
        <p:spPr/>
        <p:txBody>
          <a:bodyPr/>
          <a:lstStyle/>
          <a:p>
            <a:fld id="{671C53AE-C57E-974E-804C-A7ABA9992629}" type="datetimeFigureOut">
              <a:rPr kumimoji="1" lang="zh-CN" altLang="en-US" smtClean="0"/>
              <a:t>2026/4/20</a:t>
            </a:fld>
            <a:endParaRPr kumimoji="1" lang="zh-CN" altLang="en-US"/>
          </a:p>
        </p:txBody>
      </p:sp>
      <p:sp>
        <p:nvSpPr>
          <p:cNvPr id="5" name="页脚占位符 4">
            <a:extLst>
              <a:ext uri="{FF2B5EF4-FFF2-40B4-BE49-F238E27FC236}">
                <a16:creationId xmlns:a16="http://schemas.microsoft.com/office/drawing/2014/main" id="{27236CA6-951F-1F46-8681-1389042EBFF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1F7F897-07C4-5E4B-9661-37C6A2C93DF3}"/>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421764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B79FB37-A392-AF4A-917E-CCF7CAA8F7D0}"/>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84D73A6C-A9A8-1141-9F20-EBA15C8AC910}"/>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19120935-C15F-A047-85ED-7D6AB5D2CFE2}"/>
              </a:ext>
            </a:extLst>
          </p:cNvPr>
          <p:cNvSpPr>
            <a:spLocks noGrp="1"/>
          </p:cNvSpPr>
          <p:nvPr>
            <p:ph type="dt" sz="half" idx="10"/>
          </p:nvPr>
        </p:nvSpPr>
        <p:spPr/>
        <p:txBody>
          <a:bodyPr/>
          <a:lstStyle/>
          <a:p>
            <a:fld id="{671C53AE-C57E-974E-804C-A7ABA9992629}" type="datetimeFigureOut">
              <a:rPr kumimoji="1" lang="zh-CN" altLang="en-US" smtClean="0"/>
              <a:t>2026/4/20</a:t>
            </a:fld>
            <a:endParaRPr kumimoji="1" lang="zh-CN" altLang="en-US"/>
          </a:p>
        </p:txBody>
      </p:sp>
      <p:sp>
        <p:nvSpPr>
          <p:cNvPr id="5" name="页脚占位符 4">
            <a:extLst>
              <a:ext uri="{FF2B5EF4-FFF2-40B4-BE49-F238E27FC236}">
                <a16:creationId xmlns:a16="http://schemas.microsoft.com/office/drawing/2014/main" id="{E7B98131-AA75-FC42-9320-B46C9BECB78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A6DE02A-6568-F545-BB5F-03DA33FD5FCF}"/>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986776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189449" name="Rectangle 9"/>
          <p:cNvSpPr>
            <a:spLocks noGrp="1" noChangeArrowheads="1"/>
          </p:cNvSpPr>
          <p:nvPr>
            <p:ph type="ctrTitle"/>
          </p:nvPr>
        </p:nvSpPr>
        <p:spPr>
          <a:xfrm>
            <a:off x="1140883" y="5157192"/>
            <a:ext cx="9874251" cy="1494284"/>
          </a:xfrm>
          <a:prstGeom prst="rect">
            <a:avLst/>
          </a:prstGeom>
        </p:spPr>
        <p:txBody>
          <a:bodyPr anchor="ctr"/>
          <a:lstStyle>
            <a:lvl1pPr>
              <a:defRPr sz="3600" b="1">
                <a:solidFill>
                  <a:srgbClr val="5535FF"/>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zh-CN" altLang="en-US" dirty="0"/>
              <a:t>单击此处编辑母版标题样式</a:t>
            </a:r>
          </a:p>
        </p:txBody>
      </p:sp>
      <p:sp>
        <p:nvSpPr>
          <p:cNvPr id="2" name="灯片编号占位符 5">
            <a:extLst>
              <a:ext uri="{FF2B5EF4-FFF2-40B4-BE49-F238E27FC236}">
                <a16:creationId xmlns:a16="http://schemas.microsoft.com/office/drawing/2014/main" id="{E19DA7EE-A854-2512-863D-D9D647C2AE4B}"/>
              </a:ext>
            </a:extLst>
          </p:cNvPr>
          <p:cNvSpPr>
            <a:spLocks noGrp="1"/>
          </p:cNvSpPr>
          <p:nvPr>
            <p:ph type="sldNum" sz="quarter" idx="4"/>
          </p:nvPr>
        </p:nvSpPr>
        <p:spPr>
          <a:xfrm>
            <a:off x="9106203" y="63093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5D386-E4F0-464A-B1E9-644664D00F4A}" type="slidenum">
              <a:rPr lang="zh-CN" altLang="en-US" smtClean="0"/>
              <a:pPr/>
              <a:t>‹#›</a:t>
            </a:fld>
            <a:r>
              <a:rPr lang="zh-CN" altLang="en-US" dirty="0"/>
              <a:t> </a:t>
            </a:r>
            <a:r>
              <a:rPr lang="en-US" altLang="zh-CN" dirty="0"/>
              <a:t>/45</a:t>
            </a:r>
            <a:endParaRPr lang="zh-CN" altLang="en-US" dirty="0"/>
          </a:p>
        </p:txBody>
      </p:sp>
    </p:spTree>
    <p:extLst>
      <p:ext uri="{BB962C8B-B14F-4D97-AF65-F5344CB8AC3E}">
        <p14:creationId xmlns:p14="http://schemas.microsoft.com/office/powerpoint/2010/main" val="165092432"/>
      </p:ext>
    </p:extLst>
  </p:cSld>
  <p:clrMapOvr>
    <a:masterClrMapping/>
  </p:clrMapOvr>
  <mc:AlternateContent xmlns:mc="http://schemas.openxmlformats.org/markup-compatibility/2006" xmlns:p14="http://schemas.microsoft.com/office/powerpoint/2010/main">
    <mc:Choice Requires="p14">
      <p:transition p14:dur="0" advTm="40956"/>
    </mc:Choice>
    <mc:Fallback xmlns="">
      <p:transition advTm="40956"/>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189449" name="Rectangle 9"/>
          <p:cNvSpPr>
            <a:spLocks noGrp="1" noChangeArrowheads="1"/>
          </p:cNvSpPr>
          <p:nvPr>
            <p:ph type="ctrTitle"/>
          </p:nvPr>
        </p:nvSpPr>
        <p:spPr>
          <a:xfrm>
            <a:off x="1140883" y="5157192"/>
            <a:ext cx="9874251" cy="1494284"/>
          </a:xfrm>
          <a:prstGeom prst="rect">
            <a:avLst/>
          </a:prstGeom>
        </p:spPr>
        <p:txBody>
          <a:bodyPr anchor="ctr"/>
          <a:lstStyle>
            <a:lvl1pPr>
              <a:defRPr sz="3600" b="1">
                <a:solidFill>
                  <a:srgbClr val="5535FF"/>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zh-CN" altLang="en-US" dirty="0"/>
              <a:t>单击此处编辑母版标题样式</a:t>
            </a:r>
          </a:p>
        </p:txBody>
      </p:sp>
      <p:sp>
        <p:nvSpPr>
          <p:cNvPr id="2" name="灯片编号占位符 5">
            <a:extLst>
              <a:ext uri="{FF2B5EF4-FFF2-40B4-BE49-F238E27FC236}">
                <a16:creationId xmlns:a16="http://schemas.microsoft.com/office/drawing/2014/main" id="{E19DA7EE-A854-2512-863D-D9D647C2AE4B}"/>
              </a:ext>
            </a:extLst>
          </p:cNvPr>
          <p:cNvSpPr>
            <a:spLocks noGrp="1"/>
          </p:cNvSpPr>
          <p:nvPr>
            <p:ph type="sldNum" sz="quarter" idx="4"/>
          </p:nvPr>
        </p:nvSpPr>
        <p:spPr>
          <a:xfrm>
            <a:off x="9106203" y="63093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5D386-E4F0-464A-B1E9-644664D00F4A}" type="slidenum">
              <a:rPr lang="zh-CN" altLang="en-US" smtClean="0"/>
              <a:pPr/>
              <a:t>‹#›</a:t>
            </a:fld>
            <a:r>
              <a:rPr lang="zh-CN" altLang="en-US" dirty="0"/>
              <a:t> </a:t>
            </a:r>
            <a:r>
              <a:rPr lang="en-US" altLang="zh-CN" dirty="0"/>
              <a:t>/45</a:t>
            </a:r>
            <a:endParaRPr lang="zh-CN" altLang="en-US" dirty="0"/>
          </a:p>
        </p:txBody>
      </p:sp>
    </p:spTree>
    <p:extLst>
      <p:ext uri="{BB962C8B-B14F-4D97-AF65-F5344CB8AC3E}">
        <p14:creationId xmlns:p14="http://schemas.microsoft.com/office/powerpoint/2010/main" val="4003682259"/>
      </p:ext>
    </p:extLst>
  </p:cSld>
  <p:clrMapOvr>
    <a:masterClrMapping/>
  </p:clrMapOvr>
  <mc:AlternateContent xmlns:mc="http://schemas.openxmlformats.org/markup-compatibility/2006" xmlns:p14="http://schemas.microsoft.com/office/powerpoint/2010/main">
    <mc:Choice Requires="p14">
      <p:transition p14:dur="0" advTm="40956"/>
    </mc:Choice>
    <mc:Fallback xmlns="">
      <p:transition advTm="40956"/>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43339" y="188640"/>
            <a:ext cx="11905323" cy="576262"/>
          </a:xfrm>
          <a:prstGeom prst="rect">
            <a:avLst/>
          </a:prstGeom>
        </p:spPr>
        <p:txBody>
          <a:bodyPr/>
          <a:lstStyle>
            <a:lvl1pPr>
              <a:defRPr>
                <a:solidFill>
                  <a:srgbClr val="002060"/>
                </a:solidFill>
                <a:latin typeface="SimHei" panose="02010609060101010101" pitchFamily="49" charset="-122"/>
                <a:ea typeface="SimHei" panose="02010609060101010101" pitchFamily="49" charset="-122"/>
              </a:defRPr>
            </a:lvl1pPr>
          </a:lstStyle>
          <a:p>
            <a:r>
              <a:rPr lang="zh-CN" altLang="en-US" dirty="0"/>
              <a:t>单击此编辑母版标题样式处</a:t>
            </a:r>
          </a:p>
        </p:txBody>
      </p:sp>
      <p:sp>
        <p:nvSpPr>
          <p:cNvPr id="3" name="内容占位符 2"/>
          <p:cNvSpPr>
            <a:spLocks noGrp="1"/>
          </p:cNvSpPr>
          <p:nvPr>
            <p:ph idx="1"/>
          </p:nvPr>
        </p:nvSpPr>
        <p:spPr>
          <a:xfrm>
            <a:off x="191344" y="1124744"/>
            <a:ext cx="11809312" cy="5400600"/>
          </a:xfrm>
        </p:spPr>
        <p:txBody>
          <a:bodyPr/>
          <a:lstStyle>
            <a:lvl1pPr marL="447675" indent="-447675">
              <a:buClr>
                <a:srgbClr val="002060"/>
              </a:buClr>
              <a:buFont typeface="Wingdings" panose="05000000000000000000" pitchFamily="2" charset="2"/>
              <a:buChar char="n"/>
              <a:defRPr lang="zh-CN" altLang="en-US" sz="2800" b="1" dirty="0" smtClean="0">
                <a:solidFill>
                  <a:schemeClr val="tx1"/>
                </a:solidFill>
                <a:effectLst/>
                <a:latin typeface="Times New Roman" pitchFamily="18" charset="0"/>
                <a:ea typeface="华文新魏"/>
                <a:cs typeface="Times New Roman" pitchFamily="18" charset="0"/>
              </a:defRPr>
            </a:lvl1pPr>
            <a:lvl2pPr>
              <a:defRPr b="1">
                <a:effectLst/>
                <a:latin typeface="华文新魏"/>
                <a:ea typeface="华文新魏"/>
                <a:cs typeface="华文新魏"/>
              </a:defRPr>
            </a:lvl2pPr>
            <a:lvl3pPr>
              <a:defRPr b="1">
                <a:effectLst/>
                <a:latin typeface="Times New Roman" pitchFamily="18" charset="0"/>
                <a:cs typeface="Times New Roman" pitchFamily="18" charset="0"/>
              </a:defRPr>
            </a:lvl3pPr>
            <a:lvl4pPr>
              <a:defRPr sz="1600" b="1">
                <a:latin typeface="STXinwei" charset="-122"/>
                <a:ea typeface="STXinwei" charset="-122"/>
                <a:cs typeface="STXinwei" charset="-122"/>
              </a:defRPr>
            </a:lvl4pPr>
            <a:lvl5pPr>
              <a:defRPr b="1">
                <a:latin typeface="Times New Roman" pitchFamily="18" charset="0"/>
                <a:cs typeface="Times New Roman" pitchFamily="18" charset="0"/>
              </a:defRPr>
            </a:lvl5pPr>
          </a:lstStyle>
          <a:p>
            <a:pPr marL="447675" lvl="0" indent="-447675" algn="l" rtl="0" eaLnBrk="0" fontAlgn="base" hangingPunct="0">
              <a:spcBef>
                <a:spcPts val="300"/>
              </a:spcBef>
              <a:spcAft>
                <a:spcPct val="0"/>
              </a:spcAft>
              <a:buClr>
                <a:srgbClr val="CC6600"/>
              </a:buClr>
              <a:buSzPct val="70000"/>
              <a:buFont typeface="Wingdings" pitchFamily="2" charset="2"/>
              <a:buChar char="n"/>
            </a:pPr>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4" name="灯片编号占位符 5"/>
          <p:cNvSpPr>
            <a:spLocks noGrp="1"/>
          </p:cNvSpPr>
          <p:nvPr>
            <p:ph type="sldNum" sz="quarter" idx="4"/>
          </p:nvPr>
        </p:nvSpPr>
        <p:spPr>
          <a:xfrm>
            <a:off x="9113440" y="6381329"/>
            <a:ext cx="2743200" cy="365125"/>
          </a:xfrm>
          <a:prstGeom prst="rect">
            <a:avLst/>
          </a:prstGeom>
        </p:spPr>
        <p:txBody>
          <a:bodyPr vert="horz" lIns="91440" tIns="45720" rIns="91440" bIns="45720" rtlCol="0" anchor="ctr"/>
          <a:lstStyle>
            <a:lvl1pPr algn="r">
              <a:defRPr sz="1400" b="0">
                <a:solidFill>
                  <a:srgbClr val="002060"/>
                </a:solidFill>
                <a:latin typeface="+mj-lt"/>
              </a:defRPr>
            </a:lvl1pPr>
          </a:lstStyle>
          <a:p>
            <a:fld id="{8F75D386-E4F0-464A-B1E9-644664D00F4A}" type="slidenum">
              <a:rPr lang="zh-CN" altLang="en-US" smtClean="0"/>
              <a:pPr/>
              <a:t>‹#›</a:t>
            </a:fld>
            <a:r>
              <a:rPr lang="zh-CN" altLang="en-US" dirty="0"/>
              <a:t> </a:t>
            </a:r>
            <a:r>
              <a:rPr lang="en-US" altLang="zh-CN" dirty="0"/>
              <a:t>/45</a:t>
            </a:r>
            <a:endParaRPr lang="zh-CN" altLang="en-US" dirty="0"/>
          </a:p>
        </p:txBody>
      </p:sp>
    </p:spTree>
    <p:extLst>
      <p:ext uri="{BB962C8B-B14F-4D97-AF65-F5344CB8AC3E}">
        <p14:creationId xmlns:p14="http://schemas.microsoft.com/office/powerpoint/2010/main" val="2081161510"/>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58"/>
        <p:cNvGrpSpPr/>
        <p:nvPr/>
      </p:nvGrpSpPr>
      <p:grpSpPr>
        <a:xfrm>
          <a:off x="0" y="0"/>
          <a:ext cx="0" cy="0"/>
          <a:chOff x="0" y="0"/>
          <a:chExt cx="0" cy="0"/>
        </a:xfrm>
      </p:grpSpPr>
      <p:sp>
        <p:nvSpPr>
          <p:cNvPr id="59" name="Google Shape;59;p14"/>
          <p:cNvSpPr txBox="1">
            <a:spLocks noGrp="1"/>
          </p:cNvSpPr>
          <p:nvPr>
            <p:ph type="title" hasCustomPrompt="1"/>
          </p:nvPr>
        </p:nvSpPr>
        <p:spPr>
          <a:xfrm>
            <a:off x="342903" y="332656"/>
            <a:ext cx="11506500" cy="590700"/>
          </a:xfrm>
          <a:prstGeom prst="rect">
            <a:avLst/>
          </a:prstGeom>
          <a:noFill/>
          <a:ln>
            <a:noFill/>
          </a:ln>
        </p:spPr>
        <p:txBody>
          <a:bodyPr spcFirstLastPara="1" wrap="square" lIns="51425" tIns="51425" rIns="51425" bIns="51425" anchor="ctr" anchorCtr="0">
            <a:noAutofit/>
          </a:bodyPr>
          <a:lstStyle>
            <a:lvl1pPr marR="0" lvl="0" algn="l">
              <a:lnSpc>
                <a:spcPct val="90000"/>
              </a:lnSpc>
              <a:spcBef>
                <a:spcPts val="0"/>
              </a:spcBef>
              <a:spcAft>
                <a:spcPts val="0"/>
              </a:spcAft>
              <a:buClr>
                <a:schemeClr val="accent2"/>
              </a:buClr>
              <a:buSzPts val="2000"/>
              <a:buFont typeface="Century Gothic"/>
              <a:buNone/>
              <a:defRPr sz="3600" b="1" i="0" u="none" strike="noStrike" cap="none">
                <a:solidFill>
                  <a:schemeClr val="accent4"/>
                </a:solidFill>
                <a:latin typeface="Arial" panose="020B0604020202020204" pitchFamily="34" charset="0"/>
                <a:ea typeface="Arial" panose="020B0604020202020204" pitchFamily="34" charset="0"/>
                <a:cs typeface="Arial" panose="020B0604020202020204" pitchFamily="34" charset="0"/>
                <a:sym typeface="Century Gothic"/>
              </a:defRPr>
            </a:lvl1pPr>
            <a:lvl2pPr lvl="1" algn="l">
              <a:lnSpc>
                <a:spcPct val="100000"/>
              </a:lnSpc>
              <a:spcBef>
                <a:spcPts val="0"/>
              </a:spcBef>
              <a:spcAft>
                <a:spcPts val="0"/>
              </a:spcAft>
              <a:buSzPts val="800"/>
              <a:buNone/>
              <a:defRPr sz="1467"/>
            </a:lvl2pPr>
            <a:lvl3pPr lvl="2" algn="l">
              <a:lnSpc>
                <a:spcPct val="100000"/>
              </a:lnSpc>
              <a:spcBef>
                <a:spcPts val="0"/>
              </a:spcBef>
              <a:spcAft>
                <a:spcPts val="0"/>
              </a:spcAft>
              <a:buSzPts val="800"/>
              <a:buNone/>
              <a:defRPr sz="1467"/>
            </a:lvl3pPr>
            <a:lvl4pPr lvl="3" algn="l">
              <a:lnSpc>
                <a:spcPct val="100000"/>
              </a:lnSpc>
              <a:spcBef>
                <a:spcPts val="0"/>
              </a:spcBef>
              <a:spcAft>
                <a:spcPts val="0"/>
              </a:spcAft>
              <a:buSzPts val="800"/>
              <a:buNone/>
              <a:defRPr sz="1467"/>
            </a:lvl4pPr>
            <a:lvl5pPr lvl="4" algn="l">
              <a:lnSpc>
                <a:spcPct val="100000"/>
              </a:lnSpc>
              <a:spcBef>
                <a:spcPts val="0"/>
              </a:spcBef>
              <a:spcAft>
                <a:spcPts val="0"/>
              </a:spcAft>
              <a:buSzPts val="800"/>
              <a:buNone/>
              <a:defRPr sz="1467"/>
            </a:lvl5pPr>
            <a:lvl6pPr lvl="5" algn="l">
              <a:lnSpc>
                <a:spcPct val="100000"/>
              </a:lnSpc>
              <a:spcBef>
                <a:spcPts val="0"/>
              </a:spcBef>
              <a:spcAft>
                <a:spcPts val="0"/>
              </a:spcAft>
              <a:buSzPts val="800"/>
              <a:buNone/>
              <a:defRPr sz="1467"/>
            </a:lvl6pPr>
            <a:lvl7pPr lvl="6" algn="l">
              <a:lnSpc>
                <a:spcPct val="100000"/>
              </a:lnSpc>
              <a:spcBef>
                <a:spcPts val="0"/>
              </a:spcBef>
              <a:spcAft>
                <a:spcPts val="0"/>
              </a:spcAft>
              <a:buSzPts val="800"/>
              <a:buNone/>
              <a:defRPr sz="1467"/>
            </a:lvl7pPr>
            <a:lvl8pPr lvl="7" algn="l">
              <a:lnSpc>
                <a:spcPct val="100000"/>
              </a:lnSpc>
              <a:spcBef>
                <a:spcPts val="0"/>
              </a:spcBef>
              <a:spcAft>
                <a:spcPts val="0"/>
              </a:spcAft>
              <a:buSzPts val="800"/>
              <a:buNone/>
              <a:defRPr sz="1467"/>
            </a:lvl8pPr>
            <a:lvl9pPr lvl="8" algn="l">
              <a:lnSpc>
                <a:spcPct val="100000"/>
              </a:lnSpc>
              <a:spcBef>
                <a:spcPts val="0"/>
              </a:spcBef>
              <a:spcAft>
                <a:spcPts val="0"/>
              </a:spcAft>
              <a:buSzPts val="800"/>
              <a:buNone/>
              <a:defRPr sz="1467"/>
            </a:lvl9pPr>
          </a:lstStyle>
          <a:p>
            <a:r>
              <a:rPr lang="en-US" altLang="zh-CN" dirty="0"/>
              <a:t>Outline</a:t>
            </a:r>
            <a:endParaRPr dirty="0"/>
          </a:p>
        </p:txBody>
      </p:sp>
      <p:sp>
        <p:nvSpPr>
          <p:cNvPr id="60" name="Google Shape;60;p14"/>
          <p:cNvSpPr txBox="1">
            <a:spLocks noGrp="1"/>
          </p:cNvSpPr>
          <p:nvPr>
            <p:ph type="body" idx="1" hasCustomPrompt="1"/>
          </p:nvPr>
        </p:nvSpPr>
        <p:spPr>
          <a:xfrm>
            <a:off x="342903" y="1117602"/>
            <a:ext cx="11506500" cy="4819500"/>
          </a:xfrm>
          <a:prstGeom prst="rect">
            <a:avLst/>
          </a:prstGeom>
          <a:noFill/>
          <a:ln>
            <a:noFill/>
          </a:ln>
        </p:spPr>
        <p:txBody>
          <a:bodyPr spcFirstLastPara="1" wrap="square" lIns="51425" tIns="51425" rIns="51425" bIns="51425" anchor="t" anchorCtr="0">
            <a:noAutofit/>
          </a:bodyPr>
          <a:lstStyle>
            <a:lvl1pPr marL="609585" marR="0" lvl="0" indent="-423323" algn="l">
              <a:lnSpc>
                <a:spcPct val="150000"/>
              </a:lnSpc>
              <a:spcBef>
                <a:spcPts val="800"/>
              </a:spcBef>
              <a:spcAft>
                <a:spcPts val="0"/>
              </a:spcAft>
              <a:buClr>
                <a:srgbClr val="002060"/>
              </a:buClr>
              <a:buSzPct val="100000"/>
              <a:buFont typeface="Arial"/>
              <a:buChar char="•"/>
              <a:defRPr sz="2400" b="0" i="0" u="none" strike="noStrike" cap="none">
                <a:solidFill>
                  <a:schemeClr val="dk2"/>
                </a:solidFill>
                <a:latin typeface="+mn-lt"/>
                <a:ea typeface="Century Gothic"/>
                <a:cs typeface="Century Gothic"/>
                <a:sym typeface="Century Gothic"/>
              </a:defRPr>
            </a:lvl1pPr>
            <a:lvl2pPr marL="1219170" marR="0" lvl="1" indent="-397923" algn="l">
              <a:lnSpc>
                <a:spcPct val="90000"/>
              </a:lnSpc>
              <a:spcBef>
                <a:spcPts val="400"/>
              </a:spcBef>
              <a:spcAft>
                <a:spcPts val="0"/>
              </a:spcAft>
              <a:buClr>
                <a:schemeClr val="accent3"/>
              </a:buClr>
              <a:buSzPts val="1100"/>
              <a:buFont typeface="Century Gothic"/>
              <a:buChar char="–"/>
              <a:defRPr sz="1467" b="0" i="0" u="none" strike="noStrike" cap="none">
                <a:solidFill>
                  <a:schemeClr val="dk2"/>
                </a:solidFill>
                <a:latin typeface="Century Gothic"/>
                <a:ea typeface="Century Gothic"/>
                <a:cs typeface="Century Gothic"/>
                <a:sym typeface="Century Gothic"/>
              </a:defRPr>
            </a:lvl2pPr>
            <a:lvl3pPr marL="1828754" marR="0" lvl="2" indent="-397923" algn="l">
              <a:lnSpc>
                <a:spcPct val="90000"/>
              </a:lnSpc>
              <a:spcBef>
                <a:spcPts val="400"/>
              </a:spcBef>
              <a:spcAft>
                <a:spcPts val="0"/>
              </a:spcAft>
              <a:buClr>
                <a:schemeClr val="accent3"/>
              </a:buClr>
              <a:buSzPts val="1100"/>
              <a:buFont typeface="Arial"/>
              <a:buChar char="•"/>
              <a:defRPr sz="1467" b="0" i="0" u="none" strike="noStrike" cap="none">
                <a:solidFill>
                  <a:schemeClr val="dk2"/>
                </a:solidFill>
                <a:latin typeface="Century Gothic"/>
                <a:ea typeface="Century Gothic"/>
                <a:cs typeface="Century Gothic"/>
                <a:sym typeface="Century Gothic"/>
              </a:defRPr>
            </a:lvl3pPr>
            <a:lvl4pPr marL="2438339" marR="0" lvl="3" indent="-380990" algn="l">
              <a:lnSpc>
                <a:spcPct val="90000"/>
              </a:lnSpc>
              <a:spcBef>
                <a:spcPts val="400"/>
              </a:spcBef>
              <a:spcAft>
                <a:spcPts val="0"/>
              </a:spcAft>
              <a:buClr>
                <a:schemeClr val="accent3"/>
              </a:buClr>
              <a:buSzPts val="900"/>
              <a:buFont typeface="Century Gothic"/>
              <a:buChar char="–"/>
              <a:defRPr sz="1200" b="0" i="0" u="none" strike="noStrike" cap="none">
                <a:solidFill>
                  <a:schemeClr val="dk2"/>
                </a:solidFill>
                <a:latin typeface="Century Gothic"/>
                <a:ea typeface="Century Gothic"/>
                <a:cs typeface="Century Gothic"/>
                <a:sym typeface="Century Gothic"/>
              </a:defRPr>
            </a:lvl4pPr>
            <a:lvl5pPr marL="3047924" marR="0" lvl="4" indent="-380990" algn="l">
              <a:lnSpc>
                <a:spcPct val="90000"/>
              </a:lnSpc>
              <a:spcBef>
                <a:spcPts val="400"/>
              </a:spcBef>
              <a:spcAft>
                <a:spcPts val="0"/>
              </a:spcAft>
              <a:buClr>
                <a:schemeClr val="accent3"/>
              </a:buClr>
              <a:buSzPts val="900"/>
              <a:buFont typeface="Arial"/>
              <a:buChar char="•"/>
              <a:defRPr sz="1200" b="0" i="0" u="none" strike="noStrike" cap="none">
                <a:solidFill>
                  <a:schemeClr val="dk2"/>
                </a:solidFill>
                <a:latin typeface="Century Gothic"/>
                <a:ea typeface="Century Gothic"/>
                <a:cs typeface="Century Gothic"/>
                <a:sym typeface="Century Gothic"/>
              </a:defRPr>
            </a:lvl5pPr>
            <a:lvl6pPr marL="3657509" marR="0" lvl="5" indent="-380990" algn="l">
              <a:lnSpc>
                <a:spcPct val="90000"/>
              </a:lnSpc>
              <a:spcBef>
                <a:spcPts val="400"/>
              </a:spcBef>
              <a:spcAft>
                <a:spcPts val="0"/>
              </a:spcAft>
              <a:buClr>
                <a:schemeClr val="accent3"/>
              </a:buClr>
              <a:buSzPts val="900"/>
              <a:buFont typeface="Arial"/>
              <a:buChar char="•"/>
              <a:defRPr sz="1200" b="0" i="0" u="none" strike="noStrike" cap="none">
                <a:solidFill>
                  <a:schemeClr val="dk2"/>
                </a:solidFill>
                <a:latin typeface="Century Gothic"/>
                <a:ea typeface="Century Gothic"/>
                <a:cs typeface="Century Gothic"/>
                <a:sym typeface="Century Gothic"/>
              </a:defRPr>
            </a:lvl6pPr>
            <a:lvl7pPr marL="4267093" marR="0" lvl="6" indent="-380990" algn="l">
              <a:lnSpc>
                <a:spcPct val="90000"/>
              </a:lnSpc>
              <a:spcBef>
                <a:spcPts val="400"/>
              </a:spcBef>
              <a:spcAft>
                <a:spcPts val="0"/>
              </a:spcAft>
              <a:buClr>
                <a:schemeClr val="accent3"/>
              </a:buClr>
              <a:buSzPts val="900"/>
              <a:buFont typeface="Arial"/>
              <a:buChar char="•"/>
              <a:defRPr sz="1200" b="0" i="0" u="none" strike="noStrike" cap="none">
                <a:solidFill>
                  <a:schemeClr val="dk2"/>
                </a:solidFill>
                <a:latin typeface="Century Gothic"/>
                <a:ea typeface="Century Gothic"/>
                <a:cs typeface="Century Gothic"/>
                <a:sym typeface="Century Gothic"/>
              </a:defRPr>
            </a:lvl7pPr>
            <a:lvl8pPr marL="4876678" marR="0" lvl="7" indent="-380990" algn="l">
              <a:lnSpc>
                <a:spcPct val="90000"/>
              </a:lnSpc>
              <a:spcBef>
                <a:spcPts val="400"/>
              </a:spcBef>
              <a:spcAft>
                <a:spcPts val="0"/>
              </a:spcAft>
              <a:buClr>
                <a:schemeClr val="accent3"/>
              </a:buClr>
              <a:buSzPts val="900"/>
              <a:buFont typeface="Arial"/>
              <a:buChar char="•"/>
              <a:defRPr sz="1200" b="0" i="0" u="none" strike="noStrike" cap="none">
                <a:solidFill>
                  <a:schemeClr val="dk2"/>
                </a:solidFill>
                <a:latin typeface="Century Gothic"/>
                <a:ea typeface="Century Gothic"/>
                <a:cs typeface="Century Gothic"/>
                <a:sym typeface="Century Gothic"/>
              </a:defRPr>
            </a:lvl8pPr>
            <a:lvl9pPr marL="5486263" marR="0" lvl="8" indent="-380990" algn="l">
              <a:lnSpc>
                <a:spcPct val="90000"/>
              </a:lnSpc>
              <a:spcBef>
                <a:spcPts val="400"/>
              </a:spcBef>
              <a:spcAft>
                <a:spcPts val="0"/>
              </a:spcAft>
              <a:buClr>
                <a:schemeClr val="accent3"/>
              </a:buClr>
              <a:buSzPts val="900"/>
              <a:buFont typeface="Arial"/>
              <a:buChar char="•"/>
              <a:defRPr sz="1200" b="0" i="0" u="none" strike="noStrike" cap="none">
                <a:solidFill>
                  <a:schemeClr val="dk2"/>
                </a:solidFill>
                <a:latin typeface="Century Gothic"/>
                <a:ea typeface="Century Gothic"/>
                <a:cs typeface="Century Gothic"/>
                <a:sym typeface="Century Gothic"/>
              </a:defRPr>
            </a:lvl9pPr>
          </a:lstStyle>
          <a:p>
            <a:r>
              <a:rPr lang="en-US" altLang="zh-CN" dirty="0"/>
              <a:t>Lorem </a:t>
            </a:r>
            <a:endParaRPr dirty="0"/>
          </a:p>
        </p:txBody>
      </p:sp>
      <p:sp>
        <p:nvSpPr>
          <p:cNvPr id="4" name="灯片编号占位符 5"/>
          <p:cNvSpPr>
            <a:spLocks noGrp="1"/>
          </p:cNvSpPr>
          <p:nvPr>
            <p:ph type="sldNum" sz="quarter" idx="4"/>
          </p:nvPr>
        </p:nvSpPr>
        <p:spPr>
          <a:xfrm>
            <a:off x="9106203" y="630932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5D386-E4F0-464A-B1E9-644664D00F4A}" type="slidenum">
              <a:rPr lang="zh-CN" altLang="en-US" smtClean="0"/>
              <a:pPr/>
              <a:t>‹#›</a:t>
            </a:fld>
            <a:r>
              <a:rPr lang="zh-CN" altLang="en-US" dirty="0"/>
              <a:t> </a:t>
            </a:r>
            <a:r>
              <a:rPr lang="en-US" altLang="zh-CN" dirty="0"/>
              <a:t>/45</a:t>
            </a:r>
            <a:endParaRPr lang="zh-CN" altLang="en-US" dirty="0"/>
          </a:p>
        </p:txBody>
      </p:sp>
    </p:spTree>
    <p:extLst>
      <p:ext uri="{BB962C8B-B14F-4D97-AF65-F5344CB8AC3E}">
        <p14:creationId xmlns:p14="http://schemas.microsoft.com/office/powerpoint/2010/main" val="57035543"/>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DAC850-71AB-BB49-B119-A2E0F0D2B4AD}"/>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947F53-ECD2-9247-84D0-FB6B371A90A7}"/>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0247C7E8-378E-E648-9EA5-C49A58327EB3}"/>
              </a:ext>
            </a:extLst>
          </p:cNvPr>
          <p:cNvSpPr>
            <a:spLocks noGrp="1"/>
          </p:cNvSpPr>
          <p:nvPr>
            <p:ph type="dt" sz="half" idx="10"/>
          </p:nvPr>
        </p:nvSpPr>
        <p:spPr/>
        <p:txBody>
          <a:bodyPr/>
          <a:lstStyle/>
          <a:p>
            <a:fld id="{671C53AE-C57E-974E-804C-A7ABA9992629}" type="datetimeFigureOut">
              <a:rPr kumimoji="1" lang="zh-CN" altLang="en-US" smtClean="0"/>
              <a:t>2026/4/20</a:t>
            </a:fld>
            <a:endParaRPr kumimoji="1" lang="zh-CN" altLang="en-US"/>
          </a:p>
        </p:txBody>
      </p:sp>
      <p:sp>
        <p:nvSpPr>
          <p:cNvPr id="5" name="页脚占位符 4">
            <a:extLst>
              <a:ext uri="{FF2B5EF4-FFF2-40B4-BE49-F238E27FC236}">
                <a16:creationId xmlns:a16="http://schemas.microsoft.com/office/drawing/2014/main" id="{538ED3D5-0B5F-4147-9B9D-7058879DBCE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E71D5BA4-859B-7141-BC6C-0DEBE271E2F7}"/>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56337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01016E-D524-1C40-8996-08E8FC46CEC5}"/>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4116E942-7BFD-3043-AFA8-4417A6264E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E4540A1B-A9BF-9A46-94A9-50DE5D38DE60}"/>
              </a:ext>
            </a:extLst>
          </p:cNvPr>
          <p:cNvSpPr>
            <a:spLocks noGrp="1"/>
          </p:cNvSpPr>
          <p:nvPr>
            <p:ph type="dt" sz="half" idx="10"/>
          </p:nvPr>
        </p:nvSpPr>
        <p:spPr/>
        <p:txBody>
          <a:bodyPr/>
          <a:lstStyle/>
          <a:p>
            <a:fld id="{671C53AE-C57E-974E-804C-A7ABA9992629}" type="datetimeFigureOut">
              <a:rPr kumimoji="1" lang="zh-CN" altLang="en-US" smtClean="0"/>
              <a:t>2026/4/20</a:t>
            </a:fld>
            <a:endParaRPr kumimoji="1" lang="zh-CN" altLang="en-US"/>
          </a:p>
        </p:txBody>
      </p:sp>
      <p:sp>
        <p:nvSpPr>
          <p:cNvPr id="5" name="页脚占位符 4">
            <a:extLst>
              <a:ext uri="{FF2B5EF4-FFF2-40B4-BE49-F238E27FC236}">
                <a16:creationId xmlns:a16="http://schemas.microsoft.com/office/drawing/2014/main" id="{A381725B-5884-1C44-9D2C-AB5D9C3A2B7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56451F1-508E-5344-BD66-CE4F5ED350F4}"/>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2229776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9268B7-A330-0844-8F6C-19E14071F4C0}"/>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FF3AB4BD-0D36-814F-893B-5FB4B26114DC}"/>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6E3031B1-124A-BA41-9CE3-F83FFAAD67FF}"/>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AE92D3E6-9EE2-C744-9BDC-A43B78FB79E9}"/>
              </a:ext>
            </a:extLst>
          </p:cNvPr>
          <p:cNvSpPr>
            <a:spLocks noGrp="1"/>
          </p:cNvSpPr>
          <p:nvPr>
            <p:ph type="dt" sz="half" idx="10"/>
          </p:nvPr>
        </p:nvSpPr>
        <p:spPr/>
        <p:txBody>
          <a:bodyPr/>
          <a:lstStyle/>
          <a:p>
            <a:fld id="{671C53AE-C57E-974E-804C-A7ABA9992629}" type="datetimeFigureOut">
              <a:rPr kumimoji="1" lang="zh-CN" altLang="en-US" smtClean="0"/>
              <a:t>2026/4/20</a:t>
            </a:fld>
            <a:endParaRPr kumimoji="1" lang="zh-CN" altLang="en-US"/>
          </a:p>
        </p:txBody>
      </p:sp>
      <p:sp>
        <p:nvSpPr>
          <p:cNvPr id="6" name="页脚占位符 5">
            <a:extLst>
              <a:ext uri="{FF2B5EF4-FFF2-40B4-BE49-F238E27FC236}">
                <a16:creationId xmlns:a16="http://schemas.microsoft.com/office/drawing/2014/main" id="{E5489B5A-5510-9740-A648-B2880620AF10}"/>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2BAD7E08-618F-5A4C-A358-8BBA04E89662}"/>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347298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84279B-FD38-0546-AE45-2602DDB99621}"/>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425DF363-8080-2945-AC17-14C4363A55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20241230-3F6F-5142-A67F-62CB4C2C5463}"/>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2069DA2E-B826-EC41-863D-CD3A3A4634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348C10DD-6333-CE46-8B84-A4452D8C3C1F}"/>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C69B5C63-53D7-D645-B53F-1BDD7F7E3366}"/>
              </a:ext>
            </a:extLst>
          </p:cNvPr>
          <p:cNvSpPr>
            <a:spLocks noGrp="1"/>
          </p:cNvSpPr>
          <p:nvPr>
            <p:ph type="dt" sz="half" idx="10"/>
          </p:nvPr>
        </p:nvSpPr>
        <p:spPr/>
        <p:txBody>
          <a:bodyPr/>
          <a:lstStyle/>
          <a:p>
            <a:fld id="{671C53AE-C57E-974E-804C-A7ABA9992629}" type="datetimeFigureOut">
              <a:rPr kumimoji="1" lang="zh-CN" altLang="en-US" smtClean="0"/>
              <a:t>2026/4/20</a:t>
            </a:fld>
            <a:endParaRPr kumimoji="1" lang="zh-CN" altLang="en-US"/>
          </a:p>
        </p:txBody>
      </p:sp>
      <p:sp>
        <p:nvSpPr>
          <p:cNvPr id="8" name="页脚占位符 7">
            <a:extLst>
              <a:ext uri="{FF2B5EF4-FFF2-40B4-BE49-F238E27FC236}">
                <a16:creationId xmlns:a16="http://schemas.microsoft.com/office/drawing/2014/main" id="{CF1A34C5-2E06-0245-8A8F-EAF7C5055D4B}"/>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408CC568-40B6-1646-A5DB-3A6571878DFE}"/>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398280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1C2D4-FA68-C645-AC8C-89503A644568}"/>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14CC16C4-4BBA-4D49-B541-2443932DEE19}"/>
              </a:ext>
            </a:extLst>
          </p:cNvPr>
          <p:cNvSpPr>
            <a:spLocks noGrp="1"/>
          </p:cNvSpPr>
          <p:nvPr>
            <p:ph type="dt" sz="half" idx="10"/>
          </p:nvPr>
        </p:nvSpPr>
        <p:spPr/>
        <p:txBody>
          <a:bodyPr/>
          <a:lstStyle/>
          <a:p>
            <a:fld id="{671C53AE-C57E-974E-804C-A7ABA9992629}" type="datetimeFigureOut">
              <a:rPr kumimoji="1" lang="zh-CN" altLang="en-US" smtClean="0"/>
              <a:t>2026/4/20</a:t>
            </a:fld>
            <a:endParaRPr kumimoji="1" lang="zh-CN" altLang="en-US"/>
          </a:p>
        </p:txBody>
      </p:sp>
      <p:sp>
        <p:nvSpPr>
          <p:cNvPr id="4" name="页脚占位符 3">
            <a:extLst>
              <a:ext uri="{FF2B5EF4-FFF2-40B4-BE49-F238E27FC236}">
                <a16:creationId xmlns:a16="http://schemas.microsoft.com/office/drawing/2014/main" id="{31E72079-7EBA-774E-9339-4AFACB3F3C50}"/>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20F718A6-1044-1647-879E-7D7DA1B16767}"/>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46566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9EB99BA-1CB3-984B-8E14-7D277D1035DA}"/>
              </a:ext>
            </a:extLst>
          </p:cNvPr>
          <p:cNvSpPr>
            <a:spLocks noGrp="1"/>
          </p:cNvSpPr>
          <p:nvPr>
            <p:ph type="dt" sz="half" idx="10"/>
          </p:nvPr>
        </p:nvSpPr>
        <p:spPr/>
        <p:txBody>
          <a:bodyPr/>
          <a:lstStyle/>
          <a:p>
            <a:fld id="{671C53AE-C57E-974E-804C-A7ABA9992629}" type="datetimeFigureOut">
              <a:rPr kumimoji="1" lang="zh-CN" altLang="en-US" smtClean="0"/>
              <a:t>2026/4/20</a:t>
            </a:fld>
            <a:endParaRPr kumimoji="1" lang="zh-CN" altLang="en-US"/>
          </a:p>
        </p:txBody>
      </p:sp>
      <p:sp>
        <p:nvSpPr>
          <p:cNvPr id="3" name="页脚占位符 2">
            <a:extLst>
              <a:ext uri="{FF2B5EF4-FFF2-40B4-BE49-F238E27FC236}">
                <a16:creationId xmlns:a16="http://schemas.microsoft.com/office/drawing/2014/main" id="{F1918CCC-8C86-374F-98AD-B3593D5D96A1}"/>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F18BE350-9D67-F648-A231-8EAB80453CBD}"/>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24929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3E4BAF-C75B-B841-952A-A860EFC6944E}"/>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514E5BFC-EF0F-ED43-A3BD-00A8094676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D2715892-503C-DE40-A1BD-EDBC617FE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0877655B-9018-274B-9CF8-9EE880B4A738}"/>
              </a:ext>
            </a:extLst>
          </p:cNvPr>
          <p:cNvSpPr>
            <a:spLocks noGrp="1"/>
          </p:cNvSpPr>
          <p:nvPr>
            <p:ph type="dt" sz="half" idx="10"/>
          </p:nvPr>
        </p:nvSpPr>
        <p:spPr/>
        <p:txBody>
          <a:bodyPr/>
          <a:lstStyle/>
          <a:p>
            <a:fld id="{671C53AE-C57E-974E-804C-A7ABA9992629}" type="datetimeFigureOut">
              <a:rPr kumimoji="1" lang="zh-CN" altLang="en-US" smtClean="0"/>
              <a:t>2026/4/20</a:t>
            </a:fld>
            <a:endParaRPr kumimoji="1" lang="zh-CN" altLang="en-US"/>
          </a:p>
        </p:txBody>
      </p:sp>
      <p:sp>
        <p:nvSpPr>
          <p:cNvPr id="6" name="页脚占位符 5">
            <a:extLst>
              <a:ext uri="{FF2B5EF4-FFF2-40B4-BE49-F238E27FC236}">
                <a16:creationId xmlns:a16="http://schemas.microsoft.com/office/drawing/2014/main" id="{EDF529A9-A236-6B4F-9B04-3D54CF3DF668}"/>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1F49C998-386E-2A42-9B2B-CFFA121B30BE}"/>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24424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E89BF1-ADA5-4B4E-918B-3D6E78B2EF4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60E389A8-1653-D44E-B1A5-B804EBD06C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41EEF319-B56D-FD43-99E2-3F3945F66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0A63A0EB-BCFB-E545-96DF-672E52A38D90}"/>
              </a:ext>
            </a:extLst>
          </p:cNvPr>
          <p:cNvSpPr>
            <a:spLocks noGrp="1"/>
          </p:cNvSpPr>
          <p:nvPr>
            <p:ph type="dt" sz="half" idx="10"/>
          </p:nvPr>
        </p:nvSpPr>
        <p:spPr/>
        <p:txBody>
          <a:bodyPr/>
          <a:lstStyle/>
          <a:p>
            <a:fld id="{671C53AE-C57E-974E-804C-A7ABA9992629}" type="datetimeFigureOut">
              <a:rPr kumimoji="1" lang="zh-CN" altLang="en-US" smtClean="0"/>
              <a:t>2026/4/20</a:t>
            </a:fld>
            <a:endParaRPr kumimoji="1" lang="zh-CN" altLang="en-US"/>
          </a:p>
        </p:txBody>
      </p:sp>
      <p:sp>
        <p:nvSpPr>
          <p:cNvPr id="6" name="页脚占位符 5">
            <a:extLst>
              <a:ext uri="{FF2B5EF4-FFF2-40B4-BE49-F238E27FC236}">
                <a16:creationId xmlns:a16="http://schemas.microsoft.com/office/drawing/2014/main" id="{0207E444-D9DE-0F40-85E9-06578C7E45F1}"/>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CC2ADFD6-FBC1-9443-9796-C9419D357FBB}"/>
              </a:ext>
            </a:extLst>
          </p:cNvPr>
          <p:cNvSpPr>
            <a:spLocks noGrp="1"/>
          </p:cNvSpPr>
          <p:nvPr>
            <p:ph type="sldNum" sz="quarter" idx="12"/>
          </p:nvPr>
        </p:nvSpPr>
        <p:spPr/>
        <p:txBody>
          <a:body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316857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816FBEE-6E8A-AD4F-A805-BD597B2EC4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748CB20A-7FFF-7C42-A2A9-D2ABF6674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ABA0D9A-C9EF-8247-8621-AB0CF30F8E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C53AE-C57E-974E-804C-A7ABA9992629}" type="datetimeFigureOut">
              <a:rPr kumimoji="1" lang="zh-CN" altLang="en-US" smtClean="0"/>
              <a:t>2026/4/20</a:t>
            </a:fld>
            <a:endParaRPr kumimoji="1" lang="zh-CN" altLang="en-US"/>
          </a:p>
        </p:txBody>
      </p:sp>
      <p:sp>
        <p:nvSpPr>
          <p:cNvPr id="5" name="页脚占位符 4">
            <a:extLst>
              <a:ext uri="{FF2B5EF4-FFF2-40B4-BE49-F238E27FC236}">
                <a16:creationId xmlns:a16="http://schemas.microsoft.com/office/drawing/2014/main" id="{18821D36-FC2D-AA45-94B0-0FA1BAED9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CB067240-47EE-0044-9556-1140ACED54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3C099-67AF-EC4B-AEA3-5E76BB5A0414}" type="slidenum">
              <a:rPr kumimoji="1" lang="zh-CN" altLang="en-US" smtClean="0"/>
              <a:t>‹#›</a:t>
            </a:fld>
            <a:endParaRPr kumimoji="1" lang="zh-CN" altLang="en-US"/>
          </a:p>
        </p:txBody>
      </p:sp>
    </p:spTree>
    <p:extLst>
      <p:ext uri="{BB962C8B-B14F-4D97-AF65-F5344CB8AC3E}">
        <p14:creationId xmlns:p14="http://schemas.microsoft.com/office/powerpoint/2010/main" val="1842068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body" idx="1"/>
          </p:nvPr>
        </p:nvSpPr>
        <p:spPr bwMode="auto">
          <a:xfrm>
            <a:off x="239350" y="1327268"/>
            <a:ext cx="11713300" cy="5414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1027" name="Rectangle 3"/>
          <p:cNvSpPr>
            <a:spLocks noChangeArrowheads="1"/>
          </p:cNvSpPr>
          <p:nvPr/>
        </p:nvSpPr>
        <p:spPr bwMode="auto">
          <a:xfrm>
            <a:off x="0" y="908720"/>
            <a:ext cx="11582400" cy="112394"/>
          </a:xfrm>
          <a:prstGeom prst="rect">
            <a:avLst/>
          </a:prstGeom>
          <a:gradFill rotWithShape="0">
            <a:gsLst>
              <a:gs pos="0">
                <a:srgbClr val="002060"/>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zh-CN" altLang="zh-CN" sz="2400"/>
          </a:p>
        </p:txBody>
      </p:sp>
      <p:sp>
        <p:nvSpPr>
          <p:cNvPr id="1028" name="Rectangle 4"/>
          <p:cNvSpPr>
            <a:spLocks noGrp="1" noChangeArrowheads="1"/>
          </p:cNvSpPr>
          <p:nvPr>
            <p:ph type="title"/>
          </p:nvPr>
        </p:nvSpPr>
        <p:spPr bwMode="auto">
          <a:xfrm>
            <a:off x="143339" y="188640"/>
            <a:ext cx="11905323"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p>
        </p:txBody>
      </p:sp>
      <p:sp>
        <p:nvSpPr>
          <p:cNvPr id="2" name="灯片编号占位符 5">
            <a:extLst>
              <a:ext uri="{FF2B5EF4-FFF2-40B4-BE49-F238E27FC236}">
                <a16:creationId xmlns:a16="http://schemas.microsoft.com/office/drawing/2014/main" id="{F5800CD9-5307-4E9E-C512-8D8154C16F97}"/>
              </a:ext>
            </a:extLst>
          </p:cNvPr>
          <p:cNvSpPr>
            <a:spLocks noGrp="1"/>
          </p:cNvSpPr>
          <p:nvPr>
            <p:ph type="sldNum" sz="quarter" idx="4"/>
          </p:nvPr>
        </p:nvSpPr>
        <p:spPr>
          <a:xfrm>
            <a:off x="9113440" y="6381329"/>
            <a:ext cx="2743200" cy="365125"/>
          </a:xfrm>
          <a:prstGeom prst="rect">
            <a:avLst/>
          </a:prstGeom>
        </p:spPr>
        <p:txBody>
          <a:bodyPr vert="horz" lIns="91440" tIns="45720" rIns="91440" bIns="45720" rtlCol="0" anchor="ctr"/>
          <a:lstStyle>
            <a:lvl1pPr algn="r">
              <a:defRPr sz="1400" b="0">
                <a:solidFill>
                  <a:srgbClr val="002060"/>
                </a:solidFill>
                <a:latin typeface="+mj-lt"/>
              </a:defRPr>
            </a:lvl1pPr>
          </a:lstStyle>
          <a:p>
            <a:fld id="{8F75D386-E4F0-464A-B1E9-644664D00F4A}" type="slidenum">
              <a:rPr lang="zh-CN" altLang="en-US" smtClean="0"/>
              <a:pPr/>
              <a:t>‹#›</a:t>
            </a:fld>
            <a:r>
              <a:rPr lang="zh-CN" altLang="en-US" dirty="0"/>
              <a:t> </a:t>
            </a:r>
            <a:r>
              <a:rPr lang="en-US" altLang="zh-CN" dirty="0"/>
              <a:t>/45</a:t>
            </a:r>
            <a:endParaRPr lang="zh-CN" altLang="en-US" dirty="0"/>
          </a:p>
        </p:txBody>
      </p:sp>
    </p:spTree>
    <p:extLst>
      <p:ext uri="{BB962C8B-B14F-4D97-AF65-F5344CB8AC3E}">
        <p14:creationId xmlns:p14="http://schemas.microsoft.com/office/powerpoint/2010/main" val="36359016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mc:AlternateContent xmlns:mc="http://schemas.openxmlformats.org/markup-compatibility/2006" xmlns:p14="http://schemas.microsoft.com/office/powerpoint/2010/main">
    <mc:Choice Requires="p14">
      <p:transition p14:dur="0" advTm="40956"/>
    </mc:Choice>
    <mc:Fallback xmlns="">
      <p:transition advTm="40956"/>
    </mc:Fallback>
  </mc:AlternateContent>
  <p:hf hdr="0" ftr="0" dt="0"/>
  <p:txStyles>
    <p:titleStyle>
      <a:lvl1pPr algn="ctr" rtl="0" eaLnBrk="0" fontAlgn="base" hangingPunct="0">
        <a:spcBef>
          <a:spcPct val="0"/>
        </a:spcBef>
        <a:spcAft>
          <a:spcPct val="0"/>
        </a:spcAft>
        <a:defRPr sz="3200" b="1">
          <a:solidFill>
            <a:srgbClr val="002060"/>
          </a:solidFill>
          <a:effectLst/>
          <a:latin typeface="SimHei" panose="02010609060101010101" pitchFamily="49" charset="-122"/>
          <a:ea typeface="SimHei" panose="02010609060101010101" pitchFamily="49" charset="-122"/>
          <a:cs typeface="SimHei" panose="02010609060101010101" pitchFamily="49" charset="-122"/>
        </a:defRPr>
      </a:lvl1pPr>
      <a:lvl2pPr algn="ctr" rtl="0" eaLnBrk="0" fontAlgn="base" hangingPunct="0">
        <a:spcBef>
          <a:spcPct val="0"/>
        </a:spcBef>
        <a:spcAft>
          <a:spcPct val="0"/>
        </a:spcAft>
        <a:defRPr sz="3200">
          <a:solidFill>
            <a:schemeClr val="tx1"/>
          </a:solidFill>
          <a:latin typeface="Arial" charset="0"/>
          <a:ea typeface="宋体" pitchFamily="2" charset="-122"/>
        </a:defRPr>
      </a:lvl2pPr>
      <a:lvl3pPr algn="ctr" rtl="0" eaLnBrk="0" fontAlgn="base" hangingPunct="0">
        <a:spcBef>
          <a:spcPct val="0"/>
        </a:spcBef>
        <a:spcAft>
          <a:spcPct val="0"/>
        </a:spcAft>
        <a:defRPr sz="3200">
          <a:solidFill>
            <a:schemeClr val="tx1"/>
          </a:solidFill>
          <a:latin typeface="Arial" charset="0"/>
          <a:ea typeface="宋体" pitchFamily="2" charset="-122"/>
        </a:defRPr>
      </a:lvl3pPr>
      <a:lvl4pPr algn="ctr" rtl="0" eaLnBrk="0" fontAlgn="base" hangingPunct="0">
        <a:spcBef>
          <a:spcPct val="0"/>
        </a:spcBef>
        <a:spcAft>
          <a:spcPct val="0"/>
        </a:spcAft>
        <a:defRPr sz="3200">
          <a:solidFill>
            <a:schemeClr val="tx1"/>
          </a:solidFill>
          <a:latin typeface="Arial" charset="0"/>
          <a:ea typeface="宋体" pitchFamily="2" charset="-122"/>
        </a:defRPr>
      </a:lvl4pPr>
      <a:lvl5pPr algn="ctr" rtl="0" eaLnBrk="0" fontAlgn="base" hangingPunct="0">
        <a:spcBef>
          <a:spcPct val="0"/>
        </a:spcBef>
        <a:spcAft>
          <a:spcPct val="0"/>
        </a:spcAft>
        <a:defRPr sz="3200">
          <a:solidFill>
            <a:schemeClr val="tx1"/>
          </a:solidFill>
          <a:latin typeface="Arial" charset="0"/>
          <a:ea typeface="宋体" pitchFamily="2" charset="-122"/>
        </a:defRPr>
      </a:lvl5pPr>
      <a:lvl6pPr marL="457200" algn="ctr" rtl="0" fontAlgn="base">
        <a:spcBef>
          <a:spcPct val="0"/>
        </a:spcBef>
        <a:spcAft>
          <a:spcPct val="0"/>
        </a:spcAft>
        <a:defRPr sz="3200">
          <a:solidFill>
            <a:schemeClr val="tx1"/>
          </a:solidFill>
          <a:latin typeface="Arial" charset="0"/>
          <a:ea typeface="宋体" pitchFamily="2" charset="-122"/>
        </a:defRPr>
      </a:lvl6pPr>
      <a:lvl7pPr marL="914400" algn="ctr" rtl="0" fontAlgn="base">
        <a:spcBef>
          <a:spcPct val="0"/>
        </a:spcBef>
        <a:spcAft>
          <a:spcPct val="0"/>
        </a:spcAft>
        <a:defRPr sz="3200">
          <a:solidFill>
            <a:schemeClr val="tx1"/>
          </a:solidFill>
          <a:latin typeface="Arial" charset="0"/>
          <a:ea typeface="宋体" pitchFamily="2" charset="-122"/>
        </a:defRPr>
      </a:lvl7pPr>
      <a:lvl8pPr marL="1371600" algn="ctr" rtl="0" fontAlgn="base">
        <a:spcBef>
          <a:spcPct val="0"/>
        </a:spcBef>
        <a:spcAft>
          <a:spcPct val="0"/>
        </a:spcAft>
        <a:defRPr sz="3200">
          <a:solidFill>
            <a:schemeClr val="tx1"/>
          </a:solidFill>
          <a:latin typeface="Arial" charset="0"/>
          <a:ea typeface="宋体" pitchFamily="2" charset="-122"/>
        </a:defRPr>
      </a:lvl8pPr>
      <a:lvl9pPr marL="1828800" algn="ctr" rtl="0" fontAlgn="base">
        <a:spcBef>
          <a:spcPct val="0"/>
        </a:spcBef>
        <a:spcAft>
          <a:spcPct val="0"/>
        </a:spcAft>
        <a:defRPr sz="3200">
          <a:solidFill>
            <a:schemeClr val="tx1"/>
          </a:solidFill>
          <a:latin typeface="Arial" charset="0"/>
          <a:ea typeface="宋体" pitchFamily="2" charset="-122"/>
        </a:defRPr>
      </a:lvl9pPr>
    </p:titleStyle>
    <p:bodyStyle>
      <a:lvl1pPr marL="447675" indent="-447675" algn="l" rtl="0" eaLnBrk="0" fontAlgn="base" hangingPunct="0">
        <a:spcBef>
          <a:spcPts val="300"/>
        </a:spcBef>
        <a:spcAft>
          <a:spcPct val="0"/>
        </a:spcAft>
        <a:buClr>
          <a:srgbClr val="CC6600"/>
        </a:buClr>
        <a:buSzPct val="70000"/>
        <a:buFont typeface="Wingdings" pitchFamily="2" charset="2"/>
        <a:buChar char="n"/>
        <a:defRPr sz="2800" b="1">
          <a:solidFill>
            <a:schemeClr val="tx1"/>
          </a:solidFill>
          <a:effectLst/>
          <a:latin typeface="华文新魏"/>
          <a:ea typeface="华文新魏"/>
          <a:cs typeface="华文新魏"/>
        </a:defRPr>
      </a:lvl1pPr>
      <a:lvl2pPr marL="889000" indent="-439738" algn="l" rtl="0" eaLnBrk="0" fontAlgn="base" hangingPunct="0">
        <a:spcBef>
          <a:spcPts val="300"/>
        </a:spcBef>
        <a:spcAft>
          <a:spcPct val="0"/>
        </a:spcAft>
        <a:buClr>
          <a:schemeClr val="hlink"/>
        </a:buClr>
        <a:buSzPct val="65000"/>
        <a:buFont typeface="Wingdings" pitchFamily="2" charset="2"/>
        <a:buChar char="¡"/>
        <a:defRPr sz="2400" b="1">
          <a:solidFill>
            <a:schemeClr val="tx1"/>
          </a:solidFill>
          <a:effectLst/>
          <a:latin typeface="华文新魏"/>
          <a:ea typeface="华文新魏"/>
          <a:cs typeface="华文新魏"/>
        </a:defRPr>
      </a:lvl2pPr>
      <a:lvl3pPr marL="1293813" indent="-403225" algn="l" rtl="0" eaLnBrk="0" fontAlgn="base" hangingPunct="0">
        <a:spcBef>
          <a:spcPts val="300"/>
        </a:spcBef>
        <a:spcAft>
          <a:spcPct val="0"/>
        </a:spcAft>
        <a:buClr>
          <a:schemeClr val="accent1"/>
        </a:buClr>
        <a:buSzPct val="70000"/>
        <a:buFont typeface="Wingdings" pitchFamily="2" charset="2"/>
        <a:buChar char="n"/>
        <a:defRPr sz="2000" b="0">
          <a:solidFill>
            <a:schemeClr val="tx1"/>
          </a:solidFill>
          <a:effectLst/>
          <a:latin typeface="华文新魏"/>
          <a:ea typeface="华文新魏"/>
          <a:cs typeface="华文新魏"/>
        </a:defRPr>
      </a:lvl3pPr>
      <a:lvl4pPr marL="1681163" indent="-385763" algn="l" rtl="0" eaLnBrk="0" fontAlgn="base" hangingPunct="0">
        <a:spcBef>
          <a:spcPts val="300"/>
        </a:spcBef>
        <a:spcAft>
          <a:spcPct val="0"/>
        </a:spcAft>
        <a:buClr>
          <a:schemeClr val="hlink"/>
        </a:buClr>
        <a:buSzPct val="75000"/>
        <a:buFont typeface="Wingdings" pitchFamily="2" charset="2"/>
        <a:buChar char="¡"/>
        <a:defRPr sz="1600" b="0">
          <a:solidFill>
            <a:schemeClr val="tx1"/>
          </a:solidFill>
          <a:latin typeface="STXinwei" charset="-122"/>
          <a:ea typeface="STXinwei" charset="-122"/>
          <a:cs typeface="STXinwei" charset="-122"/>
        </a:defRPr>
      </a:lvl4pPr>
      <a:lvl5pPr marL="2070100" indent="-387350" algn="l" rtl="0" eaLnBrk="0" fontAlgn="base" hangingPunct="0">
        <a:spcBef>
          <a:spcPts val="300"/>
        </a:spcBef>
        <a:spcAft>
          <a:spcPct val="0"/>
        </a:spcAft>
        <a:buClr>
          <a:schemeClr val="accent1"/>
        </a:buClr>
        <a:buSzPct val="70000"/>
        <a:buFont typeface="Wingdings" pitchFamily="2" charset="2"/>
        <a:buChar char="n"/>
        <a:defRPr sz="1600" b="0">
          <a:solidFill>
            <a:schemeClr val="tx1"/>
          </a:solidFill>
          <a:latin typeface="Times New Roman" pitchFamily="18" charset="0"/>
          <a:ea typeface="+mn-ea"/>
          <a:cs typeface="Times New Roman" pitchFamily="18" charset="0"/>
        </a:defRPr>
      </a:lvl5pPr>
      <a:lvl6pPr marL="25273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6pPr>
      <a:lvl7pPr marL="29845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7pPr>
      <a:lvl8pPr marL="34417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8pPr>
      <a:lvl9pPr marL="3898900" indent="-387350" algn="l" rtl="0" fontAlgn="base">
        <a:spcBef>
          <a:spcPct val="20000"/>
        </a:spcBef>
        <a:spcAft>
          <a:spcPct val="0"/>
        </a:spcAft>
        <a:buClr>
          <a:schemeClr val="accent1"/>
        </a:buClr>
        <a:buSzPct val="70000"/>
        <a:buFont typeface="Wingdings" pitchFamily="2" charset="2"/>
        <a:buChar char="n"/>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sv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5.png"/><Relationship Id="rId7" Type="http://schemas.openxmlformats.org/officeDocument/2006/relationships/image" Target="../media/image26.svg"/><Relationship Id="rId12" Type="http://schemas.openxmlformats.org/officeDocument/2006/relationships/image" Target="../media/image31.emf"/><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5.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50.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8.sv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5.sv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hyperlink" Target="https://www.iso.org/standard/78936.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sv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E38BD975-8056-A949-B006-59481635E7FD}"/>
              </a:ext>
            </a:extLst>
          </p:cNvPr>
          <p:cNvGrpSpPr/>
          <p:nvPr/>
        </p:nvGrpSpPr>
        <p:grpSpPr>
          <a:xfrm>
            <a:off x="1175512" y="4218488"/>
            <a:ext cx="9840975" cy="2154115"/>
            <a:chOff x="1014893" y="3923213"/>
            <a:chExt cx="9840975" cy="2154115"/>
          </a:xfrm>
        </p:grpSpPr>
        <p:grpSp>
          <p:nvGrpSpPr>
            <p:cNvPr id="19" name="组合 18">
              <a:extLst>
                <a:ext uri="{FF2B5EF4-FFF2-40B4-BE49-F238E27FC236}">
                  <a16:creationId xmlns:a16="http://schemas.microsoft.com/office/drawing/2014/main" id="{37F93983-8126-BCC6-1C62-0320E214210F}"/>
                </a:ext>
              </a:extLst>
            </p:cNvPr>
            <p:cNvGrpSpPr/>
            <p:nvPr/>
          </p:nvGrpSpPr>
          <p:grpSpPr>
            <a:xfrm>
              <a:off x="1014893" y="4043478"/>
              <a:ext cx="2516917" cy="1944390"/>
              <a:chOff x="1014893" y="4654765"/>
              <a:chExt cx="2516917" cy="1944390"/>
            </a:xfrm>
          </p:grpSpPr>
          <p:sp>
            <p:nvSpPr>
              <p:cNvPr id="5" name="矩形 4">
                <a:extLst>
                  <a:ext uri="{FF2B5EF4-FFF2-40B4-BE49-F238E27FC236}">
                    <a16:creationId xmlns:a16="http://schemas.microsoft.com/office/drawing/2014/main" id="{CF5B6FEC-DE3F-D42B-4574-D33F50B8976D}"/>
                  </a:ext>
                </a:extLst>
              </p:cNvPr>
              <p:cNvSpPr/>
              <p:nvPr/>
            </p:nvSpPr>
            <p:spPr>
              <a:xfrm>
                <a:off x="1014893" y="6045157"/>
                <a:ext cx="2516917" cy="553998"/>
              </a:xfrm>
              <a:prstGeom prst="rect">
                <a:avLst/>
              </a:prstGeom>
            </p:spPr>
            <p:txBody>
              <a:bodyPr wrap="square" lIns="0" tIns="0" rIns="0" bIns="0">
                <a:spAutoFit/>
              </a:bodyPr>
              <a:lstStyle/>
              <a:p>
                <a:pPr algn="ctr"/>
                <a:r>
                  <a:rPr lang="zh-CN" altLang="en-US" i="1" dirty="0">
                    <a:latin typeface="Arial Rounded MT Bold" panose="020F0704030504030204" pitchFamily="34" charset="0"/>
                    <a:cs typeface="Arial" panose="020B0604020202020204" pitchFamily="34" charset="0"/>
                  </a:rPr>
                  <a:t>Nanjing </a:t>
                </a:r>
                <a:endParaRPr lang="en-US" altLang="zh-CN" i="1" dirty="0">
                  <a:latin typeface="Arial Rounded MT Bold" panose="020F0704030504030204" pitchFamily="34" charset="0"/>
                  <a:cs typeface="Arial" panose="020B0604020202020204" pitchFamily="34" charset="0"/>
                </a:endParaRPr>
              </a:p>
              <a:p>
                <a:pPr algn="ctr"/>
                <a:r>
                  <a:rPr lang="zh-CN" altLang="en-US" i="1" dirty="0">
                    <a:latin typeface="Arial Rounded MT Bold" panose="020F0704030504030204" pitchFamily="34" charset="0"/>
                    <a:cs typeface="Arial" panose="020B0604020202020204" pitchFamily="34" charset="0"/>
                  </a:rPr>
                  <a:t>University</a:t>
                </a:r>
                <a:r>
                  <a:rPr lang="en-US" altLang="zh-CN" b="1" baseline="30000" dirty="0">
                    <a:latin typeface="Arial Rounded MT Bold" panose="020F0704030504030204" pitchFamily="34" charset="0"/>
                    <a:cs typeface="Arial" panose="020B0604020202020204" pitchFamily="34" charset="0"/>
                  </a:rPr>
                  <a:t>1</a:t>
                </a:r>
                <a:endParaRPr lang="en-US" altLang="zh-CN" i="1" dirty="0">
                  <a:latin typeface="Arial Rounded MT Bold" panose="020F0704030504030204" pitchFamily="34" charset="0"/>
                  <a:cs typeface="Arial" panose="020B0604020202020204" pitchFamily="34" charset="0"/>
                </a:endParaRPr>
              </a:p>
            </p:txBody>
          </p:sp>
          <p:pic>
            <p:nvPicPr>
              <p:cNvPr id="6" name="图片 5">
                <a:extLst>
                  <a:ext uri="{FF2B5EF4-FFF2-40B4-BE49-F238E27FC236}">
                    <a16:creationId xmlns:a16="http://schemas.microsoft.com/office/drawing/2014/main" id="{E70939C6-3369-6EE2-C038-F7D9D681D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415" y="4654765"/>
                <a:ext cx="1135872" cy="1423624"/>
              </a:xfrm>
              <a:prstGeom prst="rect">
                <a:avLst/>
              </a:prstGeom>
            </p:spPr>
          </p:pic>
        </p:grpSp>
        <p:grpSp>
          <p:nvGrpSpPr>
            <p:cNvPr id="20" name="组合 19">
              <a:extLst>
                <a:ext uri="{FF2B5EF4-FFF2-40B4-BE49-F238E27FC236}">
                  <a16:creationId xmlns:a16="http://schemas.microsoft.com/office/drawing/2014/main" id="{B91F2530-84F6-3F21-D89F-74A5BC69B739}"/>
                </a:ext>
              </a:extLst>
            </p:cNvPr>
            <p:cNvGrpSpPr/>
            <p:nvPr/>
          </p:nvGrpSpPr>
          <p:grpSpPr>
            <a:xfrm>
              <a:off x="3619241" y="4042006"/>
              <a:ext cx="1856531" cy="1945862"/>
              <a:chOff x="3619241" y="4653293"/>
              <a:chExt cx="1856531" cy="1945862"/>
            </a:xfrm>
          </p:grpSpPr>
          <p:sp>
            <p:nvSpPr>
              <p:cNvPr id="11" name="矩形 10">
                <a:extLst>
                  <a:ext uri="{FF2B5EF4-FFF2-40B4-BE49-F238E27FC236}">
                    <a16:creationId xmlns:a16="http://schemas.microsoft.com/office/drawing/2014/main" id="{9276B8A1-909B-A3F9-04A1-39C716DA4922}"/>
                  </a:ext>
                </a:extLst>
              </p:cNvPr>
              <p:cNvSpPr/>
              <p:nvPr/>
            </p:nvSpPr>
            <p:spPr>
              <a:xfrm>
                <a:off x="3619241" y="6045157"/>
                <a:ext cx="1856531" cy="553998"/>
              </a:xfrm>
              <a:prstGeom prst="rect">
                <a:avLst/>
              </a:prstGeom>
            </p:spPr>
            <p:txBody>
              <a:bodyPr wrap="square" lIns="0" tIns="0" rIns="0" bIns="0">
                <a:spAutoFit/>
              </a:bodyPr>
              <a:lstStyle/>
              <a:p>
                <a:pPr algn="ctr"/>
                <a:r>
                  <a:rPr lang="en-US" altLang="zh-CN" i="1" dirty="0">
                    <a:latin typeface="Arial Rounded MT Bold" panose="020F0704030504030204" pitchFamily="34" charset="0"/>
                    <a:cs typeface="Arial" panose="020B0604020202020204" pitchFamily="34" charset="0"/>
                  </a:rPr>
                  <a:t>Tsinghua </a:t>
                </a:r>
              </a:p>
              <a:p>
                <a:pPr algn="ctr"/>
                <a:r>
                  <a:rPr lang="en-US" altLang="zh-CN" i="1" dirty="0">
                    <a:latin typeface="Arial Rounded MT Bold" panose="020F0704030504030204" pitchFamily="34" charset="0"/>
                    <a:cs typeface="Arial" panose="020B0604020202020204" pitchFamily="34" charset="0"/>
                  </a:rPr>
                  <a:t>University</a:t>
                </a:r>
                <a:r>
                  <a:rPr lang="en-US" altLang="zh-CN" b="1" i="1" baseline="30000" dirty="0">
                    <a:latin typeface="Arial Rounded MT Bold" panose="020F0704030504030204" pitchFamily="34" charset="0"/>
                    <a:cs typeface="Arial" panose="020B0604020202020204" pitchFamily="34" charset="0"/>
                  </a:rPr>
                  <a:t>2</a:t>
                </a:r>
                <a:endParaRPr lang="en-US" altLang="zh-CN" i="1" dirty="0">
                  <a:latin typeface="Arial Rounded MT Bold" panose="020F0704030504030204" pitchFamily="34" charset="0"/>
                  <a:cs typeface="Arial" panose="020B0604020202020204" pitchFamily="34" charset="0"/>
                </a:endParaRPr>
              </a:p>
            </p:txBody>
          </p:sp>
          <p:pic>
            <p:nvPicPr>
              <p:cNvPr id="7" name="图片 6">
                <a:extLst>
                  <a:ext uri="{FF2B5EF4-FFF2-40B4-BE49-F238E27FC236}">
                    <a16:creationId xmlns:a16="http://schemas.microsoft.com/office/drawing/2014/main" id="{503E6FC9-52B6-2296-C408-261DE386E1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7590" y="4653293"/>
                <a:ext cx="1423624" cy="1423624"/>
              </a:xfrm>
              <a:prstGeom prst="rect">
                <a:avLst/>
              </a:prstGeom>
            </p:spPr>
          </p:pic>
        </p:grpSp>
        <p:sp>
          <p:nvSpPr>
            <p:cNvPr id="12" name="矩形 11">
              <a:extLst>
                <a:ext uri="{FF2B5EF4-FFF2-40B4-BE49-F238E27FC236}">
                  <a16:creationId xmlns:a16="http://schemas.microsoft.com/office/drawing/2014/main" id="{E3BD18C2-9638-890B-DFC8-C4461579DC74}"/>
                </a:ext>
              </a:extLst>
            </p:cNvPr>
            <p:cNvSpPr/>
            <p:nvPr/>
          </p:nvSpPr>
          <p:spPr>
            <a:xfrm>
              <a:off x="8358225" y="5428791"/>
              <a:ext cx="2497643" cy="553998"/>
            </a:xfrm>
            <a:prstGeom prst="rect">
              <a:avLst/>
            </a:prstGeom>
          </p:spPr>
          <p:txBody>
            <a:bodyPr wrap="square" lIns="0" tIns="0" rIns="0" bIns="0">
              <a:spAutoFit/>
            </a:bodyPr>
            <a:lstStyle/>
            <a:p>
              <a:pPr algn="ctr"/>
              <a:r>
                <a:rPr lang="en" altLang="zh-CN" i="1" dirty="0">
                  <a:latin typeface="Arial Rounded MT Bold" panose="020F0704030504030204" pitchFamily="34" charset="0"/>
                  <a:cs typeface="Arial" panose="020B0604020202020204" pitchFamily="34" charset="0"/>
                </a:rPr>
                <a:t>Shanghai Jiao </a:t>
              </a:r>
            </a:p>
            <a:p>
              <a:pPr algn="ctr"/>
              <a:r>
                <a:rPr lang="en" altLang="zh-CN" i="1" dirty="0">
                  <a:latin typeface="Arial Rounded MT Bold" panose="020F0704030504030204" pitchFamily="34" charset="0"/>
                  <a:cs typeface="Arial" panose="020B0604020202020204" pitchFamily="34" charset="0"/>
                </a:rPr>
                <a:t>Tong University</a:t>
              </a:r>
              <a:r>
                <a:rPr lang="en-US" altLang="zh-CN" i="1" baseline="30000" dirty="0">
                  <a:latin typeface="Arial Rounded MT Bold" panose="020F0704030504030204" pitchFamily="34" charset="0"/>
                  <a:cs typeface="Arial" panose="020B0604020202020204" pitchFamily="34" charset="0"/>
                </a:rPr>
                <a:t>4</a:t>
              </a:r>
            </a:p>
          </p:txBody>
        </p:sp>
        <p:pic>
          <p:nvPicPr>
            <p:cNvPr id="1028" name="Picture 4">
              <a:extLst>
                <a:ext uri="{FF2B5EF4-FFF2-40B4-BE49-F238E27FC236}">
                  <a16:creationId xmlns:a16="http://schemas.microsoft.com/office/drawing/2014/main" id="{223038B7-24F5-304F-9C0F-F7DC2DF339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169" t="20282" r="23487" b="23836"/>
            <a:stretch/>
          </p:blipFill>
          <p:spPr bwMode="auto">
            <a:xfrm>
              <a:off x="6476323" y="4008774"/>
              <a:ext cx="1303099" cy="151212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27C9F84A-580F-D34D-BE69-7309E01713BF}"/>
                </a:ext>
              </a:extLst>
            </p:cNvPr>
            <p:cNvSpPr txBox="1"/>
            <p:nvPr/>
          </p:nvSpPr>
          <p:spPr>
            <a:xfrm>
              <a:off x="6163070" y="5430997"/>
              <a:ext cx="1922514" cy="646331"/>
            </a:xfrm>
            <a:prstGeom prst="rect">
              <a:avLst/>
            </a:prstGeom>
            <a:noFill/>
          </p:spPr>
          <p:txBody>
            <a:bodyPr wrap="none" rtlCol="0">
              <a:spAutoFit/>
            </a:bodyPr>
            <a:lstStyle/>
            <a:p>
              <a:pPr algn="ctr"/>
              <a:r>
                <a:rPr lang="en" altLang="zh-CN" i="1" dirty="0">
                  <a:latin typeface="Arial Rounded MT Bold" panose="020F0704030504030204" pitchFamily="34" charset="0"/>
                  <a:cs typeface="Arial" panose="020B0604020202020204" pitchFamily="34" charset="0"/>
                </a:rPr>
                <a:t>The University </a:t>
              </a:r>
            </a:p>
            <a:p>
              <a:pPr algn="ctr"/>
              <a:r>
                <a:rPr lang="en" altLang="zh-CN" i="1" dirty="0">
                  <a:latin typeface="Arial Rounded MT Bold" panose="020F0704030504030204" pitchFamily="34" charset="0"/>
                  <a:cs typeface="Arial" panose="020B0604020202020204" pitchFamily="34" charset="0"/>
                </a:rPr>
                <a:t>of Queensland</a:t>
              </a:r>
              <a:r>
                <a:rPr lang="en-US" altLang="zh-CN" i="1" baseline="30000" dirty="0">
                  <a:latin typeface="Arial Rounded MT Bold" panose="020F0704030504030204" pitchFamily="34" charset="0"/>
                  <a:cs typeface="Arial" panose="020B0604020202020204" pitchFamily="34" charset="0"/>
                </a:rPr>
                <a:t>3</a:t>
              </a:r>
              <a:endParaRPr lang="zh-CN" altLang="en-US" i="1" baseline="30000" dirty="0">
                <a:latin typeface="Arial Rounded MT Bold" panose="020F0704030504030204" pitchFamily="34" charset="0"/>
                <a:cs typeface="Arial" panose="020B0604020202020204" pitchFamily="34" charset="0"/>
              </a:endParaRPr>
            </a:p>
          </p:txBody>
        </p:sp>
        <p:pic>
          <p:nvPicPr>
            <p:cNvPr id="1030" name="Picture 6">
              <a:extLst>
                <a:ext uri="{FF2B5EF4-FFF2-40B4-BE49-F238E27FC236}">
                  <a16:creationId xmlns:a16="http://schemas.microsoft.com/office/drawing/2014/main" id="{1FA67814-AF49-0C45-98B8-328345FBBC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2521" y="3923213"/>
              <a:ext cx="1596948" cy="1597689"/>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Google Shape;338;p51">
            <a:extLst>
              <a:ext uri="{FF2B5EF4-FFF2-40B4-BE49-F238E27FC236}">
                <a16:creationId xmlns:a16="http://schemas.microsoft.com/office/drawing/2014/main" id="{29F81737-53E5-5B8D-D1D8-BAB8829B8E45}"/>
              </a:ext>
            </a:extLst>
          </p:cNvPr>
          <p:cNvSpPr/>
          <p:nvPr/>
        </p:nvSpPr>
        <p:spPr>
          <a:xfrm>
            <a:off x="534628" y="1045227"/>
            <a:ext cx="11122744" cy="1321033"/>
          </a:xfrm>
          <a:prstGeom prst="rect">
            <a:avLst/>
          </a:prstGeom>
          <a:noFill/>
          <a:ln>
            <a:noFill/>
          </a:ln>
        </p:spPr>
        <p:txBody>
          <a:bodyPr spcFirstLastPara="1" wrap="square" lIns="0" tIns="0" rIns="0" bIns="0" anchor="t" anchorCtr="0">
            <a:noAutofit/>
          </a:bodyPr>
          <a:lstStyle/>
          <a:p>
            <a:pPr algn="ctr"/>
            <a:r>
              <a:rPr lang="en-US" altLang="zh-CN" sz="4400" b="1" dirty="0">
                <a:solidFill>
                  <a:srgbClr val="002060"/>
                </a:solidFill>
                <a:latin typeface="Arial Rounded MT Bold" panose="020F0704030504030204" pitchFamily="34" charset="0"/>
                <a:ea typeface="黑体" panose="02010609060101010101" pitchFamily="49" charset="-122"/>
                <a:cs typeface="Arial" panose="020B0604020202020204" pitchFamily="34" charset="0"/>
              </a:rPr>
              <a:t>When Complex Event Recognition Meets Cloud-Native Architectures</a:t>
            </a:r>
            <a:endParaRPr lang="en" altLang="zh-CN" sz="4400" b="1" dirty="0">
              <a:solidFill>
                <a:srgbClr val="002060"/>
              </a:solidFill>
              <a:latin typeface="Arial Rounded MT Bold" panose="020F0704030504030204" pitchFamily="34" charset="0"/>
              <a:ea typeface="黑体" panose="02010609060101010101" pitchFamily="49" charset="-122"/>
              <a:cs typeface="Arial" panose="020B0604020202020204" pitchFamily="34" charset="0"/>
            </a:endParaRPr>
          </a:p>
        </p:txBody>
      </p:sp>
      <p:sp>
        <p:nvSpPr>
          <p:cNvPr id="4" name="矩形 3">
            <a:extLst>
              <a:ext uri="{FF2B5EF4-FFF2-40B4-BE49-F238E27FC236}">
                <a16:creationId xmlns:a16="http://schemas.microsoft.com/office/drawing/2014/main" id="{D924E021-9932-9B65-4D62-58C7DEC4E4F6}"/>
              </a:ext>
            </a:extLst>
          </p:cNvPr>
          <p:cNvSpPr/>
          <p:nvPr/>
        </p:nvSpPr>
        <p:spPr>
          <a:xfrm>
            <a:off x="1388341" y="2788684"/>
            <a:ext cx="9415318" cy="952890"/>
          </a:xfrm>
          <a:prstGeom prst="rect">
            <a:avLst/>
          </a:prstGeom>
        </p:spPr>
        <p:txBody>
          <a:bodyPr wrap="square" lIns="0" tIns="0" rIns="0" bIns="0">
            <a:spAutoFit/>
          </a:bodyPr>
          <a:lstStyle/>
          <a:p>
            <a:pPr algn="ctr">
              <a:lnSpc>
                <a:spcPct val="150000"/>
              </a:lnSpc>
            </a:pPr>
            <a:r>
              <a:rPr lang="en-US" altLang="zh-CN" sz="2200" b="1" dirty="0" err="1">
                <a:latin typeface="Arial Rounded MT Bold" panose="020F0704030504030204" pitchFamily="34" charset="0"/>
                <a:cs typeface="Arial" panose="020B0604020202020204" pitchFamily="34" charset="0"/>
              </a:rPr>
              <a:t>Shizhe</a:t>
            </a:r>
            <a:r>
              <a:rPr lang="en-US" altLang="zh-CN" sz="2200" b="1" dirty="0">
                <a:latin typeface="Arial Rounded MT Bold" panose="020F0704030504030204" pitchFamily="34" charset="0"/>
                <a:cs typeface="Arial" panose="020B0604020202020204" pitchFamily="34" charset="0"/>
              </a:rPr>
              <a:t> Liu</a:t>
            </a:r>
            <a:r>
              <a:rPr lang="en-US" altLang="zh-CN" sz="2200" b="1" baseline="30000" dirty="0">
                <a:latin typeface="Arial Rounded MT Bold" panose="020F0704030504030204" pitchFamily="34" charset="0"/>
                <a:cs typeface="Arial" panose="020B0604020202020204" pitchFamily="34" charset="0"/>
              </a:rPr>
              <a:t>1</a:t>
            </a:r>
            <a:r>
              <a:rPr lang="en-US" altLang="zh-CN" sz="2200" dirty="0">
                <a:latin typeface="Arial Rounded MT Bold" panose="020F0704030504030204" pitchFamily="34" charset="0"/>
                <a:cs typeface="Arial" panose="020B0604020202020204" pitchFamily="34" charset="0"/>
              </a:rPr>
              <a:t>, </a:t>
            </a:r>
            <a:r>
              <a:rPr lang="en-US" altLang="zh-CN" sz="2200" dirty="0" err="1">
                <a:latin typeface="Arial Rounded MT Bold" panose="020F0704030504030204" pitchFamily="34" charset="0"/>
                <a:cs typeface="Arial" panose="020B0604020202020204" pitchFamily="34" charset="0"/>
              </a:rPr>
              <a:t>Haipeng</a:t>
            </a:r>
            <a:r>
              <a:rPr lang="en-US" altLang="zh-CN" sz="2200" dirty="0">
                <a:latin typeface="Arial Rounded MT Bold" panose="020F0704030504030204" pitchFamily="34" charset="0"/>
                <a:cs typeface="Arial" panose="020B0604020202020204" pitchFamily="34" charset="0"/>
              </a:rPr>
              <a:t> Dai</a:t>
            </a:r>
            <a:r>
              <a:rPr lang="en-US" altLang="zh-CN" sz="2200" b="1" baseline="30000" dirty="0">
                <a:latin typeface="Arial Rounded MT Bold" panose="020F0704030504030204" pitchFamily="34" charset="0"/>
                <a:cs typeface="Arial" panose="020B0604020202020204" pitchFamily="34" charset="0"/>
              </a:rPr>
              <a:t>1</a:t>
            </a:r>
            <a:r>
              <a:rPr lang="en-US" altLang="zh-CN" sz="2200" dirty="0">
                <a:latin typeface="Arial Rounded MT Bold" panose="020F0704030504030204" pitchFamily="34" charset="0"/>
                <a:cs typeface="Arial" panose="020B0604020202020204" pitchFamily="34" charset="0"/>
              </a:rPr>
              <a:t>, Meng Li</a:t>
            </a:r>
            <a:r>
              <a:rPr lang="en-US" altLang="zh-CN" sz="2200" b="1" baseline="30000" dirty="0">
                <a:latin typeface="Arial Rounded MT Bold" panose="020F0704030504030204" pitchFamily="34" charset="0"/>
                <a:cs typeface="Arial" panose="020B0604020202020204" pitchFamily="34" charset="0"/>
              </a:rPr>
              <a:t>1</a:t>
            </a:r>
            <a:r>
              <a:rPr lang="en-US" altLang="zh-CN" sz="2200" dirty="0">
                <a:latin typeface="Arial Rounded MT Bold" panose="020F0704030504030204" pitchFamily="34" charset="0"/>
                <a:cs typeface="Arial" panose="020B0604020202020204" pitchFamily="34" charset="0"/>
              </a:rPr>
              <a:t>, </a:t>
            </a:r>
            <a:r>
              <a:rPr lang="en-US" altLang="zh-CN" sz="2200" dirty="0" err="1">
                <a:latin typeface="Arial Rounded MT Bold" panose="020F0704030504030204" pitchFamily="34" charset="0"/>
                <a:cs typeface="Arial" panose="020B0604020202020204" pitchFamily="34" charset="0"/>
              </a:rPr>
              <a:t>Yuemeng</a:t>
            </a:r>
            <a:r>
              <a:rPr lang="en-US" altLang="zh-CN" sz="2200" dirty="0">
                <a:latin typeface="Arial Rounded MT Bold" panose="020F0704030504030204" pitchFamily="34" charset="0"/>
                <a:cs typeface="Arial" panose="020B0604020202020204" pitchFamily="34" charset="0"/>
              </a:rPr>
              <a:t> Zhang</a:t>
            </a:r>
            <a:r>
              <a:rPr lang="en-US" altLang="zh-CN" sz="2200" b="1" baseline="30000" dirty="0">
                <a:latin typeface="Arial Rounded MT Bold" panose="020F0704030504030204" pitchFamily="34" charset="0"/>
                <a:cs typeface="Arial" panose="020B0604020202020204" pitchFamily="34" charset="0"/>
              </a:rPr>
              <a:t>1</a:t>
            </a:r>
            <a:r>
              <a:rPr lang="en-US" altLang="zh-CN" sz="2200" dirty="0">
                <a:latin typeface="Arial Rounded MT Bold" panose="020F0704030504030204" pitchFamily="34" charset="0"/>
                <a:cs typeface="Arial" panose="020B0604020202020204" pitchFamily="34" charset="0"/>
              </a:rPr>
              <a:t>, </a:t>
            </a:r>
            <a:r>
              <a:rPr lang="en-US" altLang="zh-CN" sz="2200" dirty="0" err="1">
                <a:latin typeface="Arial Rounded MT Bold" panose="020F0704030504030204" pitchFamily="34" charset="0"/>
                <a:cs typeface="Arial" panose="020B0604020202020204" pitchFamily="34" charset="0"/>
              </a:rPr>
              <a:t>Shaoxu</a:t>
            </a:r>
            <a:r>
              <a:rPr lang="en-US" altLang="zh-CN" sz="2200" dirty="0">
                <a:latin typeface="Arial Rounded MT Bold" panose="020F0704030504030204" pitchFamily="34" charset="0"/>
                <a:cs typeface="Arial" panose="020B0604020202020204" pitchFamily="34" charset="0"/>
              </a:rPr>
              <a:t> Song</a:t>
            </a:r>
            <a:r>
              <a:rPr lang="en-US" altLang="zh-CN" sz="2200" b="1" baseline="30000" dirty="0">
                <a:latin typeface="Arial Rounded MT Bold" panose="020F0704030504030204" pitchFamily="34" charset="0"/>
                <a:cs typeface="Arial" panose="020B0604020202020204" pitchFamily="34" charset="0"/>
              </a:rPr>
              <a:t>2</a:t>
            </a:r>
            <a:r>
              <a:rPr lang="en-US" altLang="zh-CN" sz="2200" dirty="0">
                <a:latin typeface="Arial Rounded MT Bold" panose="020F0704030504030204" pitchFamily="34" charset="0"/>
                <a:cs typeface="Arial" panose="020B0604020202020204" pitchFamily="34" charset="0"/>
              </a:rPr>
              <a:t>, </a:t>
            </a:r>
          </a:p>
          <a:p>
            <a:pPr algn="ctr">
              <a:lnSpc>
                <a:spcPct val="150000"/>
              </a:lnSpc>
            </a:pPr>
            <a:r>
              <a:rPr lang="en-US" altLang="zh-CN" sz="2200" dirty="0" err="1">
                <a:latin typeface="Arial Rounded MT Bold" panose="020F0704030504030204" pitchFamily="34" charset="0"/>
                <a:cs typeface="Arial" panose="020B0604020202020204" pitchFamily="34" charset="0"/>
              </a:rPr>
              <a:t>Zhifeng</a:t>
            </a:r>
            <a:r>
              <a:rPr lang="en-US" altLang="zh-CN" sz="2200" dirty="0">
                <a:latin typeface="Arial Rounded MT Bold" panose="020F0704030504030204" pitchFamily="34" charset="0"/>
                <a:cs typeface="Arial" panose="020B0604020202020204" pitchFamily="34" charset="0"/>
              </a:rPr>
              <a:t> Bao</a:t>
            </a:r>
            <a:r>
              <a:rPr lang="en-US" altLang="zh-CN" sz="2200" b="1" baseline="30000" dirty="0">
                <a:latin typeface="Arial Rounded MT Bold" panose="020F0704030504030204" pitchFamily="34" charset="0"/>
                <a:cs typeface="Arial" panose="020B0604020202020204" pitchFamily="34" charset="0"/>
              </a:rPr>
              <a:t>3</a:t>
            </a:r>
            <a:r>
              <a:rPr lang="en-US" altLang="zh-CN" sz="2200" dirty="0">
                <a:latin typeface="Arial Rounded MT Bold" panose="020F0704030504030204" pitchFamily="34" charset="0"/>
                <a:cs typeface="Arial" panose="020B0604020202020204" pitchFamily="34" charset="0"/>
              </a:rPr>
              <a:t>, </a:t>
            </a:r>
            <a:r>
              <a:rPr lang="en-US" altLang="zh-CN" sz="2200" dirty="0" err="1">
                <a:latin typeface="Arial Rounded MT Bold" panose="020F0704030504030204" pitchFamily="34" charset="0"/>
                <a:cs typeface="Arial" panose="020B0604020202020204" pitchFamily="34" charset="0"/>
              </a:rPr>
              <a:t>Hancheng</a:t>
            </a:r>
            <a:r>
              <a:rPr lang="en-US" altLang="zh-CN" sz="2200" dirty="0">
                <a:latin typeface="Arial Rounded MT Bold" panose="020F0704030504030204" pitchFamily="34" charset="0"/>
                <a:cs typeface="Arial" panose="020B0604020202020204" pitchFamily="34" charset="0"/>
              </a:rPr>
              <a:t> Wang</a:t>
            </a:r>
            <a:r>
              <a:rPr lang="en-US" altLang="zh-CN" sz="2200" b="1" baseline="30000" dirty="0">
                <a:latin typeface="Arial Rounded MT Bold" panose="020F0704030504030204" pitchFamily="34" charset="0"/>
                <a:cs typeface="Arial" panose="020B0604020202020204" pitchFamily="34" charset="0"/>
              </a:rPr>
              <a:t>1</a:t>
            </a:r>
            <a:r>
              <a:rPr lang="en-US" altLang="zh-CN" sz="2200" dirty="0">
                <a:latin typeface="Arial Rounded MT Bold" panose="020F0704030504030204" pitchFamily="34" charset="0"/>
                <a:cs typeface="Arial" panose="020B0604020202020204" pitchFamily="34" charset="0"/>
              </a:rPr>
              <a:t>, </a:t>
            </a:r>
            <a:r>
              <a:rPr lang="en-US" altLang="zh-CN" sz="2200" dirty="0" err="1">
                <a:latin typeface="Arial Rounded MT Bold" panose="020F0704030504030204" pitchFamily="34" charset="0"/>
                <a:cs typeface="Arial" panose="020B0604020202020204" pitchFamily="34" charset="0"/>
              </a:rPr>
              <a:t>Xiaofeng</a:t>
            </a:r>
            <a:r>
              <a:rPr lang="en-US" altLang="zh-CN" sz="2200" dirty="0">
                <a:latin typeface="Arial Rounded MT Bold" panose="020F0704030504030204" pitchFamily="34" charset="0"/>
                <a:cs typeface="Arial" panose="020B0604020202020204" pitchFamily="34" charset="0"/>
              </a:rPr>
              <a:t> Gao</a:t>
            </a:r>
            <a:r>
              <a:rPr lang="en-US" altLang="zh-CN" sz="2200" b="1" baseline="30000" dirty="0">
                <a:latin typeface="Arial Rounded MT Bold" panose="020F0704030504030204" pitchFamily="34" charset="0"/>
                <a:cs typeface="Arial" panose="020B0604020202020204" pitchFamily="34" charset="0"/>
              </a:rPr>
              <a:t>4</a:t>
            </a:r>
            <a:r>
              <a:rPr lang="en-US" altLang="zh-CN" sz="2200" dirty="0">
                <a:latin typeface="Arial Rounded MT Bold" panose="020F0704030504030204" pitchFamily="34" charset="0"/>
                <a:cs typeface="Arial" panose="020B0604020202020204" pitchFamily="34" charset="0"/>
              </a:rPr>
              <a:t>, </a:t>
            </a:r>
            <a:r>
              <a:rPr lang="en-US" altLang="zh-CN" sz="2200" dirty="0" err="1">
                <a:latin typeface="Arial Rounded MT Bold" panose="020F0704030504030204" pitchFamily="34" charset="0"/>
                <a:cs typeface="Arial" panose="020B0604020202020204" pitchFamily="34" charset="0"/>
              </a:rPr>
              <a:t>Guihai</a:t>
            </a:r>
            <a:r>
              <a:rPr lang="en-US" altLang="zh-CN" sz="2200" dirty="0">
                <a:latin typeface="Arial Rounded MT Bold" panose="020F0704030504030204" pitchFamily="34" charset="0"/>
                <a:cs typeface="Arial" panose="020B0604020202020204" pitchFamily="34" charset="0"/>
              </a:rPr>
              <a:t> Chen</a:t>
            </a:r>
            <a:r>
              <a:rPr lang="en-US" altLang="zh-CN" sz="2200" b="1" baseline="30000" dirty="0">
                <a:latin typeface="Arial Rounded MT Bold" panose="020F0704030504030204" pitchFamily="34" charset="0"/>
                <a:cs typeface="Arial" panose="020B0604020202020204" pitchFamily="34" charset="0"/>
              </a:rPr>
              <a:t>1</a:t>
            </a:r>
            <a:r>
              <a:rPr lang="en-US" altLang="zh-CN" sz="2200" dirty="0">
                <a:latin typeface="Arial Rounded MT Bold" panose="020F0704030504030204" pitchFamily="34" charset="0"/>
                <a:cs typeface="Arial" panose="020B0604020202020204" pitchFamily="34" charset="0"/>
              </a:rPr>
              <a:t> </a:t>
            </a:r>
          </a:p>
        </p:txBody>
      </p:sp>
      <p:pic>
        <p:nvPicPr>
          <p:cNvPr id="1026" name="Picture 2" descr="ICDE 2026 Montreal, Canada">
            <a:extLst>
              <a:ext uri="{FF2B5EF4-FFF2-40B4-BE49-F238E27FC236}">
                <a16:creationId xmlns:a16="http://schemas.microsoft.com/office/drawing/2014/main" id="{48E99A6D-2F24-B643-8BD5-F7A5710353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pic>
        <p:nvPicPr>
          <p:cNvPr id="16" name="图片 15">
            <a:extLst>
              <a:ext uri="{FF2B5EF4-FFF2-40B4-BE49-F238E27FC236}">
                <a16:creationId xmlns:a16="http://schemas.microsoft.com/office/drawing/2014/main" id="{4850C838-CDEF-E148-89AF-298992DFC5A6}"/>
              </a:ext>
            </a:extLst>
          </p:cNvPr>
          <p:cNvPicPr>
            <a:picLocks noChangeAspect="1"/>
          </p:cNvPicPr>
          <p:nvPr/>
        </p:nvPicPr>
        <p:blipFill rotWithShape="1">
          <a:blip r:embed="rId8"/>
          <a:srcRect t="-632" r="8220" b="85087"/>
          <a:stretch/>
        </p:blipFill>
        <p:spPr>
          <a:xfrm>
            <a:off x="164387" y="37808"/>
            <a:ext cx="10944008" cy="895177"/>
          </a:xfrm>
          <a:prstGeom prst="rect">
            <a:avLst/>
          </a:prstGeom>
          <a:effectLst>
            <a:outerShdw blurRad="50800" dist="50800" dir="5400000" sx="33000" sy="33000" algn="ctr" rotWithShape="0">
              <a:schemeClr val="tx1">
                <a:alpha val="0"/>
              </a:schemeClr>
            </a:outerShdw>
          </a:effectLst>
        </p:spPr>
      </p:pic>
    </p:spTree>
    <p:extLst>
      <p:ext uri="{BB962C8B-B14F-4D97-AF65-F5344CB8AC3E}">
        <p14:creationId xmlns:p14="http://schemas.microsoft.com/office/powerpoint/2010/main" val="1887869044"/>
      </p:ext>
    </p:extLst>
  </p:cSld>
  <p:clrMapOvr>
    <a:masterClrMapping/>
  </p:clrMapOvr>
  <mc:AlternateContent xmlns:mc="http://schemas.openxmlformats.org/markup-compatibility/2006" xmlns:p14="http://schemas.microsoft.com/office/powerpoint/2010/main">
    <mc:Choice Requires="p14">
      <p:transition p14:dur="0" advTm="40956"/>
    </mc:Choice>
    <mc:Fallback xmlns="">
      <p:transition advTm="409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8053845" cy="590700"/>
          </a:xfrm>
        </p:spPr>
        <p:txBody>
          <a:bodyPr/>
          <a:lstStyle/>
          <a:p>
            <a:r>
              <a:rPr lang="en-US" altLang="zh-CN" dirty="0">
                <a:latin typeface="Arial Rounded MT Bold" panose="020F0704030504030204" pitchFamily="34" charset="0"/>
                <a:sym typeface="Arial"/>
              </a:rPr>
              <a:t>Skipping versus Strict-contiguous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A63AE431-BF75-CC47-99E5-9B76C1372636}"/>
              </a:ext>
            </a:extLst>
          </p:cNvPr>
          <p:cNvSpPr/>
          <p:nvPr/>
        </p:nvSpPr>
        <p:spPr>
          <a:xfrm>
            <a:off x="342903" y="1164377"/>
            <a:ext cx="11231475" cy="1325619"/>
          </a:xfrm>
          <a:prstGeom prst="rect">
            <a:avLst/>
          </a:prstGeom>
        </p:spPr>
        <p:txBody>
          <a:bodyPr wrap="square" lIns="0" tIns="0" rIns="0" bIns="0">
            <a:spAutoFit/>
          </a:bodyPr>
          <a:lstStyle/>
          <a:p>
            <a:pPr marL="342900" indent="-342900">
              <a:lnSpc>
                <a:spcPct val="150000"/>
              </a:lnSpc>
              <a:buFont typeface="Wingdings" pitchFamily="2" charset="2"/>
              <a:buChar char="p"/>
            </a:pPr>
            <a:r>
              <a:rPr lang="en" altLang="zh-CN" sz="2000" dirty="0">
                <a:latin typeface="Arial Rounded MT Bold" panose="020F0704030504030204" pitchFamily="34" charset="0"/>
                <a:ea typeface="黑体" panose="02010609060101010101" pitchFamily="49" charset="-122"/>
              </a:rPr>
              <a:t>Skipping semantic: Any events are allowed to occur between two specified events</a:t>
            </a:r>
          </a:p>
          <a:p>
            <a:pPr marL="342900" indent="-342900">
              <a:lnSpc>
                <a:spcPct val="150000"/>
              </a:lnSpc>
              <a:buFont typeface="Wingdings" pitchFamily="2" charset="2"/>
              <a:buChar char="p"/>
            </a:pPr>
            <a:r>
              <a:rPr lang="en-US" altLang="zh-CN" sz="2000" dirty="0">
                <a:latin typeface="Arial Rounded MT Bold" panose="020F0704030504030204" pitchFamily="34" charset="0"/>
                <a:ea typeface="黑体" panose="02010609060101010101" pitchFamily="49" charset="-122"/>
              </a:rPr>
              <a:t>Strict-contiguous </a:t>
            </a:r>
            <a:r>
              <a:rPr lang="en" altLang="zh-CN" sz="2000" dirty="0">
                <a:latin typeface="Arial Rounded MT Bold" panose="020F0704030504030204" pitchFamily="34" charset="0"/>
                <a:ea typeface="黑体" panose="02010609060101010101" pitchFamily="49" charset="-122"/>
              </a:rPr>
              <a:t>semantic</a:t>
            </a:r>
            <a:r>
              <a:rPr lang="en-US" altLang="zh-CN" sz="2000" dirty="0">
                <a:latin typeface="Arial Rounded MT Bold" panose="020F0704030504030204" pitchFamily="34" charset="0"/>
                <a:ea typeface="黑体" panose="02010609060101010101" pitchFamily="49" charset="-122"/>
              </a:rPr>
              <a:t>: events within the match must be consecutive, with one event directly followed by another</a:t>
            </a:r>
          </a:p>
        </p:txBody>
      </p:sp>
      <p:sp>
        <p:nvSpPr>
          <p:cNvPr id="130" name="文本框 129">
            <a:extLst>
              <a:ext uri="{FF2B5EF4-FFF2-40B4-BE49-F238E27FC236}">
                <a16:creationId xmlns:a16="http://schemas.microsoft.com/office/drawing/2014/main" id="{A29E7343-A2FC-A343-A950-92DF1996F0B2}"/>
              </a:ext>
            </a:extLst>
          </p:cNvPr>
          <p:cNvSpPr txBox="1"/>
          <p:nvPr/>
        </p:nvSpPr>
        <p:spPr>
          <a:xfrm>
            <a:off x="514294" y="6097556"/>
            <a:ext cx="5094130" cy="536457"/>
          </a:xfrm>
          <a:prstGeom prst="rect">
            <a:avLst/>
          </a:prstGeom>
          <a:noFill/>
        </p:spPr>
        <p:txBody>
          <a:bodyPr wrap="square">
            <a:spAutoFit/>
          </a:bodyPr>
          <a:lstStyle/>
          <a:p>
            <a:pPr algn="ctr">
              <a:buClr>
                <a:srgbClr val="000000"/>
              </a:buClr>
              <a:defRPr/>
            </a:pPr>
            <a:r>
              <a:rPr kumimoji="1" lang="en" altLang="zh-CN" sz="1400" i="1" kern="0" dirty="0">
                <a:solidFill>
                  <a:srgbClr val="000000"/>
                </a:solidFill>
                <a:latin typeface="Arial Rounded MT Bold" panose="020F0704030504030204" pitchFamily="34" charset="0"/>
                <a:ea typeface="Microsoft YaHei" panose="020B0503020204020204" pitchFamily="34" charset="-122"/>
                <a:cs typeface="Arial"/>
              </a:rPr>
              <a:t>Note that </a:t>
            </a:r>
            <a:r>
              <a:rPr kumimoji="1" lang="en" altLang="zh-CN" sz="1400" i="1" kern="0" dirty="0">
                <a:solidFill>
                  <a:schemeClr val="accent3">
                    <a:lumMod val="75000"/>
                  </a:schemeClr>
                </a:solidFill>
                <a:latin typeface="Arial Rounded MT Bold" panose="020F0704030504030204" pitchFamily="34" charset="0"/>
                <a:ea typeface="Microsoft YaHei" panose="020B0503020204020204" pitchFamily="34" charset="-122"/>
                <a:cs typeface="Arial"/>
              </a:rPr>
              <a:t>dashed lines </a:t>
            </a:r>
            <a:r>
              <a:rPr kumimoji="1" lang="en" altLang="zh-CN" sz="1400" i="1" kern="0" dirty="0">
                <a:solidFill>
                  <a:srgbClr val="000000"/>
                </a:solidFill>
                <a:latin typeface="Arial Rounded MT Bold" panose="020F0704030504030204" pitchFamily="34" charset="0"/>
                <a:ea typeface="Microsoft YaHei" panose="020B0503020204020204" pitchFamily="34" charset="-122"/>
                <a:cs typeface="Arial"/>
              </a:rPr>
              <a:t>represent skip semantics and </a:t>
            </a:r>
            <a:r>
              <a:rPr kumimoji="1" lang="en" altLang="zh-CN" sz="1400" i="1" kern="0" dirty="0">
                <a:solidFill>
                  <a:srgbClr val="00B0F0"/>
                </a:solidFill>
                <a:latin typeface="Arial Rounded MT Bold" panose="020F0704030504030204" pitchFamily="34" charset="0"/>
                <a:ea typeface="Microsoft YaHei" panose="020B0503020204020204" pitchFamily="34" charset="-122"/>
                <a:cs typeface="Arial"/>
              </a:rPr>
              <a:t>solid lines </a:t>
            </a:r>
            <a:r>
              <a:rPr kumimoji="1" lang="en" altLang="zh-CN" sz="1400" i="1" kern="0" dirty="0">
                <a:solidFill>
                  <a:srgbClr val="000000"/>
                </a:solidFill>
                <a:latin typeface="Arial Rounded MT Bold" panose="020F0704030504030204" pitchFamily="34" charset="0"/>
                <a:ea typeface="Microsoft YaHei" panose="020B0503020204020204" pitchFamily="34" charset="-122"/>
                <a:cs typeface="Arial"/>
              </a:rPr>
              <a:t>represent strictly continuous semantics.</a:t>
            </a:r>
            <a:endParaRPr kumimoji="1" lang="zh-CN" altLang="en-US" sz="1400" i="1"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grpSp>
        <p:nvGrpSpPr>
          <p:cNvPr id="29" name="组合 28">
            <a:extLst>
              <a:ext uri="{FF2B5EF4-FFF2-40B4-BE49-F238E27FC236}">
                <a16:creationId xmlns:a16="http://schemas.microsoft.com/office/drawing/2014/main" id="{CD4AA5C8-74F4-CF4C-A883-387EE743AF48}"/>
              </a:ext>
            </a:extLst>
          </p:cNvPr>
          <p:cNvGrpSpPr/>
          <p:nvPr/>
        </p:nvGrpSpPr>
        <p:grpSpPr>
          <a:xfrm>
            <a:off x="546943" y="2816395"/>
            <a:ext cx="5061481" cy="1532865"/>
            <a:chOff x="546943" y="2816395"/>
            <a:chExt cx="5061481" cy="1532865"/>
          </a:xfrm>
        </p:grpSpPr>
        <p:sp>
          <p:nvSpPr>
            <p:cNvPr id="199" name="圆角矩形 198">
              <a:extLst>
                <a:ext uri="{FF2B5EF4-FFF2-40B4-BE49-F238E27FC236}">
                  <a16:creationId xmlns:a16="http://schemas.microsoft.com/office/drawing/2014/main" id="{3C5E2702-15E9-3D42-A9E6-0717915B5EB7}"/>
                </a:ext>
              </a:extLst>
            </p:cNvPr>
            <p:cNvSpPr/>
            <p:nvPr/>
          </p:nvSpPr>
          <p:spPr>
            <a:xfrm>
              <a:off x="546943" y="3033061"/>
              <a:ext cx="1593374" cy="374864"/>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b="1" dirty="0">
                <a:latin typeface="Arial Rounded MT Bold" panose="020F0704030504030204" pitchFamily="34" charset="0"/>
              </a:endParaRPr>
            </a:p>
          </p:txBody>
        </p:sp>
        <p:sp>
          <p:nvSpPr>
            <p:cNvPr id="192" name="矩形 191">
              <a:extLst>
                <a:ext uri="{FF2B5EF4-FFF2-40B4-BE49-F238E27FC236}">
                  <a16:creationId xmlns:a16="http://schemas.microsoft.com/office/drawing/2014/main" id="{F629F42F-7685-C846-A751-1066E1B48679}"/>
                </a:ext>
              </a:extLst>
            </p:cNvPr>
            <p:cNvSpPr/>
            <p:nvPr/>
          </p:nvSpPr>
          <p:spPr>
            <a:xfrm>
              <a:off x="630794" y="311901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95" name="缺角矩形 194">
              <a:extLst>
                <a:ext uri="{FF2B5EF4-FFF2-40B4-BE49-F238E27FC236}">
                  <a16:creationId xmlns:a16="http://schemas.microsoft.com/office/drawing/2014/main" id="{A261DAF0-AA69-B248-BC89-487856C22E91}"/>
                </a:ext>
              </a:extLst>
            </p:cNvPr>
            <p:cNvSpPr/>
            <p:nvPr/>
          </p:nvSpPr>
          <p:spPr>
            <a:xfrm>
              <a:off x="1194374" y="3130392"/>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96" name="梯形 195">
              <a:extLst>
                <a:ext uri="{FF2B5EF4-FFF2-40B4-BE49-F238E27FC236}">
                  <a16:creationId xmlns:a16="http://schemas.microsoft.com/office/drawing/2014/main" id="{5598D1E1-845E-9E4B-A7E3-9043F18634FF}"/>
                </a:ext>
              </a:extLst>
            </p:cNvPr>
            <p:cNvSpPr/>
            <p:nvPr/>
          </p:nvSpPr>
          <p:spPr>
            <a:xfrm>
              <a:off x="1814463" y="3118553"/>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98" name="六边形 197">
              <a:extLst>
                <a:ext uri="{FF2B5EF4-FFF2-40B4-BE49-F238E27FC236}">
                  <a16:creationId xmlns:a16="http://schemas.microsoft.com/office/drawing/2014/main" id="{941B784B-96C3-F749-96B9-B30C599C5577}"/>
                </a:ext>
              </a:extLst>
            </p:cNvPr>
            <p:cNvSpPr/>
            <p:nvPr/>
          </p:nvSpPr>
          <p:spPr>
            <a:xfrm>
              <a:off x="912931" y="3130392"/>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00" name="文本框 199">
              <a:extLst>
                <a:ext uri="{FF2B5EF4-FFF2-40B4-BE49-F238E27FC236}">
                  <a16:creationId xmlns:a16="http://schemas.microsoft.com/office/drawing/2014/main" id="{B012431C-D83C-D144-B449-75E7D0611EDF}"/>
                </a:ext>
              </a:extLst>
            </p:cNvPr>
            <p:cNvSpPr txBox="1"/>
            <p:nvPr/>
          </p:nvSpPr>
          <p:spPr>
            <a:xfrm>
              <a:off x="2539165" y="3209292"/>
              <a:ext cx="791413" cy="307777"/>
            </a:xfrm>
            <a:prstGeom prst="rect">
              <a:avLst/>
            </a:prstGeom>
            <a:noFill/>
          </p:spPr>
          <p:txBody>
            <a:bodyPr wrap="square">
              <a:spAutoFit/>
            </a:bodyPr>
            <a:lstStyle/>
            <a:p>
              <a:pPr algn="ctr">
                <a:buClr>
                  <a:srgbClr val="000000"/>
                </a:buClr>
                <a:defRPr/>
              </a:pPr>
              <a:r>
                <a:rPr kumimoji="1" lang="en" altLang="zh-CN" sz="1400" kern="0" dirty="0">
                  <a:solidFill>
                    <a:srgbClr val="000000"/>
                  </a:solidFill>
                  <a:latin typeface="Arial Rounded MT Bold" panose="020F0704030504030204" pitchFamily="34" charset="0"/>
                  <a:ea typeface="Microsoft YaHei" panose="020B0503020204020204" pitchFamily="34" charset="-122"/>
                  <a:cs typeface="Arial"/>
                </a:rPr>
                <a:t>match</a:t>
              </a:r>
              <a:endParaRPr kumimoji="1" lang="zh-CN" altLang="en-US" sz="1400"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cxnSp>
          <p:nvCxnSpPr>
            <p:cNvPr id="10" name="直线箭头连接符 9">
              <a:extLst>
                <a:ext uri="{FF2B5EF4-FFF2-40B4-BE49-F238E27FC236}">
                  <a16:creationId xmlns:a16="http://schemas.microsoft.com/office/drawing/2014/main" id="{BEFC531A-C7CD-4743-9F3A-16BA82858EBF}"/>
                </a:ext>
              </a:extLst>
            </p:cNvPr>
            <p:cNvCxnSpPr>
              <a:cxnSpLocks/>
            </p:cNvCxnSpPr>
            <p:nvPr/>
          </p:nvCxnSpPr>
          <p:spPr bwMode="auto">
            <a:xfrm>
              <a:off x="2317254" y="3255502"/>
              <a:ext cx="1306218" cy="0"/>
            </a:xfrm>
            <a:prstGeom prst="straightConnector1">
              <a:avLst/>
            </a:prstGeom>
            <a:solidFill>
              <a:schemeClr val="bg1"/>
            </a:solidFill>
            <a:ln w="60325" cap="flat" cmpd="sng" algn="ctr">
              <a:solidFill>
                <a:schemeClr val="tx1"/>
              </a:solidFill>
              <a:prstDash val="solid"/>
              <a:round/>
              <a:headEnd type="none" w="med" len="med"/>
              <a:tailEnd type="triangle"/>
            </a:ln>
            <a:effectLst/>
          </p:spPr>
        </p:cxnSp>
        <p:grpSp>
          <p:nvGrpSpPr>
            <p:cNvPr id="17" name="组合 16">
              <a:extLst>
                <a:ext uri="{FF2B5EF4-FFF2-40B4-BE49-F238E27FC236}">
                  <a16:creationId xmlns:a16="http://schemas.microsoft.com/office/drawing/2014/main" id="{7B58CA6D-899C-4B47-942D-7E082EE6C75E}"/>
                </a:ext>
              </a:extLst>
            </p:cNvPr>
            <p:cNvGrpSpPr/>
            <p:nvPr/>
          </p:nvGrpSpPr>
          <p:grpSpPr>
            <a:xfrm>
              <a:off x="2421650" y="2816395"/>
              <a:ext cx="971796" cy="374864"/>
              <a:chOff x="5025568" y="2874228"/>
              <a:chExt cx="971796" cy="374864"/>
            </a:xfrm>
          </p:grpSpPr>
          <p:sp>
            <p:nvSpPr>
              <p:cNvPr id="300" name="圆角矩形 299">
                <a:extLst>
                  <a:ext uri="{FF2B5EF4-FFF2-40B4-BE49-F238E27FC236}">
                    <a16:creationId xmlns:a16="http://schemas.microsoft.com/office/drawing/2014/main" id="{BF49F01F-5F20-6846-B32C-11CF4FC9E933}"/>
                  </a:ext>
                </a:extLst>
              </p:cNvPr>
              <p:cNvSpPr/>
              <p:nvPr/>
            </p:nvSpPr>
            <p:spPr>
              <a:xfrm>
                <a:off x="5025568" y="2874228"/>
                <a:ext cx="971796" cy="374864"/>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b="1" dirty="0">
                  <a:latin typeface="Arial Rounded MT Bold" panose="020F0704030504030204" pitchFamily="34" charset="0"/>
                </a:endParaRPr>
              </a:p>
            </p:txBody>
          </p:sp>
          <p:sp>
            <p:nvSpPr>
              <p:cNvPr id="296" name="矩形 295">
                <a:extLst>
                  <a:ext uri="{FF2B5EF4-FFF2-40B4-BE49-F238E27FC236}">
                    <a16:creationId xmlns:a16="http://schemas.microsoft.com/office/drawing/2014/main" id="{A3FB59D3-0CA4-6B45-90FF-F2A6F5FAA3B4}"/>
                  </a:ext>
                </a:extLst>
              </p:cNvPr>
              <p:cNvSpPr/>
              <p:nvPr/>
            </p:nvSpPr>
            <p:spPr>
              <a:xfrm>
                <a:off x="5112289" y="295595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97" name="缺角矩形 296">
                <a:extLst>
                  <a:ext uri="{FF2B5EF4-FFF2-40B4-BE49-F238E27FC236}">
                    <a16:creationId xmlns:a16="http://schemas.microsoft.com/office/drawing/2014/main" id="{621169C7-7E71-7243-9E5B-6693509EADF1}"/>
                  </a:ext>
                </a:extLst>
              </p:cNvPr>
              <p:cNvSpPr/>
              <p:nvPr/>
            </p:nvSpPr>
            <p:spPr>
              <a:xfrm>
                <a:off x="5420596" y="2955956"/>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98" name="梯形 297">
                <a:extLst>
                  <a:ext uri="{FF2B5EF4-FFF2-40B4-BE49-F238E27FC236}">
                    <a16:creationId xmlns:a16="http://schemas.microsoft.com/office/drawing/2014/main" id="{73181453-5F11-F240-BE6E-544904F60D77}"/>
                  </a:ext>
                </a:extLst>
              </p:cNvPr>
              <p:cNvSpPr/>
              <p:nvPr/>
            </p:nvSpPr>
            <p:spPr>
              <a:xfrm>
                <a:off x="5700717" y="2955492"/>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grpSp>
        <p:sp>
          <p:nvSpPr>
            <p:cNvPr id="299" name="椭圆 298">
              <a:extLst>
                <a:ext uri="{FF2B5EF4-FFF2-40B4-BE49-F238E27FC236}">
                  <a16:creationId xmlns:a16="http://schemas.microsoft.com/office/drawing/2014/main" id="{B02C89DC-FA63-0E42-BEAC-2B2FCE84D3D0}"/>
                </a:ext>
              </a:extLst>
            </p:cNvPr>
            <p:cNvSpPr/>
            <p:nvPr/>
          </p:nvSpPr>
          <p:spPr>
            <a:xfrm>
              <a:off x="1501748" y="313039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14" name="圆角矩形 313">
              <a:extLst>
                <a:ext uri="{FF2B5EF4-FFF2-40B4-BE49-F238E27FC236}">
                  <a16:creationId xmlns:a16="http://schemas.microsoft.com/office/drawing/2014/main" id="{3A61E020-A47C-004A-A4DC-ACA2467BA86C}"/>
                </a:ext>
              </a:extLst>
            </p:cNvPr>
            <p:cNvSpPr/>
            <p:nvPr/>
          </p:nvSpPr>
          <p:spPr>
            <a:xfrm>
              <a:off x="546943" y="3900261"/>
              <a:ext cx="1593374" cy="374864"/>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b="1" dirty="0">
                <a:latin typeface="Arial Rounded MT Bold" panose="020F0704030504030204" pitchFamily="34" charset="0"/>
              </a:endParaRPr>
            </a:p>
          </p:txBody>
        </p:sp>
        <p:sp>
          <p:nvSpPr>
            <p:cNvPr id="315" name="矩形 314">
              <a:extLst>
                <a:ext uri="{FF2B5EF4-FFF2-40B4-BE49-F238E27FC236}">
                  <a16:creationId xmlns:a16="http://schemas.microsoft.com/office/drawing/2014/main" id="{A2824EF0-B4F3-844C-8837-4ACDA42A7FA2}"/>
                </a:ext>
              </a:extLst>
            </p:cNvPr>
            <p:cNvSpPr/>
            <p:nvPr/>
          </p:nvSpPr>
          <p:spPr>
            <a:xfrm>
              <a:off x="909914" y="3988064"/>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16" name="缺角矩形 315">
              <a:extLst>
                <a:ext uri="{FF2B5EF4-FFF2-40B4-BE49-F238E27FC236}">
                  <a16:creationId xmlns:a16="http://schemas.microsoft.com/office/drawing/2014/main" id="{8FFC6BD5-E4B4-D744-A7A0-287B7F62997B}"/>
                </a:ext>
              </a:extLst>
            </p:cNvPr>
            <p:cNvSpPr/>
            <p:nvPr/>
          </p:nvSpPr>
          <p:spPr>
            <a:xfrm>
              <a:off x="1194374" y="3997592"/>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17" name="梯形 316">
              <a:extLst>
                <a:ext uri="{FF2B5EF4-FFF2-40B4-BE49-F238E27FC236}">
                  <a16:creationId xmlns:a16="http://schemas.microsoft.com/office/drawing/2014/main" id="{8B6689D6-A136-624C-B502-80B953006AE6}"/>
                </a:ext>
              </a:extLst>
            </p:cNvPr>
            <p:cNvSpPr/>
            <p:nvPr/>
          </p:nvSpPr>
          <p:spPr>
            <a:xfrm>
              <a:off x="1504534" y="3987600"/>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18" name="六边形 317">
              <a:extLst>
                <a:ext uri="{FF2B5EF4-FFF2-40B4-BE49-F238E27FC236}">
                  <a16:creationId xmlns:a16="http://schemas.microsoft.com/office/drawing/2014/main" id="{D391A982-0397-9C47-9595-6BA9045C2241}"/>
                </a:ext>
              </a:extLst>
            </p:cNvPr>
            <p:cNvSpPr/>
            <p:nvPr/>
          </p:nvSpPr>
          <p:spPr>
            <a:xfrm>
              <a:off x="630800" y="398186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19" name="椭圆 318">
              <a:extLst>
                <a:ext uri="{FF2B5EF4-FFF2-40B4-BE49-F238E27FC236}">
                  <a16:creationId xmlns:a16="http://schemas.microsoft.com/office/drawing/2014/main" id="{CF67D757-834F-CF47-B7A2-34F4B6CF6171}"/>
                </a:ext>
              </a:extLst>
            </p:cNvPr>
            <p:cNvSpPr/>
            <p:nvPr/>
          </p:nvSpPr>
          <p:spPr>
            <a:xfrm>
              <a:off x="1808554" y="3988039"/>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27" name="文本框 326">
              <a:extLst>
                <a:ext uri="{FF2B5EF4-FFF2-40B4-BE49-F238E27FC236}">
                  <a16:creationId xmlns:a16="http://schemas.microsoft.com/office/drawing/2014/main" id="{8DFB63C4-5727-3547-83CD-233493152936}"/>
                </a:ext>
              </a:extLst>
            </p:cNvPr>
            <p:cNvSpPr txBox="1"/>
            <p:nvPr/>
          </p:nvSpPr>
          <p:spPr>
            <a:xfrm>
              <a:off x="2553141" y="4041483"/>
              <a:ext cx="791413" cy="307777"/>
            </a:xfrm>
            <a:prstGeom prst="rect">
              <a:avLst/>
            </a:prstGeom>
            <a:noFill/>
          </p:spPr>
          <p:txBody>
            <a:bodyPr wrap="square">
              <a:spAutoFit/>
            </a:bodyPr>
            <a:lstStyle/>
            <a:p>
              <a:pPr algn="ctr">
                <a:buClr>
                  <a:srgbClr val="000000"/>
                </a:buClr>
                <a:defRPr/>
              </a:pPr>
              <a:r>
                <a:rPr kumimoji="1" lang="en" altLang="zh-CN" sz="1400" kern="0" dirty="0">
                  <a:solidFill>
                    <a:srgbClr val="000000"/>
                  </a:solidFill>
                  <a:latin typeface="Arial Rounded MT Bold" panose="020F0704030504030204" pitchFamily="34" charset="0"/>
                  <a:ea typeface="Microsoft YaHei" panose="020B0503020204020204" pitchFamily="34" charset="-122"/>
                  <a:cs typeface="Arial"/>
                </a:rPr>
                <a:t>match</a:t>
              </a:r>
              <a:endParaRPr kumimoji="1" lang="zh-CN" altLang="en-US" sz="1400"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cxnSp>
          <p:nvCxnSpPr>
            <p:cNvPr id="328" name="直线箭头连接符 327">
              <a:extLst>
                <a:ext uri="{FF2B5EF4-FFF2-40B4-BE49-F238E27FC236}">
                  <a16:creationId xmlns:a16="http://schemas.microsoft.com/office/drawing/2014/main" id="{F675ACA0-1153-4544-809F-7CC238CAE6D1}"/>
                </a:ext>
              </a:extLst>
            </p:cNvPr>
            <p:cNvCxnSpPr>
              <a:cxnSpLocks/>
            </p:cNvCxnSpPr>
            <p:nvPr/>
          </p:nvCxnSpPr>
          <p:spPr bwMode="auto">
            <a:xfrm>
              <a:off x="2331230" y="4087693"/>
              <a:ext cx="1306218" cy="0"/>
            </a:xfrm>
            <a:prstGeom prst="straightConnector1">
              <a:avLst/>
            </a:prstGeom>
            <a:solidFill>
              <a:schemeClr val="bg1"/>
            </a:solidFill>
            <a:ln w="60325" cap="flat" cmpd="sng" algn="ctr">
              <a:solidFill>
                <a:schemeClr val="tx1"/>
              </a:solidFill>
              <a:prstDash val="solid"/>
              <a:round/>
              <a:headEnd type="none" w="med" len="med"/>
              <a:tailEnd type="triangle"/>
            </a:ln>
            <a:effectLst/>
          </p:spPr>
        </p:cxnSp>
        <p:grpSp>
          <p:nvGrpSpPr>
            <p:cNvPr id="329" name="组合 328">
              <a:extLst>
                <a:ext uri="{FF2B5EF4-FFF2-40B4-BE49-F238E27FC236}">
                  <a16:creationId xmlns:a16="http://schemas.microsoft.com/office/drawing/2014/main" id="{BB3AC8DD-5694-A446-9421-36F127AFE684}"/>
                </a:ext>
              </a:extLst>
            </p:cNvPr>
            <p:cNvGrpSpPr/>
            <p:nvPr/>
          </p:nvGrpSpPr>
          <p:grpSpPr>
            <a:xfrm>
              <a:off x="2435626" y="3648586"/>
              <a:ext cx="971796" cy="374864"/>
              <a:chOff x="5025568" y="2874228"/>
              <a:chExt cx="971796" cy="374864"/>
            </a:xfrm>
          </p:grpSpPr>
          <p:sp>
            <p:nvSpPr>
              <p:cNvPr id="330" name="圆角矩形 329">
                <a:extLst>
                  <a:ext uri="{FF2B5EF4-FFF2-40B4-BE49-F238E27FC236}">
                    <a16:creationId xmlns:a16="http://schemas.microsoft.com/office/drawing/2014/main" id="{EF54567A-CBE0-9242-95A4-0A2C534BC4A6}"/>
                  </a:ext>
                </a:extLst>
              </p:cNvPr>
              <p:cNvSpPr/>
              <p:nvPr/>
            </p:nvSpPr>
            <p:spPr>
              <a:xfrm>
                <a:off x="5025568" y="2874228"/>
                <a:ext cx="971796" cy="374864"/>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b="1" dirty="0">
                  <a:latin typeface="Arial Rounded MT Bold" panose="020F0704030504030204" pitchFamily="34" charset="0"/>
                </a:endParaRPr>
              </a:p>
            </p:txBody>
          </p:sp>
          <p:sp>
            <p:nvSpPr>
              <p:cNvPr id="331" name="矩形 330">
                <a:extLst>
                  <a:ext uri="{FF2B5EF4-FFF2-40B4-BE49-F238E27FC236}">
                    <a16:creationId xmlns:a16="http://schemas.microsoft.com/office/drawing/2014/main" id="{73612677-268A-204A-88AB-8B56F3E73191}"/>
                  </a:ext>
                </a:extLst>
              </p:cNvPr>
              <p:cNvSpPr/>
              <p:nvPr/>
            </p:nvSpPr>
            <p:spPr>
              <a:xfrm>
                <a:off x="5112289" y="295595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32" name="缺角矩形 331">
                <a:extLst>
                  <a:ext uri="{FF2B5EF4-FFF2-40B4-BE49-F238E27FC236}">
                    <a16:creationId xmlns:a16="http://schemas.microsoft.com/office/drawing/2014/main" id="{2DBA4C60-1C67-AC43-9BEF-FE2E9107B360}"/>
                  </a:ext>
                </a:extLst>
              </p:cNvPr>
              <p:cNvSpPr/>
              <p:nvPr/>
            </p:nvSpPr>
            <p:spPr>
              <a:xfrm>
                <a:off x="5420596" y="2955956"/>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33" name="梯形 332">
                <a:extLst>
                  <a:ext uri="{FF2B5EF4-FFF2-40B4-BE49-F238E27FC236}">
                    <a16:creationId xmlns:a16="http://schemas.microsoft.com/office/drawing/2014/main" id="{94AF835E-E096-D243-B9A3-6D432AE87CB3}"/>
                  </a:ext>
                </a:extLst>
              </p:cNvPr>
              <p:cNvSpPr/>
              <p:nvPr/>
            </p:nvSpPr>
            <p:spPr>
              <a:xfrm>
                <a:off x="5700717" y="2955492"/>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grpSp>
        <p:grpSp>
          <p:nvGrpSpPr>
            <p:cNvPr id="22" name="组合 21">
              <a:extLst>
                <a:ext uri="{FF2B5EF4-FFF2-40B4-BE49-F238E27FC236}">
                  <a16:creationId xmlns:a16="http://schemas.microsoft.com/office/drawing/2014/main" id="{B39C833D-9734-E442-B135-9B517ADA45CF}"/>
                </a:ext>
              </a:extLst>
            </p:cNvPr>
            <p:cNvGrpSpPr/>
            <p:nvPr/>
          </p:nvGrpSpPr>
          <p:grpSpPr>
            <a:xfrm>
              <a:off x="3754258" y="3153062"/>
              <a:ext cx="1854166" cy="1153247"/>
              <a:chOff x="7086634" y="2899749"/>
              <a:chExt cx="1854166" cy="1153247"/>
            </a:xfrm>
          </p:grpSpPr>
          <p:sp>
            <p:nvSpPr>
              <p:cNvPr id="304" name="矩形 303">
                <a:extLst>
                  <a:ext uri="{FF2B5EF4-FFF2-40B4-BE49-F238E27FC236}">
                    <a16:creationId xmlns:a16="http://schemas.microsoft.com/office/drawing/2014/main" id="{70567608-6731-7C45-8658-CEF08E2CD913}"/>
                  </a:ext>
                </a:extLst>
              </p:cNvPr>
              <p:cNvSpPr/>
              <p:nvPr/>
            </p:nvSpPr>
            <p:spPr>
              <a:xfrm>
                <a:off x="7086634" y="2908265"/>
                <a:ext cx="1854166" cy="1144731"/>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305" name="矩形 304">
                <a:extLst>
                  <a:ext uri="{FF2B5EF4-FFF2-40B4-BE49-F238E27FC236}">
                    <a16:creationId xmlns:a16="http://schemas.microsoft.com/office/drawing/2014/main" id="{E8DB0F1C-09B0-A040-A214-18BA20927027}"/>
                  </a:ext>
                </a:extLst>
              </p:cNvPr>
              <p:cNvSpPr/>
              <p:nvPr/>
            </p:nvSpPr>
            <p:spPr>
              <a:xfrm>
                <a:off x="7287273" y="342524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306" name="缺角矩形 305">
                <a:extLst>
                  <a:ext uri="{FF2B5EF4-FFF2-40B4-BE49-F238E27FC236}">
                    <a16:creationId xmlns:a16="http://schemas.microsoft.com/office/drawing/2014/main" id="{C3FB4EB8-67BF-7D4C-9FFB-A8BECF364185}"/>
                  </a:ext>
                </a:extLst>
              </p:cNvPr>
              <p:cNvSpPr/>
              <p:nvPr/>
            </p:nvSpPr>
            <p:spPr>
              <a:xfrm>
                <a:off x="7948062" y="3425247"/>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307" name="梯形 306">
                <a:extLst>
                  <a:ext uri="{FF2B5EF4-FFF2-40B4-BE49-F238E27FC236}">
                    <a16:creationId xmlns:a16="http://schemas.microsoft.com/office/drawing/2014/main" id="{41AE86B5-0F2C-7D47-9BBB-623815479606}"/>
                  </a:ext>
                </a:extLst>
              </p:cNvPr>
              <p:cNvSpPr/>
              <p:nvPr/>
            </p:nvSpPr>
            <p:spPr>
              <a:xfrm>
                <a:off x="8594179" y="3425247"/>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308" name="直线箭头连接符 307">
                <a:extLst>
                  <a:ext uri="{FF2B5EF4-FFF2-40B4-BE49-F238E27FC236}">
                    <a16:creationId xmlns:a16="http://schemas.microsoft.com/office/drawing/2014/main" id="{5095A764-0739-3542-A033-5CE7665A3971}"/>
                  </a:ext>
                </a:extLst>
              </p:cNvPr>
              <p:cNvCxnSpPr>
                <a:cxnSpLocks/>
              </p:cNvCxnSpPr>
              <p:nvPr/>
            </p:nvCxnSpPr>
            <p:spPr>
              <a:xfrm>
                <a:off x="7542203" y="3537231"/>
                <a:ext cx="369125" cy="0"/>
              </a:xfrm>
              <a:prstGeom prst="straightConnector1">
                <a:avLst/>
              </a:prstGeom>
              <a:noFill/>
              <a:ln w="25400" cap="flat" cmpd="sng" algn="ctr">
                <a:solidFill>
                  <a:schemeClr val="accent3">
                    <a:lumMod val="75000"/>
                  </a:schemeClr>
                </a:solidFill>
                <a:prstDash val="dash"/>
                <a:tailEnd type="triangle"/>
              </a:ln>
              <a:effectLst>
                <a:outerShdw blurRad="40000" dist="20000" dir="5400000" rotWithShape="0">
                  <a:srgbClr val="000000">
                    <a:alpha val="38000"/>
                  </a:srgbClr>
                </a:outerShdw>
              </a:effectLst>
            </p:spPr>
          </p:cxnSp>
          <p:cxnSp>
            <p:nvCxnSpPr>
              <p:cNvPr id="310" name="直线连接符 309">
                <a:extLst>
                  <a:ext uri="{FF2B5EF4-FFF2-40B4-BE49-F238E27FC236}">
                    <a16:creationId xmlns:a16="http://schemas.microsoft.com/office/drawing/2014/main" id="{D68A798D-E673-E34C-A2CB-6D23615DAB73}"/>
                  </a:ext>
                </a:extLst>
              </p:cNvPr>
              <p:cNvCxnSpPr>
                <a:cxnSpLocks/>
              </p:cNvCxnSpPr>
              <p:nvPr/>
            </p:nvCxnSpPr>
            <p:spPr>
              <a:xfrm>
                <a:off x="7396432" y="3696637"/>
                <a:ext cx="0" cy="184346"/>
              </a:xfrm>
              <a:prstGeom prst="line">
                <a:avLst/>
              </a:prstGeom>
              <a:noFill/>
              <a:ln w="25400" cap="flat" cmpd="sng" algn="ctr">
                <a:solidFill>
                  <a:srgbClr val="262626"/>
                </a:solidFill>
                <a:prstDash val="solid"/>
              </a:ln>
              <a:effectLst/>
            </p:spPr>
          </p:cxnSp>
          <p:cxnSp>
            <p:nvCxnSpPr>
              <p:cNvPr id="311" name="直线连接符 310">
                <a:extLst>
                  <a:ext uri="{FF2B5EF4-FFF2-40B4-BE49-F238E27FC236}">
                    <a16:creationId xmlns:a16="http://schemas.microsoft.com/office/drawing/2014/main" id="{65DA0C09-14A3-3A4A-AD7A-7D69FA14CA7C}"/>
                  </a:ext>
                </a:extLst>
              </p:cNvPr>
              <p:cNvCxnSpPr>
                <a:cxnSpLocks/>
              </p:cNvCxnSpPr>
              <p:nvPr/>
            </p:nvCxnSpPr>
            <p:spPr>
              <a:xfrm>
                <a:off x="8648750" y="3696637"/>
                <a:ext cx="0" cy="184346"/>
              </a:xfrm>
              <a:prstGeom prst="line">
                <a:avLst/>
              </a:prstGeom>
              <a:noFill/>
              <a:ln w="25400" cap="flat" cmpd="sng" algn="ctr">
                <a:solidFill>
                  <a:srgbClr val="262626"/>
                </a:solidFill>
                <a:prstDash val="solid"/>
              </a:ln>
              <a:effectLst/>
            </p:spPr>
          </p:cxnSp>
          <p:cxnSp>
            <p:nvCxnSpPr>
              <p:cNvPr id="312" name="直线箭头连接符 311">
                <a:extLst>
                  <a:ext uri="{FF2B5EF4-FFF2-40B4-BE49-F238E27FC236}">
                    <a16:creationId xmlns:a16="http://schemas.microsoft.com/office/drawing/2014/main" id="{5518CCE5-8C6E-DD4B-97CC-5E7E124ECE9D}"/>
                  </a:ext>
                </a:extLst>
              </p:cNvPr>
              <p:cNvCxnSpPr>
                <a:cxnSpLocks/>
              </p:cNvCxnSpPr>
              <p:nvPr/>
            </p:nvCxnSpPr>
            <p:spPr>
              <a:xfrm>
                <a:off x="7393209" y="3835344"/>
                <a:ext cx="1255541"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sp>
            <p:nvSpPr>
              <p:cNvPr id="313" name="文本框 312">
                <a:extLst>
                  <a:ext uri="{FF2B5EF4-FFF2-40B4-BE49-F238E27FC236}">
                    <a16:creationId xmlns:a16="http://schemas.microsoft.com/office/drawing/2014/main" id="{8B70907E-CC1C-9B4F-9CD2-B0BCB99C7DBF}"/>
                  </a:ext>
                </a:extLst>
              </p:cNvPr>
              <p:cNvSpPr txBox="1"/>
              <p:nvPr/>
            </p:nvSpPr>
            <p:spPr>
              <a:xfrm>
                <a:off x="7451747" y="3582344"/>
                <a:ext cx="11018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6 secs</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303" name="文本框 302">
                <a:extLst>
                  <a:ext uri="{FF2B5EF4-FFF2-40B4-BE49-F238E27FC236}">
                    <a16:creationId xmlns:a16="http://schemas.microsoft.com/office/drawing/2014/main" id="{7439D5AE-DFF0-3447-B53C-7B31483B4404}"/>
                  </a:ext>
                </a:extLst>
              </p:cNvPr>
              <p:cNvSpPr txBox="1"/>
              <p:nvPr/>
            </p:nvSpPr>
            <p:spPr>
              <a:xfrm>
                <a:off x="7110229" y="2899749"/>
                <a:ext cx="1813800"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Query pattern 1</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cxnSp>
            <p:nvCxnSpPr>
              <p:cNvPr id="334" name="直线箭头连接符 333">
                <a:extLst>
                  <a:ext uri="{FF2B5EF4-FFF2-40B4-BE49-F238E27FC236}">
                    <a16:creationId xmlns:a16="http://schemas.microsoft.com/office/drawing/2014/main" id="{3EB41068-28C2-C948-80AF-BCB2A4F9A733}"/>
                  </a:ext>
                </a:extLst>
              </p:cNvPr>
              <p:cNvCxnSpPr>
                <a:cxnSpLocks/>
              </p:cNvCxnSpPr>
              <p:nvPr/>
            </p:nvCxnSpPr>
            <p:spPr>
              <a:xfrm>
                <a:off x="8201701" y="3537231"/>
                <a:ext cx="369125" cy="0"/>
              </a:xfrm>
              <a:prstGeom prst="straightConnector1">
                <a:avLst/>
              </a:prstGeom>
              <a:noFill/>
              <a:ln w="25400" cap="flat" cmpd="sng" algn="ctr">
                <a:solidFill>
                  <a:schemeClr val="accent3">
                    <a:lumMod val="75000"/>
                  </a:schemeClr>
                </a:solidFill>
                <a:prstDash val="dash"/>
                <a:tailEnd type="triangle"/>
              </a:ln>
              <a:effectLst>
                <a:outerShdw blurRad="40000" dist="20000" dir="5400000" rotWithShape="0">
                  <a:srgbClr val="000000">
                    <a:alpha val="38000"/>
                  </a:srgbClr>
                </a:outerShdw>
              </a:effectLst>
            </p:spPr>
          </p:cxnSp>
        </p:grpSp>
      </p:grpSp>
      <p:grpSp>
        <p:nvGrpSpPr>
          <p:cNvPr id="30" name="组合 29">
            <a:extLst>
              <a:ext uri="{FF2B5EF4-FFF2-40B4-BE49-F238E27FC236}">
                <a16:creationId xmlns:a16="http://schemas.microsoft.com/office/drawing/2014/main" id="{9ADA6EDA-D1B1-BA41-AF09-CE8B20CCB230}"/>
              </a:ext>
            </a:extLst>
          </p:cNvPr>
          <p:cNvGrpSpPr/>
          <p:nvPr/>
        </p:nvGrpSpPr>
        <p:grpSpPr>
          <a:xfrm>
            <a:off x="546943" y="4641148"/>
            <a:ext cx="5061481" cy="1316199"/>
            <a:chOff x="546943" y="4641148"/>
            <a:chExt cx="5061481" cy="1316199"/>
          </a:xfrm>
        </p:grpSpPr>
        <p:sp>
          <p:nvSpPr>
            <p:cNvPr id="335" name="圆角矩形 334">
              <a:extLst>
                <a:ext uri="{FF2B5EF4-FFF2-40B4-BE49-F238E27FC236}">
                  <a16:creationId xmlns:a16="http://schemas.microsoft.com/office/drawing/2014/main" id="{C878A35B-97E8-C640-A231-BD4FCB9A0150}"/>
                </a:ext>
              </a:extLst>
            </p:cNvPr>
            <p:cNvSpPr/>
            <p:nvPr/>
          </p:nvSpPr>
          <p:spPr>
            <a:xfrm>
              <a:off x="546943" y="4641148"/>
              <a:ext cx="1593374" cy="374864"/>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b="1" dirty="0">
                <a:latin typeface="Arial Rounded MT Bold" panose="020F0704030504030204" pitchFamily="34" charset="0"/>
              </a:endParaRPr>
            </a:p>
          </p:txBody>
        </p:sp>
        <p:sp>
          <p:nvSpPr>
            <p:cNvPr id="336" name="矩形 335">
              <a:extLst>
                <a:ext uri="{FF2B5EF4-FFF2-40B4-BE49-F238E27FC236}">
                  <a16:creationId xmlns:a16="http://schemas.microsoft.com/office/drawing/2014/main" id="{D5EEBCC4-026B-084E-9B0D-6678D5D2D8FF}"/>
                </a:ext>
              </a:extLst>
            </p:cNvPr>
            <p:cNvSpPr/>
            <p:nvPr/>
          </p:nvSpPr>
          <p:spPr>
            <a:xfrm>
              <a:off x="630794" y="4727104"/>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37" name="缺角矩形 336">
              <a:extLst>
                <a:ext uri="{FF2B5EF4-FFF2-40B4-BE49-F238E27FC236}">
                  <a16:creationId xmlns:a16="http://schemas.microsoft.com/office/drawing/2014/main" id="{689B8921-58B5-BD46-9032-E4CCBA343F3B}"/>
                </a:ext>
              </a:extLst>
            </p:cNvPr>
            <p:cNvSpPr/>
            <p:nvPr/>
          </p:nvSpPr>
          <p:spPr>
            <a:xfrm>
              <a:off x="1194374" y="4738479"/>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38" name="梯形 337">
              <a:extLst>
                <a:ext uri="{FF2B5EF4-FFF2-40B4-BE49-F238E27FC236}">
                  <a16:creationId xmlns:a16="http://schemas.microsoft.com/office/drawing/2014/main" id="{F61E7AE4-8EA2-B140-B76D-CE743C8B6B12}"/>
                </a:ext>
              </a:extLst>
            </p:cNvPr>
            <p:cNvSpPr/>
            <p:nvPr/>
          </p:nvSpPr>
          <p:spPr>
            <a:xfrm>
              <a:off x="1814463" y="4726640"/>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39" name="六边形 338">
              <a:extLst>
                <a:ext uri="{FF2B5EF4-FFF2-40B4-BE49-F238E27FC236}">
                  <a16:creationId xmlns:a16="http://schemas.microsoft.com/office/drawing/2014/main" id="{F3F50CA4-867F-CC41-9418-9DF83FF356E3}"/>
                </a:ext>
              </a:extLst>
            </p:cNvPr>
            <p:cNvSpPr/>
            <p:nvPr/>
          </p:nvSpPr>
          <p:spPr>
            <a:xfrm>
              <a:off x="912931" y="473847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40" name="文本框 339">
              <a:extLst>
                <a:ext uri="{FF2B5EF4-FFF2-40B4-BE49-F238E27FC236}">
                  <a16:creationId xmlns:a16="http://schemas.microsoft.com/office/drawing/2014/main" id="{D4CC3C9A-F805-274D-9667-0589DA1240DF}"/>
                </a:ext>
              </a:extLst>
            </p:cNvPr>
            <p:cNvSpPr txBox="1"/>
            <p:nvPr/>
          </p:nvSpPr>
          <p:spPr>
            <a:xfrm>
              <a:off x="2383158" y="4829272"/>
              <a:ext cx="1090168" cy="307777"/>
            </a:xfrm>
            <a:prstGeom prst="rect">
              <a:avLst/>
            </a:prstGeom>
            <a:noFill/>
          </p:spPr>
          <p:txBody>
            <a:bodyPr wrap="square">
              <a:spAutoFit/>
            </a:bodyPr>
            <a:lstStyle/>
            <a:p>
              <a:pPr algn="ctr">
                <a:buClr>
                  <a:srgbClr val="000000"/>
                </a:buClr>
                <a:defRPr/>
              </a:pPr>
              <a:r>
                <a:rPr kumimoji="1" lang="en" altLang="zh-CN" sz="1400" kern="0" dirty="0">
                  <a:solidFill>
                    <a:srgbClr val="000000"/>
                  </a:solidFill>
                  <a:latin typeface="Arial Rounded MT Bold" panose="020F0704030504030204" pitchFamily="34" charset="0"/>
                  <a:ea typeface="Microsoft YaHei" panose="020B0503020204020204" pitchFamily="34" charset="-122"/>
                  <a:cs typeface="Arial"/>
                </a:rPr>
                <a:t>mismatch</a:t>
              </a:r>
              <a:endParaRPr kumimoji="1" lang="zh-CN" altLang="en-US" sz="1400"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cxnSp>
          <p:nvCxnSpPr>
            <p:cNvPr id="341" name="直线箭头连接符 340">
              <a:extLst>
                <a:ext uri="{FF2B5EF4-FFF2-40B4-BE49-F238E27FC236}">
                  <a16:creationId xmlns:a16="http://schemas.microsoft.com/office/drawing/2014/main" id="{385A0803-A964-9144-9BE0-733AE711C62F}"/>
                </a:ext>
              </a:extLst>
            </p:cNvPr>
            <p:cNvCxnSpPr>
              <a:cxnSpLocks/>
            </p:cNvCxnSpPr>
            <p:nvPr/>
          </p:nvCxnSpPr>
          <p:spPr bwMode="auto">
            <a:xfrm>
              <a:off x="2317254" y="4863589"/>
              <a:ext cx="1306218" cy="0"/>
            </a:xfrm>
            <a:prstGeom prst="straightConnector1">
              <a:avLst/>
            </a:prstGeom>
            <a:solidFill>
              <a:schemeClr val="bg1"/>
            </a:solidFill>
            <a:ln w="60325" cap="flat" cmpd="sng" algn="ctr">
              <a:solidFill>
                <a:schemeClr val="tx1"/>
              </a:solidFill>
              <a:prstDash val="solid"/>
              <a:round/>
              <a:headEnd type="none" w="med" len="med"/>
              <a:tailEnd type="triangle"/>
            </a:ln>
            <a:effectLst/>
          </p:spPr>
        </p:cxnSp>
        <p:sp>
          <p:nvSpPr>
            <p:cNvPr id="347" name="椭圆 346">
              <a:extLst>
                <a:ext uri="{FF2B5EF4-FFF2-40B4-BE49-F238E27FC236}">
                  <a16:creationId xmlns:a16="http://schemas.microsoft.com/office/drawing/2014/main" id="{C005A322-456F-AF4C-828F-855E87BA6179}"/>
                </a:ext>
              </a:extLst>
            </p:cNvPr>
            <p:cNvSpPr/>
            <p:nvPr/>
          </p:nvSpPr>
          <p:spPr>
            <a:xfrm>
              <a:off x="1501748" y="4738479"/>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48" name="圆角矩形 347">
              <a:extLst>
                <a:ext uri="{FF2B5EF4-FFF2-40B4-BE49-F238E27FC236}">
                  <a16:creationId xmlns:a16="http://schemas.microsoft.com/office/drawing/2014/main" id="{5A6D60A0-A0BA-2C4B-848D-D2A673F161FC}"/>
                </a:ext>
              </a:extLst>
            </p:cNvPr>
            <p:cNvSpPr/>
            <p:nvPr/>
          </p:nvSpPr>
          <p:spPr>
            <a:xfrm>
              <a:off x="546943" y="5508348"/>
              <a:ext cx="1593374" cy="374864"/>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b="1" dirty="0">
                <a:latin typeface="Arial Rounded MT Bold" panose="020F0704030504030204" pitchFamily="34" charset="0"/>
              </a:endParaRPr>
            </a:p>
          </p:txBody>
        </p:sp>
        <p:sp>
          <p:nvSpPr>
            <p:cNvPr id="349" name="矩形 348">
              <a:extLst>
                <a:ext uri="{FF2B5EF4-FFF2-40B4-BE49-F238E27FC236}">
                  <a16:creationId xmlns:a16="http://schemas.microsoft.com/office/drawing/2014/main" id="{F7D4D50B-56EF-B94F-B34B-98DBCB2F2659}"/>
                </a:ext>
              </a:extLst>
            </p:cNvPr>
            <p:cNvSpPr/>
            <p:nvPr/>
          </p:nvSpPr>
          <p:spPr>
            <a:xfrm>
              <a:off x="909914" y="5596151"/>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50" name="缺角矩形 349">
              <a:extLst>
                <a:ext uri="{FF2B5EF4-FFF2-40B4-BE49-F238E27FC236}">
                  <a16:creationId xmlns:a16="http://schemas.microsoft.com/office/drawing/2014/main" id="{CBDD070B-0B1C-CC42-8AC8-976F5A688E97}"/>
                </a:ext>
              </a:extLst>
            </p:cNvPr>
            <p:cNvSpPr/>
            <p:nvPr/>
          </p:nvSpPr>
          <p:spPr>
            <a:xfrm>
              <a:off x="1194374" y="5605679"/>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51" name="梯形 350">
              <a:extLst>
                <a:ext uri="{FF2B5EF4-FFF2-40B4-BE49-F238E27FC236}">
                  <a16:creationId xmlns:a16="http://schemas.microsoft.com/office/drawing/2014/main" id="{692789E6-7275-F941-9149-853159737E89}"/>
                </a:ext>
              </a:extLst>
            </p:cNvPr>
            <p:cNvSpPr/>
            <p:nvPr/>
          </p:nvSpPr>
          <p:spPr>
            <a:xfrm>
              <a:off x="1504534" y="5595687"/>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52" name="六边形 351">
              <a:extLst>
                <a:ext uri="{FF2B5EF4-FFF2-40B4-BE49-F238E27FC236}">
                  <a16:creationId xmlns:a16="http://schemas.microsoft.com/office/drawing/2014/main" id="{63FFE752-44C0-FB47-9D27-A42925F2E74F}"/>
                </a:ext>
              </a:extLst>
            </p:cNvPr>
            <p:cNvSpPr/>
            <p:nvPr/>
          </p:nvSpPr>
          <p:spPr>
            <a:xfrm>
              <a:off x="630800" y="5589950"/>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53" name="椭圆 352">
              <a:extLst>
                <a:ext uri="{FF2B5EF4-FFF2-40B4-BE49-F238E27FC236}">
                  <a16:creationId xmlns:a16="http://schemas.microsoft.com/office/drawing/2014/main" id="{4391D8FC-0F56-9149-8AF0-07AE8ED40196}"/>
                </a:ext>
              </a:extLst>
            </p:cNvPr>
            <p:cNvSpPr/>
            <p:nvPr/>
          </p:nvSpPr>
          <p:spPr>
            <a:xfrm>
              <a:off x="1808554" y="5596126"/>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54" name="文本框 353">
              <a:extLst>
                <a:ext uri="{FF2B5EF4-FFF2-40B4-BE49-F238E27FC236}">
                  <a16:creationId xmlns:a16="http://schemas.microsoft.com/office/drawing/2014/main" id="{FDFE1246-7D75-4D41-AB29-9A07C4D2B504}"/>
                </a:ext>
              </a:extLst>
            </p:cNvPr>
            <p:cNvSpPr txBox="1"/>
            <p:nvPr/>
          </p:nvSpPr>
          <p:spPr>
            <a:xfrm>
              <a:off x="2553141" y="5649570"/>
              <a:ext cx="791413" cy="307777"/>
            </a:xfrm>
            <a:prstGeom prst="rect">
              <a:avLst/>
            </a:prstGeom>
            <a:noFill/>
          </p:spPr>
          <p:txBody>
            <a:bodyPr wrap="square">
              <a:spAutoFit/>
            </a:bodyPr>
            <a:lstStyle/>
            <a:p>
              <a:pPr algn="ctr">
                <a:buClr>
                  <a:srgbClr val="000000"/>
                </a:buClr>
                <a:defRPr/>
              </a:pPr>
              <a:r>
                <a:rPr kumimoji="1" lang="en" altLang="zh-CN" sz="1400" kern="0" dirty="0">
                  <a:solidFill>
                    <a:srgbClr val="000000"/>
                  </a:solidFill>
                  <a:latin typeface="Arial Rounded MT Bold" panose="020F0704030504030204" pitchFamily="34" charset="0"/>
                  <a:ea typeface="Microsoft YaHei" panose="020B0503020204020204" pitchFamily="34" charset="-122"/>
                  <a:cs typeface="Arial"/>
                </a:rPr>
                <a:t>match</a:t>
              </a:r>
              <a:endParaRPr kumimoji="1" lang="zh-CN" altLang="en-US" sz="1400"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cxnSp>
          <p:nvCxnSpPr>
            <p:cNvPr id="355" name="直线箭头连接符 354">
              <a:extLst>
                <a:ext uri="{FF2B5EF4-FFF2-40B4-BE49-F238E27FC236}">
                  <a16:creationId xmlns:a16="http://schemas.microsoft.com/office/drawing/2014/main" id="{AEF66F34-E745-9E4C-B1C8-078C244AE4D8}"/>
                </a:ext>
              </a:extLst>
            </p:cNvPr>
            <p:cNvCxnSpPr>
              <a:cxnSpLocks/>
            </p:cNvCxnSpPr>
            <p:nvPr/>
          </p:nvCxnSpPr>
          <p:spPr bwMode="auto">
            <a:xfrm>
              <a:off x="2331230" y="5695780"/>
              <a:ext cx="1306218" cy="0"/>
            </a:xfrm>
            <a:prstGeom prst="straightConnector1">
              <a:avLst/>
            </a:prstGeom>
            <a:solidFill>
              <a:schemeClr val="bg1"/>
            </a:solidFill>
            <a:ln w="60325" cap="flat" cmpd="sng" algn="ctr">
              <a:solidFill>
                <a:schemeClr val="tx1"/>
              </a:solidFill>
              <a:prstDash val="solid"/>
              <a:round/>
              <a:headEnd type="none" w="med" len="med"/>
              <a:tailEnd type="triangle"/>
            </a:ln>
            <a:effectLst/>
          </p:spPr>
        </p:cxnSp>
        <p:grpSp>
          <p:nvGrpSpPr>
            <p:cNvPr id="356" name="组合 355">
              <a:extLst>
                <a:ext uri="{FF2B5EF4-FFF2-40B4-BE49-F238E27FC236}">
                  <a16:creationId xmlns:a16="http://schemas.microsoft.com/office/drawing/2014/main" id="{139A7795-C7B8-EF48-9C41-FE069FA66719}"/>
                </a:ext>
              </a:extLst>
            </p:cNvPr>
            <p:cNvGrpSpPr/>
            <p:nvPr/>
          </p:nvGrpSpPr>
          <p:grpSpPr>
            <a:xfrm>
              <a:off x="2435626" y="5256673"/>
              <a:ext cx="971796" cy="374864"/>
              <a:chOff x="5025568" y="2874228"/>
              <a:chExt cx="971796" cy="374864"/>
            </a:xfrm>
          </p:grpSpPr>
          <p:sp>
            <p:nvSpPr>
              <p:cNvPr id="357" name="圆角矩形 356">
                <a:extLst>
                  <a:ext uri="{FF2B5EF4-FFF2-40B4-BE49-F238E27FC236}">
                    <a16:creationId xmlns:a16="http://schemas.microsoft.com/office/drawing/2014/main" id="{E9F54279-E0BB-6140-BFBE-A34FFD97B947}"/>
                  </a:ext>
                </a:extLst>
              </p:cNvPr>
              <p:cNvSpPr/>
              <p:nvPr/>
            </p:nvSpPr>
            <p:spPr>
              <a:xfrm>
                <a:off x="5025568" y="2874228"/>
                <a:ext cx="971796" cy="374864"/>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b="1" dirty="0">
                  <a:latin typeface="Arial Rounded MT Bold" panose="020F0704030504030204" pitchFamily="34" charset="0"/>
                </a:endParaRPr>
              </a:p>
            </p:txBody>
          </p:sp>
          <p:sp>
            <p:nvSpPr>
              <p:cNvPr id="358" name="矩形 357">
                <a:extLst>
                  <a:ext uri="{FF2B5EF4-FFF2-40B4-BE49-F238E27FC236}">
                    <a16:creationId xmlns:a16="http://schemas.microsoft.com/office/drawing/2014/main" id="{A4E4F085-634D-0747-BA9F-AB7D93ACFB95}"/>
                  </a:ext>
                </a:extLst>
              </p:cNvPr>
              <p:cNvSpPr/>
              <p:nvPr/>
            </p:nvSpPr>
            <p:spPr>
              <a:xfrm>
                <a:off x="5112289" y="295595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59" name="缺角矩形 358">
                <a:extLst>
                  <a:ext uri="{FF2B5EF4-FFF2-40B4-BE49-F238E27FC236}">
                    <a16:creationId xmlns:a16="http://schemas.microsoft.com/office/drawing/2014/main" id="{7D367DD0-4B19-E645-A5F4-A0E013B99027}"/>
                  </a:ext>
                </a:extLst>
              </p:cNvPr>
              <p:cNvSpPr/>
              <p:nvPr/>
            </p:nvSpPr>
            <p:spPr>
              <a:xfrm>
                <a:off x="5420596" y="2955956"/>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60" name="梯形 359">
                <a:extLst>
                  <a:ext uri="{FF2B5EF4-FFF2-40B4-BE49-F238E27FC236}">
                    <a16:creationId xmlns:a16="http://schemas.microsoft.com/office/drawing/2014/main" id="{2D3D0324-E38B-594A-ACB8-1476DE8E5F22}"/>
                  </a:ext>
                </a:extLst>
              </p:cNvPr>
              <p:cNvSpPr/>
              <p:nvPr/>
            </p:nvSpPr>
            <p:spPr>
              <a:xfrm>
                <a:off x="5700717" y="2955492"/>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grpSp>
        <p:grpSp>
          <p:nvGrpSpPr>
            <p:cNvPr id="361" name="组合 360">
              <a:extLst>
                <a:ext uri="{FF2B5EF4-FFF2-40B4-BE49-F238E27FC236}">
                  <a16:creationId xmlns:a16="http://schemas.microsoft.com/office/drawing/2014/main" id="{CC973B92-BDD3-FE4A-A064-3179A6225CC5}"/>
                </a:ext>
              </a:extLst>
            </p:cNvPr>
            <p:cNvGrpSpPr/>
            <p:nvPr/>
          </p:nvGrpSpPr>
          <p:grpSpPr>
            <a:xfrm>
              <a:off x="3754258" y="4761149"/>
              <a:ext cx="1854166" cy="1153247"/>
              <a:chOff x="7086634" y="2899749"/>
              <a:chExt cx="1854166" cy="1153247"/>
            </a:xfrm>
          </p:grpSpPr>
          <p:sp>
            <p:nvSpPr>
              <p:cNvPr id="362" name="矩形 361">
                <a:extLst>
                  <a:ext uri="{FF2B5EF4-FFF2-40B4-BE49-F238E27FC236}">
                    <a16:creationId xmlns:a16="http://schemas.microsoft.com/office/drawing/2014/main" id="{5308AF64-12B5-A645-872D-674BD2B002DA}"/>
                  </a:ext>
                </a:extLst>
              </p:cNvPr>
              <p:cNvSpPr/>
              <p:nvPr/>
            </p:nvSpPr>
            <p:spPr>
              <a:xfrm>
                <a:off x="7086634" y="2908265"/>
                <a:ext cx="1854166" cy="1144731"/>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363" name="矩形 362">
                <a:extLst>
                  <a:ext uri="{FF2B5EF4-FFF2-40B4-BE49-F238E27FC236}">
                    <a16:creationId xmlns:a16="http://schemas.microsoft.com/office/drawing/2014/main" id="{33896684-1B28-E744-BFC9-16E48FD3467B}"/>
                  </a:ext>
                </a:extLst>
              </p:cNvPr>
              <p:cNvSpPr/>
              <p:nvPr/>
            </p:nvSpPr>
            <p:spPr>
              <a:xfrm>
                <a:off x="7287273" y="342524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364" name="缺角矩形 363">
                <a:extLst>
                  <a:ext uri="{FF2B5EF4-FFF2-40B4-BE49-F238E27FC236}">
                    <a16:creationId xmlns:a16="http://schemas.microsoft.com/office/drawing/2014/main" id="{D80EB1F7-0AB7-7B44-84AC-3AD20EED3363}"/>
                  </a:ext>
                </a:extLst>
              </p:cNvPr>
              <p:cNvSpPr/>
              <p:nvPr/>
            </p:nvSpPr>
            <p:spPr>
              <a:xfrm>
                <a:off x="7948062" y="3425247"/>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365" name="梯形 364">
                <a:extLst>
                  <a:ext uri="{FF2B5EF4-FFF2-40B4-BE49-F238E27FC236}">
                    <a16:creationId xmlns:a16="http://schemas.microsoft.com/office/drawing/2014/main" id="{E1C75C93-2F32-534B-9ADE-0F0001A13EC2}"/>
                  </a:ext>
                </a:extLst>
              </p:cNvPr>
              <p:cNvSpPr/>
              <p:nvPr/>
            </p:nvSpPr>
            <p:spPr>
              <a:xfrm>
                <a:off x="8594179" y="3425247"/>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366" name="直线箭头连接符 365">
                <a:extLst>
                  <a:ext uri="{FF2B5EF4-FFF2-40B4-BE49-F238E27FC236}">
                    <a16:creationId xmlns:a16="http://schemas.microsoft.com/office/drawing/2014/main" id="{1EFE30EC-25B9-A545-8201-FCFB4FED82CB}"/>
                  </a:ext>
                </a:extLst>
              </p:cNvPr>
              <p:cNvCxnSpPr>
                <a:cxnSpLocks/>
              </p:cNvCxnSpPr>
              <p:nvPr/>
            </p:nvCxnSpPr>
            <p:spPr>
              <a:xfrm>
                <a:off x="7542203" y="3537231"/>
                <a:ext cx="369125" cy="0"/>
              </a:xfrm>
              <a:prstGeom prst="straightConnector1">
                <a:avLst/>
              </a:prstGeom>
              <a:noFill/>
              <a:ln w="25400" cap="flat" cmpd="sng" algn="ctr">
                <a:solidFill>
                  <a:srgbClr val="00B0F0"/>
                </a:solidFill>
                <a:prstDash val="solid"/>
                <a:tailEnd type="triangle"/>
              </a:ln>
              <a:effectLst>
                <a:outerShdw blurRad="40000" dist="20000" dir="5400000" rotWithShape="0">
                  <a:srgbClr val="000000">
                    <a:alpha val="38000"/>
                  </a:srgbClr>
                </a:outerShdw>
              </a:effectLst>
            </p:spPr>
          </p:cxnSp>
          <p:cxnSp>
            <p:nvCxnSpPr>
              <p:cNvPr id="367" name="直线连接符 366">
                <a:extLst>
                  <a:ext uri="{FF2B5EF4-FFF2-40B4-BE49-F238E27FC236}">
                    <a16:creationId xmlns:a16="http://schemas.microsoft.com/office/drawing/2014/main" id="{8B676226-FCD1-3D44-8E1F-04C3B1371DAA}"/>
                  </a:ext>
                </a:extLst>
              </p:cNvPr>
              <p:cNvCxnSpPr>
                <a:cxnSpLocks/>
              </p:cNvCxnSpPr>
              <p:nvPr/>
            </p:nvCxnSpPr>
            <p:spPr>
              <a:xfrm>
                <a:off x="7396432" y="3696637"/>
                <a:ext cx="0" cy="184346"/>
              </a:xfrm>
              <a:prstGeom prst="line">
                <a:avLst/>
              </a:prstGeom>
              <a:noFill/>
              <a:ln w="25400" cap="flat" cmpd="sng" algn="ctr">
                <a:solidFill>
                  <a:srgbClr val="262626"/>
                </a:solidFill>
                <a:prstDash val="solid"/>
              </a:ln>
              <a:effectLst/>
            </p:spPr>
          </p:cxnSp>
          <p:cxnSp>
            <p:nvCxnSpPr>
              <p:cNvPr id="368" name="直线连接符 367">
                <a:extLst>
                  <a:ext uri="{FF2B5EF4-FFF2-40B4-BE49-F238E27FC236}">
                    <a16:creationId xmlns:a16="http://schemas.microsoft.com/office/drawing/2014/main" id="{AA9911B1-F077-BB4F-9F28-3BC937BF62E8}"/>
                  </a:ext>
                </a:extLst>
              </p:cNvPr>
              <p:cNvCxnSpPr>
                <a:cxnSpLocks/>
              </p:cNvCxnSpPr>
              <p:nvPr/>
            </p:nvCxnSpPr>
            <p:spPr>
              <a:xfrm>
                <a:off x="8648750" y="3696637"/>
                <a:ext cx="0" cy="184346"/>
              </a:xfrm>
              <a:prstGeom prst="line">
                <a:avLst/>
              </a:prstGeom>
              <a:noFill/>
              <a:ln w="25400" cap="flat" cmpd="sng" algn="ctr">
                <a:solidFill>
                  <a:srgbClr val="262626"/>
                </a:solidFill>
                <a:prstDash val="solid"/>
              </a:ln>
              <a:effectLst/>
            </p:spPr>
          </p:cxnSp>
          <p:cxnSp>
            <p:nvCxnSpPr>
              <p:cNvPr id="369" name="直线箭头连接符 368">
                <a:extLst>
                  <a:ext uri="{FF2B5EF4-FFF2-40B4-BE49-F238E27FC236}">
                    <a16:creationId xmlns:a16="http://schemas.microsoft.com/office/drawing/2014/main" id="{042EC395-8CCE-4548-803B-EED75F322BEB}"/>
                  </a:ext>
                </a:extLst>
              </p:cNvPr>
              <p:cNvCxnSpPr>
                <a:cxnSpLocks/>
              </p:cNvCxnSpPr>
              <p:nvPr/>
            </p:nvCxnSpPr>
            <p:spPr>
              <a:xfrm>
                <a:off x="7393209" y="3835344"/>
                <a:ext cx="1255541"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sp>
            <p:nvSpPr>
              <p:cNvPr id="370" name="文本框 369">
                <a:extLst>
                  <a:ext uri="{FF2B5EF4-FFF2-40B4-BE49-F238E27FC236}">
                    <a16:creationId xmlns:a16="http://schemas.microsoft.com/office/drawing/2014/main" id="{6B7CBB2A-FF4E-244E-8A5E-0BD12354B172}"/>
                  </a:ext>
                </a:extLst>
              </p:cNvPr>
              <p:cNvSpPr txBox="1"/>
              <p:nvPr/>
            </p:nvSpPr>
            <p:spPr>
              <a:xfrm>
                <a:off x="7451747" y="3582344"/>
                <a:ext cx="11018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6 secs</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371" name="文本框 370">
                <a:extLst>
                  <a:ext uri="{FF2B5EF4-FFF2-40B4-BE49-F238E27FC236}">
                    <a16:creationId xmlns:a16="http://schemas.microsoft.com/office/drawing/2014/main" id="{3A94CC5E-661B-0542-A055-0FE32C76EB81}"/>
                  </a:ext>
                </a:extLst>
              </p:cNvPr>
              <p:cNvSpPr txBox="1"/>
              <p:nvPr/>
            </p:nvSpPr>
            <p:spPr>
              <a:xfrm>
                <a:off x="7110229" y="2899749"/>
                <a:ext cx="1813800"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Query pattern 2</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cxnSp>
            <p:nvCxnSpPr>
              <p:cNvPr id="372" name="直线箭头连接符 371">
                <a:extLst>
                  <a:ext uri="{FF2B5EF4-FFF2-40B4-BE49-F238E27FC236}">
                    <a16:creationId xmlns:a16="http://schemas.microsoft.com/office/drawing/2014/main" id="{ACDAD8B4-8E39-C341-AFFC-701E9C66F907}"/>
                  </a:ext>
                </a:extLst>
              </p:cNvPr>
              <p:cNvCxnSpPr>
                <a:cxnSpLocks/>
              </p:cNvCxnSpPr>
              <p:nvPr/>
            </p:nvCxnSpPr>
            <p:spPr>
              <a:xfrm>
                <a:off x="8201701" y="3537231"/>
                <a:ext cx="369125" cy="0"/>
              </a:xfrm>
              <a:prstGeom prst="straightConnector1">
                <a:avLst/>
              </a:prstGeom>
              <a:noFill/>
              <a:ln w="25400" cap="flat" cmpd="sng" algn="ctr">
                <a:solidFill>
                  <a:srgbClr val="00B0F0"/>
                </a:solidFill>
                <a:prstDash val="solid"/>
                <a:tailEnd type="triangle"/>
              </a:ln>
              <a:effectLst>
                <a:outerShdw blurRad="40000" dist="20000" dir="5400000" rotWithShape="0">
                  <a:srgbClr val="000000">
                    <a:alpha val="38000"/>
                  </a:srgbClr>
                </a:outerShdw>
              </a:effectLst>
            </p:spPr>
          </p:cxnSp>
        </p:grpSp>
      </p:grpSp>
      <p:cxnSp>
        <p:nvCxnSpPr>
          <p:cNvPr id="25" name="直线连接符 24">
            <a:extLst>
              <a:ext uri="{FF2B5EF4-FFF2-40B4-BE49-F238E27FC236}">
                <a16:creationId xmlns:a16="http://schemas.microsoft.com/office/drawing/2014/main" id="{946D4232-9ECB-1B4F-8643-42307CB20194}"/>
              </a:ext>
            </a:extLst>
          </p:cNvPr>
          <p:cNvCxnSpPr>
            <a:cxnSpLocks/>
          </p:cNvCxnSpPr>
          <p:nvPr/>
        </p:nvCxnSpPr>
        <p:spPr bwMode="auto">
          <a:xfrm>
            <a:off x="546943" y="4472897"/>
            <a:ext cx="5061481" cy="0"/>
          </a:xfrm>
          <a:prstGeom prst="line">
            <a:avLst/>
          </a:prstGeom>
          <a:solidFill>
            <a:schemeClr val="bg1"/>
          </a:solidFill>
          <a:ln w="22225" cap="flat" cmpd="sng" algn="ctr">
            <a:solidFill>
              <a:schemeClr val="accent6">
                <a:lumMod val="50000"/>
              </a:schemeClr>
            </a:solidFill>
            <a:prstDash val="dashDot"/>
            <a:round/>
            <a:headEnd type="none" w="med" len="med"/>
            <a:tailEnd type="none" w="med" len="med"/>
          </a:ln>
          <a:effectLst/>
        </p:spPr>
      </p:cxnSp>
      <p:graphicFrame>
        <p:nvGraphicFramePr>
          <p:cNvPr id="27" name="表格 27">
            <a:extLst>
              <a:ext uri="{FF2B5EF4-FFF2-40B4-BE49-F238E27FC236}">
                <a16:creationId xmlns:a16="http://schemas.microsoft.com/office/drawing/2014/main" id="{1008169D-E3A6-5A4A-BFE3-89EFCBADE54C}"/>
              </a:ext>
            </a:extLst>
          </p:cNvPr>
          <p:cNvGraphicFramePr>
            <a:graphicFrameLocks noGrp="1"/>
          </p:cNvGraphicFramePr>
          <p:nvPr>
            <p:extLst>
              <p:ext uri="{D42A27DB-BD31-4B8C-83A1-F6EECF244321}">
                <p14:modId xmlns:p14="http://schemas.microsoft.com/office/powerpoint/2010/main" val="3669467698"/>
              </p:ext>
            </p:extLst>
          </p:nvPr>
        </p:nvGraphicFramePr>
        <p:xfrm>
          <a:off x="6120882" y="3111392"/>
          <a:ext cx="5923891" cy="2225040"/>
        </p:xfrm>
        <a:graphic>
          <a:graphicData uri="http://schemas.openxmlformats.org/drawingml/2006/table">
            <a:tbl>
              <a:tblPr firstRow="1" bandRow="1">
                <a:tableStyleId>{5940675A-B579-460E-94D1-54222C63F5DA}</a:tableStyleId>
              </a:tblPr>
              <a:tblGrid>
                <a:gridCol w="1041290">
                  <a:extLst>
                    <a:ext uri="{9D8B030D-6E8A-4147-A177-3AD203B41FA5}">
                      <a16:colId xmlns:a16="http://schemas.microsoft.com/office/drawing/2014/main" val="2824860720"/>
                    </a:ext>
                  </a:extLst>
                </a:gridCol>
                <a:gridCol w="1358351">
                  <a:extLst>
                    <a:ext uri="{9D8B030D-6E8A-4147-A177-3AD203B41FA5}">
                      <a16:colId xmlns:a16="http://schemas.microsoft.com/office/drawing/2014/main" val="2363376047"/>
                    </a:ext>
                  </a:extLst>
                </a:gridCol>
                <a:gridCol w="1047750">
                  <a:extLst>
                    <a:ext uri="{9D8B030D-6E8A-4147-A177-3AD203B41FA5}">
                      <a16:colId xmlns:a16="http://schemas.microsoft.com/office/drawing/2014/main" val="1640604010"/>
                    </a:ext>
                  </a:extLst>
                </a:gridCol>
                <a:gridCol w="1390650">
                  <a:extLst>
                    <a:ext uri="{9D8B030D-6E8A-4147-A177-3AD203B41FA5}">
                      <a16:colId xmlns:a16="http://schemas.microsoft.com/office/drawing/2014/main" val="3352766716"/>
                    </a:ext>
                  </a:extLst>
                </a:gridCol>
                <a:gridCol w="1085850">
                  <a:extLst>
                    <a:ext uri="{9D8B030D-6E8A-4147-A177-3AD203B41FA5}">
                      <a16:colId xmlns:a16="http://schemas.microsoft.com/office/drawing/2014/main" val="1541449844"/>
                    </a:ext>
                  </a:extLst>
                </a:gridCol>
              </a:tblGrid>
              <a:tr h="370840">
                <a:tc rowSpan="2">
                  <a:txBody>
                    <a:bodyPr/>
                    <a:lstStyle/>
                    <a:p>
                      <a:endParaRPr lang="zh-CN" altLang="en-US" sz="1400" dirty="0">
                        <a:latin typeface="Arial Rounded MT Bold" panose="020F0704030504030204" pitchFamily="34" charset="0"/>
                      </a:endParaRPr>
                    </a:p>
                  </a:txBody>
                  <a:tcPr/>
                </a:tc>
                <a:tc gridSpan="2">
                  <a:txBody>
                    <a:bodyPr/>
                    <a:lstStyle/>
                    <a:p>
                      <a:pPr algn="ctr"/>
                      <a:r>
                        <a:rPr lang="en-US" altLang="zh-CN" sz="1400" dirty="0">
                          <a:latin typeface="Arial Rounded MT Bold" panose="020F0704030504030204" pitchFamily="34" charset="0"/>
                        </a:rPr>
                        <a:t>Skipping</a:t>
                      </a:r>
                      <a:endParaRPr lang="zh-CN" altLang="en-US" sz="1400" dirty="0">
                        <a:latin typeface="Arial Rounded MT Bold" panose="020F0704030504030204" pitchFamily="34" charset="0"/>
                      </a:endParaRPr>
                    </a:p>
                  </a:txBody>
                  <a:tcPr/>
                </a:tc>
                <a:tc hMerge="1">
                  <a:txBody>
                    <a:bodyPr/>
                    <a:lstStyle/>
                    <a:p>
                      <a:endParaRPr lang="zh-CN" altLang="en-US" dirty="0"/>
                    </a:p>
                  </a:txBody>
                  <a:tcPr/>
                </a:tc>
                <a:tc gridSpan="2">
                  <a:txBody>
                    <a:bodyPr/>
                    <a:lstStyle/>
                    <a:p>
                      <a:pPr algn="ctr"/>
                      <a:r>
                        <a:rPr lang="en-US" altLang="zh-CN" sz="1400" dirty="0">
                          <a:latin typeface="Arial Rounded MT Bold" panose="020F0704030504030204" pitchFamily="34" charset="0"/>
                          <a:ea typeface="+mn-ea"/>
                        </a:rPr>
                        <a:t>Strict-contiguous</a:t>
                      </a:r>
                      <a:endParaRPr lang="zh-CN" altLang="en-US" sz="1400" dirty="0">
                        <a:latin typeface="Arial Rounded MT Bold" panose="020F0704030504030204" pitchFamily="34" charset="0"/>
                      </a:endParaRPr>
                    </a:p>
                  </a:txBody>
                  <a:tcPr/>
                </a:tc>
                <a:tc hMerge="1">
                  <a:txBody>
                    <a:bodyPr/>
                    <a:lstStyle/>
                    <a:p>
                      <a:endParaRPr lang="zh-CN" altLang="en-US" dirty="0"/>
                    </a:p>
                  </a:txBody>
                  <a:tcPr/>
                </a:tc>
                <a:extLst>
                  <a:ext uri="{0D108BD9-81ED-4DB2-BD59-A6C34878D82A}">
                    <a16:rowId xmlns:a16="http://schemas.microsoft.com/office/drawing/2014/main" val="2876773786"/>
                  </a:ext>
                </a:extLst>
              </a:tr>
              <a:tr h="370840">
                <a:tc vMerge="1">
                  <a:txBody>
                    <a:bodyPr/>
                    <a:lstStyle/>
                    <a:p>
                      <a:endParaRPr lang="zh-CN" altLang="en-US" dirty="0"/>
                    </a:p>
                  </a:txBody>
                  <a:tcPr/>
                </a:tc>
                <a:tc>
                  <a:txBody>
                    <a:bodyPr/>
                    <a:lstStyle/>
                    <a:p>
                      <a:pPr algn="ctr"/>
                      <a:r>
                        <a:rPr lang="en-US" altLang="zh-CN" sz="1400" dirty="0">
                          <a:latin typeface="Arial Rounded MT Bold" panose="020F0704030504030204" pitchFamily="34" charset="0"/>
                        </a:rPr>
                        <a:t>Effectiveness</a:t>
                      </a:r>
                      <a:endParaRPr lang="zh-CN" altLang="en-US" sz="1400" dirty="0">
                        <a:latin typeface="Arial Rounded MT Bold" panose="020F0704030504030204" pitchFamily="34" charset="0"/>
                      </a:endParaRPr>
                    </a:p>
                  </a:txBody>
                  <a:tcPr/>
                </a:tc>
                <a:tc>
                  <a:txBody>
                    <a:bodyPr/>
                    <a:lstStyle/>
                    <a:p>
                      <a:pPr algn="ctr"/>
                      <a:r>
                        <a:rPr lang="en" altLang="zh-CN" sz="1400" dirty="0">
                          <a:latin typeface="Arial Rounded MT Bold" panose="020F0704030504030204" pitchFamily="34" charset="0"/>
                        </a:rPr>
                        <a:t>Efficiency</a:t>
                      </a:r>
                      <a:endParaRPr lang="zh-CN" altLang="en-US" sz="1400" dirty="0">
                        <a:latin typeface="Arial Rounded MT Bold" panose="020F0704030504030204" pitchFamily="34" charset="0"/>
                      </a:endParaRPr>
                    </a:p>
                  </a:txBody>
                  <a:tcPr/>
                </a:tc>
                <a:tc>
                  <a:txBody>
                    <a:bodyPr/>
                    <a:lstStyle/>
                    <a:p>
                      <a:pPr algn="ctr"/>
                      <a:r>
                        <a:rPr lang="en-US" altLang="zh-CN" sz="1400" dirty="0">
                          <a:latin typeface="Arial Rounded MT Bold" panose="020F0704030504030204" pitchFamily="34" charset="0"/>
                        </a:rPr>
                        <a:t>Effectiveness</a:t>
                      </a:r>
                      <a:endParaRPr lang="zh-CN" altLang="en-US" sz="1400" dirty="0">
                        <a:latin typeface="Arial Rounded MT Bold" panose="020F0704030504030204" pitchFamily="34" charset="0"/>
                      </a:endParaRPr>
                    </a:p>
                  </a:txBody>
                  <a:tcPr/>
                </a:tc>
                <a:tc>
                  <a:txBody>
                    <a:bodyPr/>
                    <a:lstStyle/>
                    <a:p>
                      <a:pPr algn="ctr"/>
                      <a:r>
                        <a:rPr lang="en" altLang="zh-CN" sz="1400" dirty="0">
                          <a:latin typeface="Arial Rounded MT Bold" panose="020F0704030504030204" pitchFamily="34" charset="0"/>
                        </a:rPr>
                        <a:t>Efficiency</a:t>
                      </a:r>
                      <a:endParaRPr lang="zh-CN" altLang="en-US" sz="1400" dirty="0">
                        <a:latin typeface="Arial Rounded MT Bold" panose="020F0704030504030204" pitchFamily="34" charset="0"/>
                      </a:endParaRPr>
                    </a:p>
                  </a:txBody>
                  <a:tcPr/>
                </a:tc>
                <a:extLst>
                  <a:ext uri="{0D108BD9-81ED-4DB2-BD59-A6C34878D82A}">
                    <a16:rowId xmlns:a16="http://schemas.microsoft.com/office/drawing/2014/main" val="22996882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400" dirty="0">
                        <a:latin typeface="Arial Rounded MT Bold" panose="020F0704030504030204" pitchFamily="34" charset="0"/>
                      </a:endParaRPr>
                    </a:p>
                  </a:txBody>
                  <a:tcPr/>
                </a:tc>
                <a:tc>
                  <a:txBody>
                    <a:bodyPr/>
                    <a:lstStyle/>
                    <a:p>
                      <a:pPr algn="ctr"/>
                      <a:r>
                        <a:rPr lang="en-US" altLang="zh-CN" sz="1400" b="1" dirty="0">
                          <a:solidFill>
                            <a:srgbClr val="0070C0"/>
                          </a:solidFill>
                          <a:latin typeface="Arial Rounded MT Bold" panose="020F0704030504030204" pitchFamily="34" charset="0"/>
                        </a:rPr>
                        <a:t>✓</a:t>
                      </a:r>
                      <a:endParaRPr lang="zh-CN" altLang="en-US" sz="1400" b="1" dirty="0">
                        <a:solidFill>
                          <a:srgbClr val="0070C0"/>
                        </a:solidFill>
                        <a:latin typeface="Arial Rounded MT Bold" panose="020F0704030504030204" pitchFamily="34" charset="0"/>
                      </a:endParaRPr>
                    </a:p>
                  </a:txBody>
                  <a:tcPr/>
                </a:tc>
                <a:tc>
                  <a:txBody>
                    <a:bodyPr/>
                    <a:lstStyle/>
                    <a:p>
                      <a:pPr algn="ctr"/>
                      <a:endParaRPr lang="zh-CN" altLang="en-US" sz="1400" dirty="0">
                        <a:latin typeface="Arial Rounded MT Bold" panose="020F0704030504030204" pitchFamily="34" charset="0"/>
                      </a:endParaRPr>
                    </a:p>
                  </a:txBody>
                  <a:tcPr/>
                </a:tc>
                <a:tc>
                  <a:txBody>
                    <a:bodyPr/>
                    <a:lstStyle/>
                    <a:p>
                      <a:pPr algn="ctr"/>
                      <a:r>
                        <a:rPr lang="en-US" altLang="zh-CN" sz="1400" b="1" dirty="0">
                          <a:solidFill>
                            <a:srgbClr val="0070C0"/>
                          </a:solidFill>
                          <a:latin typeface="Arial Rounded MT Bold" panose="020F0704030504030204" pitchFamily="34" charset="0"/>
                        </a:rPr>
                        <a:t>✓</a:t>
                      </a:r>
                      <a:endParaRPr lang="zh-CN" altLang="en-US" sz="1400" b="1" dirty="0">
                        <a:solidFill>
                          <a:srgbClr val="0070C0"/>
                        </a:solidFill>
                        <a:latin typeface="Arial Rounded MT Bold" panose="020F0704030504030204" pitchFamily="34" charset="0"/>
                      </a:endParaRPr>
                    </a:p>
                  </a:txBody>
                  <a:tcPr/>
                </a:tc>
                <a:tc>
                  <a:txBody>
                    <a:bodyPr/>
                    <a:lstStyle/>
                    <a:p>
                      <a:pPr algn="ctr"/>
                      <a:endParaRPr lang="zh-CN" altLang="en-US" sz="1400" dirty="0">
                        <a:latin typeface="Arial Rounded MT Bold" panose="020F0704030504030204" pitchFamily="34" charset="0"/>
                      </a:endParaRPr>
                    </a:p>
                  </a:txBody>
                  <a:tcPr/>
                </a:tc>
                <a:extLst>
                  <a:ext uri="{0D108BD9-81ED-4DB2-BD59-A6C34878D82A}">
                    <a16:rowId xmlns:a16="http://schemas.microsoft.com/office/drawing/2014/main" val="1364129387"/>
                  </a:ext>
                </a:extLst>
              </a:tr>
              <a:tr h="370840">
                <a:tc>
                  <a:txBody>
                    <a:bodyPr/>
                    <a:lstStyle/>
                    <a:p>
                      <a:endParaRPr lang="zh-CN" altLang="en-US" sz="1400" dirty="0">
                        <a:latin typeface="Arial Rounded MT Bold" panose="020F0704030504030204" pitchFamily="34" charset="0"/>
                      </a:endParaRPr>
                    </a:p>
                  </a:txBody>
                  <a:tcPr/>
                </a:tc>
                <a:tc>
                  <a:txBody>
                    <a:bodyPr/>
                    <a:lstStyle/>
                    <a:p>
                      <a:pPr algn="ctr"/>
                      <a:r>
                        <a:rPr lang="en-US" altLang="zh-CN" sz="1400" b="1" dirty="0">
                          <a:solidFill>
                            <a:srgbClr val="0070C0"/>
                          </a:solidFill>
                          <a:latin typeface="Arial Rounded MT Bold" panose="020F0704030504030204" pitchFamily="34" charset="0"/>
                        </a:rPr>
                        <a:t>✓</a:t>
                      </a:r>
                      <a:endParaRPr lang="zh-CN" altLang="en-US" sz="1400" b="1" dirty="0">
                        <a:solidFill>
                          <a:srgbClr val="0070C0"/>
                        </a:solidFill>
                        <a:latin typeface="Arial Rounded MT Bold" panose="020F0704030504030204" pitchFamily="34" charset="0"/>
                      </a:endParaRPr>
                    </a:p>
                  </a:txBody>
                  <a:tcPr/>
                </a:tc>
                <a:tc>
                  <a:txBody>
                    <a:bodyPr/>
                    <a:lstStyle/>
                    <a:p>
                      <a:pPr algn="ctr"/>
                      <a:endParaRPr lang="zh-CN" altLang="en-US" sz="1400" dirty="0">
                        <a:latin typeface="Arial Rounded MT Bold" panose="020F0704030504030204" pitchFamily="34" charset="0"/>
                      </a:endParaRPr>
                    </a:p>
                  </a:txBody>
                  <a:tcPr/>
                </a:tc>
                <a:tc>
                  <a:txBody>
                    <a:bodyPr/>
                    <a:lstStyle/>
                    <a:p>
                      <a:pPr algn="ctr"/>
                      <a:r>
                        <a:rPr lang="en-US" altLang="zh-CN" sz="1400" b="1" dirty="0">
                          <a:solidFill>
                            <a:srgbClr val="C00000"/>
                          </a:solidFill>
                          <a:latin typeface="Arial Rounded MT Bold" panose="020F0704030504030204" pitchFamily="34" charset="0"/>
                        </a:rPr>
                        <a:t>✗</a:t>
                      </a:r>
                      <a:endParaRPr lang="zh-CN" altLang="en-US" sz="1400" b="1" dirty="0">
                        <a:solidFill>
                          <a:srgbClr val="C00000"/>
                        </a:solidFill>
                        <a:latin typeface="Arial Rounded MT Bold" panose="020F07040305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latin typeface="Arial Rounded MT Bold" panose="020F0704030504030204" pitchFamily="34" charset="0"/>
                        </a:rPr>
                        <a:t>✕</a:t>
                      </a:r>
                      <a:endParaRPr lang="zh-CN" altLang="en-US" sz="1400" b="1" dirty="0">
                        <a:latin typeface="Arial Rounded MT Bold" panose="020F0704030504030204" pitchFamily="34" charset="0"/>
                      </a:endParaRPr>
                    </a:p>
                  </a:txBody>
                  <a:tcPr/>
                </a:tc>
                <a:extLst>
                  <a:ext uri="{0D108BD9-81ED-4DB2-BD59-A6C34878D82A}">
                    <a16:rowId xmlns:a16="http://schemas.microsoft.com/office/drawing/2014/main" val="1241848588"/>
                  </a:ext>
                </a:extLst>
              </a:tr>
              <a:tr h="370840">
                <a:tc>
                  <a:txBody>
                    <a:bodyPr/>
                    <a:lstStyle/>
                    <a:p>
                      <a:endParaRPr lang="zh-CN" altLang="en-US" sz="1400" dirty="0">
                        <a:latin typeface="Arial Rounded MT Bold" panose="020F0704030504030204" pitchFamily="34" charset="0"/>
                      </a:endParaRPr>
                    </a:p>
                  </a:txBody>
                  <a:tcPr/>
                </a:tc>
                <a:tc>
                  <a:txBody>
                    <a:bodyPr/>
                    <a:lstStyle/>
                    <a:p>
                      <a:pPr algn="ctr"/>
                      <a:r>
                        <a:rPr lang="en-US" altLang="zh-CN" sz="1400" b="1" dirty="0">
                          <a:solidFill>
                            <a:srgbClr val="0070C0"/>
                          </a:solidFill>
                          <a:latin typeface="Arial Rounded MT Bold" panose="020F0704030504030204" pitchFamily="34" charset="0"/>
                        </a:rPr>
                        <a:t>✓</a:t>
                      </a:r>
                      <a:endParaRPr lang="zh-CN" altLang="en-US" sz="1400" b="1" dirty="0">
                        <a:solidFill>
                          <a:srgbClr val="0070C0"/>
                        </a:solidFill>
                        <a:latin typeface="Arial Rounded MT Bold" panose="020F0704030504030204" pitchFamily="34" charset="0"/>
                      </a:endParaRPr>
                    </a:p>
                  </a:txBody>
                  <a:tcPr/>
                </a:tc>
                <a:tc>
                  <a:txBody>
                    <a:bodyPr/>
                    <a:lstStyle/>
                    <a:p>
                      <a:pPr algn="ctr"/>
                      <a:endParaRPr lang="zh-CN" altLang="en-US" sz="1400" dirty="0">
                        <a:latin typeface="Arial Rounded MT Bold" panose="020F0704030504030204" pitchFamily="34" charset="0"/>
                      </a:endParaRPr>
                    </a:p>
                  </a:txBody>
                  <a:tcPr/>
                </a:tc>
                <a:tc>
                  <a:txBody>
                    <a:bodyPr/>
                    <a:lstStyle/>
                    <a:p>
                      <a:pPr algn="ctr"/>
                      <a:r>
                        <a:rPr lang="en-US" altLang="zh-CN" sz="1400" b="1" dirty="0">
                          <a:solidFill>
                            <a:srgbClr val="C00000"/>
                          </a:solidFill>
                          <a:latin typeface="Arial Rounded MT Bold" panose="020F0704030504030204" pitchFamily="34" charset="0"/>
                        </a:rPr>
                        <a:t>✕</a:t>
                      </a:r>
                      <a:endParaRPr lang="zh-CN" altLang="en-US" sz="1400" b="1" dirty="0">
                        <a:solidFill>
                          <a:srgbClr val="C00000"/>
                        </a:solidFill>
                        <a:latin typeface="Arial Rounded MT Bold" panose="020F07040305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1" dirty="0">
                          <a:latin typeface="Arial Rounded MT Bold" panose="020F0704030504030204" pitchFamily="34" charset="0"/>
                        </a:rPr>
                        <a:t>✕</a:t>
                      </a:r>
                      <a:endParaRPr lang="zh-CN" altLang="en-US" sz="1400" b="1" dirty="0">
                        <a:latin typeface="Arial Rounded MT Bold" panose="020F0704030504030204" pitchFamily="34" charset="0"/>
                      </a:endParaRPr>
                    </a:p>
                  </a:txBody>
                  <a:tcPr/>
                </a:tc>
                <a:extLst>
                  <a:ext uri="{0D108BD9-81ED-4DB2-BD59-A6C34878D82A}">
                    <a16:rowId xmlns:a16="http://schemas.microsoft.com/office/drawing/2014/main" val="1080086169"/>
                  </a:ext>
                </a:extLst>
              </a:tr>
              <a:tr h="370840">
                <a:tc>
                  <a:txBody>
                    <a:bodyPr/>
                    <a:lstStyle/>
                    <a:p>
                      <a:endParaRPr lang="zh-CN" altLang="en-US" sz="1400" dirty="0">
                        <a:latin typeface="Arial Rounded MT Bold" panose="020F0704030504030204" pitchFamily="34" charset="0"/>
                      </a:endParaRPr>
                    </a:p>
                  </a:txBody>
                  <a:tcPr/>
                </a:tc>
                <a:tc>
                  <a:txBody>
                    <a:bodyPr/>
                    <a:lstStyle/>
                    <a:p>
                      <a:pPr algn="ctr"/>
                      <a:r>
                        <a:rPr lang="en-US" altLang="zh-CN" sz="1400" b="1" dirty="0">
                          <a:solidFill>
                            <a:srgbClr val="0070C0"/>
                          </a:solidFill>
                          <a:latin typeface="Arial Rounded MT Bold" panose="020F0704030504030204" pitchFamily="34" charset="0"/>
                        </a:rPr>
                        <a:t>✓</a:t>
                      </a:r>
                      <a:endParaRPr lang="zh-CN" altLang="en-US" sz="1400" b="1" dirty="0">
                        <a:solidFill>
                          <a:srgbClr val="0070C0"/>
                        </a:solidFill>
                        <a:latin typeface="Arial Rounded MT Bold" panose="020F0704030504030204" pitchFamily="34" charset="0"/>
                      </a:endParaRPr>
                    </a:p>
                  </a:txBody>
                  <a:tcPr/>
                </a:tc>
                <a:tc>
                  <a:txBody>
                    <a:bodyPr/>
                    <a:lstStyle/>
                    <a:p>
                      <a:pPr algn="ctr"/>
                      <a:endParaRPr lang="zh-CN" altLang="en-US" sz="1400" dirty="0">
                        <a:latin typeface="Arial Rounded MT Bold" panose="020F0704030504030204" pitchFamily="34" charset="0"/>
                      </a:endParaRPr>
                    </a:p>
                  </a:txBody>
                  <a:tcPr/>
                </a:tc>
                <a:tc>
                  <a:txBody>
                    <a:bodyPr/>
                    <a:lstStyle/>
                    <a:p>
                      <a:pPr algn="ctr"/>
                      <a:r>
                        <a:rPr lang="en-US" altLang="zh-CN" sz="1400" b="1" dirty="0">
                          <a:solidFill>
                            <a:srgbClr val="0070C0"/>
                          </a:solidFill>
                          <a:latin typeface="Arial Rounded MT Bold" panose="020F0704030504030204" pitchFamily="34" charset="0"/>
                        </a:rPr>
                        <a:t>✓</a:t>
                      </a:r>
                      <a:endParaRPr lang="zh-CN" altLang="en-US" sz="1400" b="1" dirty="0">
                        <a:solidFill>
                          <a:srgbClr val="0070C0"/>
                        </a:solidFill>
                        <a:latin typeface="Arial Rounded MT Bold" panose="020F0704030504030204" pitchFamily="34" charset="0"/>
                      </a:endParaRPr>
                    </a:p>
                  </a:txBody>
                  <a:tcPr/>
                </a:tc>
                <a:tc>
                  <a:txBody>
                    <a:bodyPr/>
                    <a:lstStyle/>
                    <a:p>
                      <a:pPr algn="ctr"/>
                      <a:endParaRPr lang="zh-CN" altLang="en-US" sz="1400" dirty="0">
                        <a:latin typeface="Arial Rounded MT Bold" panose="020F0704030504030204" pitchFamily="34" charset="0"/>
                      </a:endParaRPr>
                    </a:p>
                  </a:txBody>
                  <a:tcPr/>
                </a:tc>
                <a:extLst>
                  <a:ext uri="{0D108BD9-81ED-4DB2-BD59-A6C34878D82A}">
                    <a16:rowId xmlns:a16="http://schemas.microsoft.com/office/drawing/2014/main" val="3747198033"/>
                  </a:ext>
                </a:extLst>
              </a:tr>
            </a:tbl>
          </a:graphicData>
        </a:graphic>
      </p:graphicFrame>
      <p:pic>
        <p:nvPicPr>
          <p:cNvPr id="374" name="图形 373">
            <a:extLst>
              <a:ext uri="{FF2B5EF4-FFF2-40B4-BE49-F238E27FC236}">
                <a16:creationId xmlns:a16="http://schemas.microsoft.com/office/drawing/2014/main" id="{1EA96A2B-67CC-6642-805D-97F48F7B8B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88519" y="4306281"/>
            <a:ext cx="291600" cy="289629"/>
          </a:xfrm>
          <a:prstGeom prst="rect">
            <a:avLst/>
          </a:prstGeom>
        </p:spPr>
      </p:pic>
      <p:pic>
        <p:nvPicPr>
          <p:cNvPr id="375" name="图形 374">
            <a:extLst>
              <a:ext uri="{FF2B5EF4-FFF2-40B4-BE49-F238E27FC236}">
                <a16:creationId xmlns:a16="http://schemas.microsoft.com/office/drawing/2014/main" id="{40CA60C9-AAE4-7140-9C1B-E8844C59C9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88519" y="3910582"/>
            <a:ext cx="287877" cy="287877"/>
          </a:xfrm>
          <a:prstGeom prst="rect">
            <a:avLst/>
          </a:prstGeom>
        </p:spPr>
      </p:pic>
      <p:pic>
        <p:nvPicPr>
          <p:cNvPr id="376" name="图形 375">
            <a:extLst>
              <a:ext uri="{FF2B5EF4-FFF2-40B4-BE49-F238E27FC236}">
                <a16:creationId xmlns:a16="http://schemas.microsoft.com/office/drawing/2014/main" id="{38350E5B-B976-0A43-AC0F-9EAB449BF7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88396" y="5037314"/>
            <a:ext cx="288000" cy="288000"/>
          </a:xfrm>
          <a:prstGeom prst="rect">
            <a:avLst/>
          </a:prstGeom>
        </p:spPr>
      </p:pic>
      <p:pic>
        <p:nvPicPr>
          <p:cNvPr id="377" name="图形 376">
            <a:extLst>
              <a:ext uri="{FF2B5EF4-FFF2-40B4-BE49-F238E27FC236}">
                <a16:creationId xmlns:a16="http://schemas.microsoft.com/office/drawing/2014/main" id="{4F040CF7-C74D-9D40-A447-5CBFA45671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84796" y="4653904"/>
            <a:ext cx="291600" cy="289629"/>
          </a:xfrm>
          <a:prstGeom prst="rect">
            <a:avLst/>
          </a:prstGeom>
        </p:spPr>
      </p:pic>
      <p:pic>
        <p:nvPicPr>
          <p:cNvPr id="378" name="图形 377">
            <a:extLst>
              <a:ext uri="{FF2B5EF4-FFF2-40B4-BE49-F238E27FC236}">
                <a16:creationId xmlns:a16="http://schemas.microsoft.com/office/drawing/2014/main" id="{9D37C4DA-AE21-614C-A4BD-ED83A745A8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57180" y="3907014"/>
            <a:ext cx="287877" cy="287877"/>
          </a:xfrm>
          <a:prstGeom prst="rect">
            <a:avLst/>
          </a:prstGeom>
        </p:spPr>
      </p:pic>
      <p:pic>
        <p:nvPicPr>
          <p:cNvPr id="379" name="图形 378">
            <a:extLst>
              <a:ext uri="{FF2B5EF4-FFF2-40B4-BE49-F238E27FC236}">
                <a16:creationId xmlns:a16="http://schemas.microsoft.com/office/drawing/2014/main" id="{8DB513D0-A120-E34B-9C57-FD8AB01F41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57180" y="5009361"/>
            <a:ext cx="288000" cy="288000"/>
          </a:xfrm>
          <a:prstGeom prst="rect">
            <a:avLst/>
          </a:prstGeom>
        </p:spPr>
      </p:pic>
      <p:sp>
        <p:nvSpPr>
          <p:cNvPr id="380" name="文本框 379">
            <a:extLst>
              <a:ext uri="{FF2B5EF4-FFF2-40B4-BE49-F238E27FC236}">
                <a16:creationId xmlns:a16="http://schemas.microsoft.com/office/drawing/2014/main" id="{C05F6EFF-4611-D141-9FA5-58C52943DDA4}"/>
              </a:ext>
            </a:extLst>
          </p:cNvPr>
          <p:cNvSpPr txBox="1"/>
          <p:nvPr/>
        </p:nvSpPr>
        <p:spPr>
          <a:xfrm>
            <a:off x="5958640" y="4248737"/>
            <a:ext cx="1375037" cy="307777"/>
          </a:xfrm>
          <a:prstGeom prst="rect">
            <a:avLst/>
          </a:prstGeom>
          <a:noFill/>
        </p:spPr>
        <p:txBody>
          <a:bodyPr wrap="square">
            <a:spAutoFit/>
          </a:bodyPr>
          <a:lstStyle/>
          <a:p>
            <a:pPr algn="ctr">
              <a:buClr>
                <a:srgbClr val="000000"/>
              </a:buClr>
              <a:defRPr/>
            </a:pPr>
            <a:r>
              <a:rPr kumimoji="1" lang="en" altLang="zh-CN" sz="1400" kern="0" dirty="0">
                <a:solidFill>
                  <a:srgbClr val="000000"/>
                </a:solidFill>
                <a:latin typeface="Arial Rounded MT Bold" panose="020F0704030504030204" pitchFamily="34" charset="0"/>
                <a:ea typeface="Microsoft YaHei" panose="020B0503020204020204" pitchFamily="34" charset="-122"/>
                <a:cs typeface="Arial"/>
              </a:rPr>
              <a:t>Push-down</a:t>
            </a:r>
            <a:endParaRPr kumimoji="1" lang="zh-CN" altLang="en-US" sz="1400"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sp>
        <p:nvSpPr>
          <p:cNvPr id="381" name="文本框 380">
            <a:extLst>
              <a:ext uri="{FF2B5EF4-FFF2-40B4-BE49-F238E27FC236}">
                <a16:creationId xmlns:a16="http://schemas.microsoft.com/office/drawing/2014/main" id="{D005ED3A-1439-1F40-BCBF-3B2BD493888C}"/>
              </a:ext>
            </a:extLst>
          </p:cNvPr>
          <p:cNvSpPr txBox="1"/>
          <p:nvPr/>
        </p:nvSpPr>
        <p:spPr>
          <a:xfrm>
            <a:off x="5955259" y="4607660"/>
            <a:ext cx="1375037" cy="307777"/>
          </a:xfrm>
          <a:prstGeom prst="rect">
            <a:avLst/>
          </a:prstGeom>
          <a:noFill/>
        </p:spPr>
        <p:txBody>
          <a:bodyPr wrap="square">
            <a:spAutoFit/>
          </a:bodyPr>
          <a:lstStyle/>
          <a:p>
            <a:pPr algn="ctr">
              <a:buClr>
                <a:srgbClr val="000000"/>
              </a:buClr>
              <a:defRPr/>
            </a:pPr>
            <a:r>
              <a:rPr kumimoji="1" lang="en" altLang="zh-CN" sz="1400" kern="0" dirty="0">
                <a:solidFill>
                  <a:srgbClr val="000000"/>
                </a:solidFill>
                <a:latin typeface="Arial Rounded MT Bold" panose="020F0704030504030204" pitchFamily="34" charset="0"/>
                <a:ea typeface="Microsoft YaHei" panose="020B0503020204020204" pitchFamily="34" charset="-122"/>
                <a:cs typeface="Arial"/>
              </a:rPr>
              <a:t>Push-pull</a:t>
            </a:r>
            <a:endParaRPr kumimoji="1" lang="zh-CN" altLang="en-US" sz="1400"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sp>
        <p:nvSpPr>
          <p:cNvPr id="382" name="文本框 381">
            <a:extLst>
              <a:ext uri="{FF2B5EF4-FFF2-40B4-BE49-F238E27FC236}">
                <a16:creationId xmlns:a16="http://schemas.microsoft.com/office/drawing/2014/main" id="{8CBBEE00-0ECF-CF42-9686-9AA9491802A0}"/>
              </a:ext>
            </a:extLst>
          </p:cNvPr>
          <p:cNvSpPr txBox="1"/>
          <p:nvPr/>
        </p:nvSpPr>
        <p:spPr>
          <a:xfrm>
            <a:off x="5925881" y="4995485"/>
            <a:ext cx="1375037" cy="307777"/>
          </a:xfrm>
          <a:prstGeom prst="rect">
            <a:avLst/>
          </a:prstGeom>
          <a:noFill/>
        </p:spPr>
        <p:txBody>
          <a:bodyPr wrap="square">
            <a:spAutoFit/>
          </a:bodyPr>
          <a:lstStyle/>
          <a:p>
            <a:pPr algn="ctr">
              <a:buClr>
                <a:srgbClr val="000000"/>
              </a:buClr>
              <a:defRPr/>
            </a:pPr>
            <a:r>
              <a:rPr kumimoji="1" lang="en" altLang="zh-CN" sz="1400" kern="0" dirty="0">
                <a:solidFill>
                  <a:srgbClr val="000000"/>
                </a:solidFill>
                <a:latin typeface="Arial Rounded MT Bold" panose="020F0704030504030204" pitchFamily="34" charset="0"/>
                <a:ea typeface="Microsoft YaHei" panose="020B0503020204020204" pitchFamily="34" charset="-122"/>
                <a:cs typeface="Arial"/>
              </a:rPr>
              <a:t>Ours</a:t>
            </a:r>
            <a:endParaRPr kumimoji="1" lang="zh-CN" altLang="en-US" sz="1400"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sp>
        <p:nvSpPr>
          <p:cNvPr id="383" name="文本框 382">
            <a:extLst>
              <a:ext uri="{FF2B5EF4-FFF2-40B4-BE49-F238E27FC236}">
                <a16:creationId xmlns:a16="http://schemas.microsoft.com/office/drawing/2014/main" id="{B83C981C-9DA3-784D-AE96-DFABAB3DA9DF}"/>
              </a:ext>
            </a:extLst>
          </p:cNvPr>
          <p:cNvSpPr txBox="1"/>
          <p:nvPr/>
        </p:nvSpPr>
        <p:spPr>
          <a:xfrm>
            <a:off x="5918222" y="3878888"/>
            <a:ext cx="1375037" cy="307777"/>
          </a:xfrm>
          <a:prstGeom prst="rect">
            <a:avLst/>
          </a:prstGeom>
          <a:noFill/>
        </p:spPr>
        <p:txBody>
          <a:bodyPr wrap="square">
            <a:spAutoFit/>
          </a:bodyPr>
          <a:lstStyle/>
          <a:p>
            <a:pPr algn="ctr">
              <a:buClr>
                <a:srgbClr val="000000"/>
              </a:buClr>
              <a:defRPr/>
            </a:pPr>
            <a:r>
              <a:rPr kumimoji="1" lang="en" altLang="zh-CN" sz="1400" kern="0" dirty="0">
                <a:solidFill>
                  <a:srgbClr val="000000"/>
                </a:solidFill>
                <a:latin typeface="Arial Rounded MT Bold" panose="020F0704030504030204" pitchFamily="34" charset="0"/>
                <a:ea typeface="Microsoft YaHei" panose="020B0503020204020204" pitchFamily="34" charset="-122"/>
                <a:cs typeface="Arial"/>
              </a:rPr>
              <a:t>Pull-all</a:t>
            </a:r>
            <a:endParaRPr kumimoji="1" lang="zh-CN" altLang="en-US" sz="1400"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sp>
        <p:nvSpPr>
          <p:cNvPr id="388" name="文本框 387">
            <a:extLst>
              <a:ext uri="{FF2B5EF4-FFF2-40B4-BE49-F238E27FC236}">
                <a16:creationId xmlns:a16="http://schemas.microsoft.com/office/drawing/2014/main" id="{DD27F42B-9A4D-B549-86B2-46965E8BC62B}"/>
              </a:ext>
            </a:extLst>
          </p:cNvPr>
          <p:cNvSpPr txBox="1"/>
          <p:nvPr/>
        </p:nvSpPr>
        <p:spPr>
          <a:xfrm>
            <a:off x="6174620" y="5496393"/>
            <a:ext cx="5758962" cy="523220"/>
          </a:xfrm>
          <a:prstGeom prst="rect">
            <a:avLst/>
          </a:prstGeom>
          <a:noFill/>
        </p:spPr>
        <p:txBody>
          <a:bodyPr wrap="square">
            <a:spAutoFit/>
          </a:bodyPr>
          <a:lstStyle/>
          <a:p>
            <a:pPr algn="ctr">
              <a:buClr>
                <a:srgbClr val="000000"/>
              </a:buClr>
              <a:defRPr/>
            </a:pPr>
            <a:r>
              <a:rPr lang="en" altLang="zh-CN" sz="1400" i="1" dirty="0">
                <a:effectLst/>
                <a:latin typeface="Arial Rounded MT Bold" panose="020F0704030504030204" pitchFamily="34" charset="0"/>
              </a:rPr>
              <a:t>Note that events may arrive out of order, they must be sorted by timestamp before determining the occurrence sequence.</a:t>
            </a:r>
            <a:endParaRPr kumimoji="1" lang="en" altLang="zh-CN" sz="1400" i="1"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sp>
        <p:nvSpPr>
          <p:cNvPr id="389" name="object 2">
            <a:extLst>
              <a:ext uri="{FF2B5EF4-FFF2-40B4-BE49-F238E27FC236}">
                <a16:creationId xmlns:a16="http://schemas.microsoft.com/office/drawing/2014/main" id="{BDC85941-4A3C-3E4C-807A-A2E6C09EC201}"/>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10</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640119418"/>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4" y="332656"/>
            <a:ext cx="3437132" cy="590700"/>
          </a:xfrm>
        </p:spPr>
        <p:txBody>
          <a:bodyPr/>
          <a:lstStyle/>
          <a:p>
            <a:r>
              <a:rPr lang="en" altLang="zh-CN" dirty="0">
                <a:latin typeface="Arial Rounded MT Bold" panose="020F0704030504030204" pitchFamily="34" charset="0"/>
              </a:rPr>
              <a:t>Our Core Idea</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250C8A46-04FB-BD4E-A156-4C9E13B45313}"/>
              </a:ext>
            </a:extLst>
          </p:cNvPr>
          <p:cNvSpPr/>
          <p:nvPr/>
        </p:nvSpPr>
        <p:spPr>
          <a:xfrm>
            <a:off x="342903" y="1164377"/>
            <a:ext cx="11231475" cy="1297406"/>
          </a:xfrm>
          <a:prstGeom prst="rect">
            <a:avLst/>
          </a:prstGeom>
        </p:spPr>
        <p:txBody>
          <a:bodyPr wrap="square" lIns="0" tIns="0" rIns="0" bIns="0">
            <a:spAutoFit/>
          </a:bodyPr>
          <a:lstStyle/>
          <a:p>
            <a:pPr>
              <a:lnSpc>
                <a:spcPct val="150000"/>
              </a:lnSpc>
            </a:pPr>
            <a:r>
              <a:rPr kumimoji="0" lang="zh-CN" alt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 </a:t>
            </a: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Our core idea is try to</a:t>
            </a:r>
            <a:r>
              <a:rPr kumimoji="0" lang="en-US" altLang="zh-CN" sz="2000" b="0" i="0" u="none" strike="noStrike" kern="1200" cap="none" spc="0" normalizeH="0" baseline="0" noProof="0" dirty="0">
                <a:ln>
                  <a:noFill/>
                </a:ln>
                <a:solidFill>
                  <a:srgbClr val="EFD55E"/>
                </a:solidFill>
                <a:effectLst/>
                <a:uLnTx/>
                <a:uFillTx/>
                <a:latin typeface="Arial Rounded MT Bold" panose="020F0704030504030204" pitchFamily="34" charset="0"/>
                <a:ea typeface="黑体" panose="02010609060101010101" pitchFamily="49" charset="-122"/>
              </a:rPr>
              <a:t> </a:t>
            </a:r>
            <a:r>
              <a:rPr lang="en-US" altLang="zh-CN" sz="2000" u="sng" dirty="0">
                <a:latin typeface="Arial Rounded MT Bold" panose="020F0704030504030204" pitchFamily="34" charset="0"/>
                <a:ea typeface="黑体" panose="02010609060101010101" pitchFamily="49" charset="-122"/>
              </a:rPr>
              <a:t>identify</a:t>
            </a:r>
            <a:r>
              <a:rPr kumimoji="0" lang="en-US" altLang="zh-CN" sz="2000" b="0" u="sng" strike="noStrike" kern="1200" cap="none" spc="0" normalizeH="0" baseline="0" noProof="0" dirty="0">
                <a:ln>
                  <a:noFill/>
                </a:ln>
                <a:effectLst/>
                <a:uLnTx/>
                <a:uFillTx/>
                <a:latin typeface="Arial Rounded MT Bold" panose="020F0704030504030204" pitchFamily="34" charset="0"/>
                <a:ea typeface="黑体" panose="02010609060101010101" pitchFamily="49" charset="-122"/>
              </a:rPr>
              <a:t> the shortest Time Interval Sets (TIS) that might contain matching results, and only transmit events within these time intervals.</a:t>
            </a:r>
          </a:p>
          <a:p>
            <a:pPr>
              <a:lnSpc>
                <a:spcPct val="150000"/>
              </a:lnSpc>
            </a:pPr>
            <a:r>
              <a:rPr lang="zh-CN" altLang="en-US" dirty="0">
                <a:solidFill>
                  <a:prstClr val="black"/>
                </a:solidFill>
                <a:latin typeface="Arial Rounded MT Bold" panose="020F0704030504030204" pitchFamily="34" charset="0"/>
                <a:ea typeface="黑体" panose="02010609060101010101" pitchFamily="49" charset="-122"/>
              </a:rPr>
              <a:t>💔 </a:t>
            </a:r>
            <a:r>
              <a:rPr lang="en-US" altLang="zh-CN" dirty="0">
                <a:solidFill>
                  <a:prstClr val="black"/>
                </a:solidFill>
                <a:latin typeface="Arial Rounded MT Bold" panose="020F0704030504030204" pitchFamily="34" charset="0"/>
                <a:ea typeface="黑体" panose="02010609060101010101" pitchFamily="49" charset="-122"/>
              </a:rPr>
              <a:t>Identifying the shortest TIS has to run matching algorithm, which is time consuming.</a:t>
            </a:r>
          </a:p>
        </p:txBody>
      </p:sp>
      <p:grpSp>
        <p:nvGrpSpPr>
          <p:cNvPr id="65" name="组合 64">
            <a:extLst>
              <a:ext uri="{FF2B5EF4-FFF2-40B4-BE49-F238E27FC236}">
                <a16:creationId xmlns:a16="http://schemas.microsoft.com/office/drawing/2014/main" id="{CF7B5E27-91D7-B94D-BD54-783F83F8AA89}"/>
              </a:ext>
            </a:extLst>
          </p:cNvPr>
          <p:cNvGrpSpPr/>
          <p:nvPr/>
        </p:nvGrpSpPr>
        <p:grpSpPr>
          <a:xfrm>
            <a:off x="1477952" y="5586424"/>
            <a:ext cx="9870002" cy="844543"/>
            <a:chOff x="1477952" y="5586424"/>
            <a:chExt cx="9870002" cy="844543"/>
          </a:xfrm>
        </p:grpSpPr>
        <p:sp>
          <p:nvSpPr>
            <p:cNvPr id="66" name="圆角矩形 65">
              <a:extLst>
                <a:ext uri="{FF2B5EF4-FFF2-40B4-BE49-F238E27FC236}">
                  <a16:creationId xmlns:a16="http://schemas.microsoft.com/office/drawing/2014/main" id="{C572E748-07C7-7045-86A9-8E3E6167E6CE}"/>
                </a:ext>
              </a:extLst>
            </p:cNvPr>
            <p:cNvSpPr/>
            <p:nvPr/>
          </p:nvSpPr>
          <p:spPr>
            <a:xfrm>
              <a:off x="1477952" y="5586424"/>
              <a:ext cx="9870002" cy="831722"/>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grpSp>
          <p:nvGrpSpPr>
            <p:cNvPr id="67" name="组合 66">
              <a:extLst>
                <a:ext uri="{FF2B5EF4-FFF2-40B4-BE49-F238E27FC236}">
                  <a16:creationId xmlns:a16="http://schemas.microsoft.com/office/drawing/2014/main" id="{11FB8DB3-AE68-974B-B96D-1EE7232F96AE}"/>
                </a:ext>
              </a:extLst>
            </p:cNvPr>
            <p:cNvGrpSpPr/>
            <p:nvPr/>
          </p:nvGrpSpPr>
          <p:grpSpPr>
            <a:xfrm>
              <a:off x="1577651" y="5728231"/>
              <a:ext cx="9497597" cy="702736"/>
              <a:chOff x="1256906" y="3029835"/>
              <a:chExt cx="9497597" cy="702736"/>
            </a:xfrm>
          </p:grpSpPr>
          <p:sp>
            <p:nvSpPr>
              <p:cNvPr id="70" name="椭圆 69">
                <a:extLst>
                  <a:ext uri="{FF2B5EF4-FFF2-40B4-BE49-F238E27FC236}">
                    <a16:creationId xmlns:a16="http://schemas.microsoft.com/office/drawing/2014/main" id="{9C8750A5-8641-7248-90B6-78C83624222D}"/>
                  </a:ext>
                </a:extLst>
              </p:cNvPr>
              <p:cNvSpPr/>
              <p:nvPr/>
            </p:nvSpPr>
            <p:spPr>
              <a:xfrm>
                <a:off x="1649277" y="305269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71" name="矩形 70">
                <a:extLst>
                  <a:ext uri="{FF2B5EF4-FFF2-40B4-BE49-F238E27FC236}">
                    <a16:creationId xmlns:a16="http://schemas.microsoft.com/office/drawing/2014/main" id="{F9A36F26-5F0D-1746-A30F-ED816297C7EE}"/>
                  </a:ext>
                </a:extLst>
              </p:cNvPr>
              <p:cNvSpPr/>
              <p:nvPr/>
            </p:nvSpPr>
            <p:spPr>
              <a:xfrm>
                <a:off x="1945002" y="3052691"/>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72" name="六边形 71">
                <a:extLst>
                  <a:ext uri="{FF2B5EF4-FFF2-40B4-BE49-F238E27FC236}">
                    <a16:creationId xmlns:a16="http://schemas.microsoft.com/office/drawing/2014/main" id="{9D3A8EAA-A170-1F47-997E-E8E786EB50AC}"/>
                  </a:ext>
                </a:extLst>
              </p:cNvPr>
              <p:cNvSpPr/>
              <p:nvPr/>
            </p:nvSpPr>
            <p:spPr>
              <a:xfrm>
                <a:off x="2539725" y="307368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73" name="六边形 72">
                <a:extLst>
                  <a:ext uri="{FF2B5EF4-FFF2-40B4-BE49-F238E27FC236}">
                    <a16:creationId xmlns:a16="http://schemas.microsoft.com/office/drawing/2014/main" id="{CAA08721-3ACC-E044-BBC4-4E14444A5698}"/>
                  </a:ext>
                </a:extLst>
              </p:cNvPr>
              <p:cNvSpPr/>
              <p:nvPr/>
            </p:nvSpPr>
            <p:spPr>
              <a:xfrm>
                <a:off x="4001791" y="307065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9</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74" name="矩形 73">
                <a:extLst>
                  <a:ext uri="{FF2B5EF4-FFF2-40B4-BE49-F238E27FC236}">
                    <a16:creationId xmlns:a16="http://schemas.microsoft.com/office/drawing/2014/main" id="{3BC213D6-C302-1C48-B5D1-9F616D059656}"/>
                  </a:ext>
                </a:extLst>
              </p:cNvPr>
              <p:cNvSpPr/>
              <p:nvPr/>
            </p:nvSpPr>
            <p:spPr>
              <a:xfrm>
                <a:off x="4588511" y="307174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75" name="缺角矩形 74">
                <a:extLst>
                  <a:ext uri="{FF2B5EF4-FFF2-40B4-BE49-F238E27FC236}">
                    <a16:creationId xmlns:a16="http://schemas.microsoft.com/office/drawing/2014/main" id="{98E4F67C-C910-7A49-8B18-2EEAA4957D56}"/>
                  </a:ext>
                </a:extLst>
              </p:cNvPr>
              <p:cNvSpPr/>
              <p:nvPr/>
            </p:nvSpPr>
            <p:spPr>
              <a:xfrm>
                <a:off x="4282552" y="3070540"/>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8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76" name="矩形 75">
                <a:extLst>
                  <a:ext uri="{FF2B5EF4-FFF2-40B4-BE49-F238E27FC236}">
                    <a16:creationId xmlns:a16="http://schemas.microsoft.com/office/drawing/2014/main" id="{35D9A47C-66A4-624E-9C1E-397B3404CFC2}"/>
                  </a:ext>
                </a:extLst>
              </p:cNvPr>
              <p:cNvSpPr/>
              <p:nvPr/>
            </p:nvSpPr>
            <p:spPr>
              <a:xfrm>
                <a:off x="4884231" y="307174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77" name="矩形 76">
                <a:extLst>
                  <a:ext uri="{FF2B5EF4-FFF2-40B4-BE49-F238E27FC236}">
                    <a16:creationId xmlns:a16="http://schemas.microsoft.com/office/drawing/2014/main" id="{DBC10EB5-8BF3-6D43-AD15-FA33C2AC35CA}"/>
                  </a:ext>
                </a:extLst>
              </p:cNvPr>
              <p:cNvSpPr/>
              <p:nvPr/>
            </p:nvSpPr>
            <p:spPr>
              <a:xfrm>
                <a:off x="5179951" y="308536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78" name="六边形 77">
                <a:extLst>
                  <a:ext uri="{FF2B5EF4-FFF2-40B4-BE49-F238E27FC236}">
                    <a16:creationId xmlns:a16="http://schemas.microsoft.com/office/drawing/2014/main" id="{B4F67AE2-14F7-034F-82E6-06D198A2E557}"/>
                  </a:ext>
                </a:extLst>
              </p:cNvPr>
              <p:cNvSpPr/>
              <p:nvPr/>
            </p:nvSpPr>
            <p:spPr>
              <a:xfrm>
                <a:off x="5472731" y="3085362"/>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79" name="六边形 78">
                <a:extLst>
                  <a:ext uri="{FF2B5EF4-FFF2-40B4-BE49-F238E27FC236}">
                    <a16:creationId xmlns:a16="http://schemas.microsoft.com/office/drawing/2014/main" id="{B4872FA8-2DB4-D242-8433-5E0BDC299BFD}"/>
                  </a:ext>
                </a:extLst>
              </p:cNvPr>
              <p:cNvSpPr/>
              <p:nvPr/>
            </p:nvSpPr>
            <p:spPr>
              <a:xfrm>
                <a:off x="6660634" y="307128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80" name="椭圆 79">
                <a:extLst>
                  <a:ext uri="{FF2B5EF4-FFF2-40B4-BE49-F238E27FC236}">
                    <a16:creationId xmlns:a16="http://schemas.microsoft.com/office/drawing/2014/main" id="{A4A5AE1C-CCB5-4045-BD9B-8B0FD8A35E16}"/>
                  </a:ext>
                </a:extLst>
              </p:cNvPr>
              <p:cNvSpPr/>
              <p:nvPr/>
            </p:nvSpPr>
            <p:spPr>
              <a:xfrm>
                <a:off x="6959297" y="307128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81" name="椭圆 80">
                <a:extLst>
                  <a:ext uri="{FF2B5EF4-FFF2-40B4-BE49-F238E27FC236}">
                    <a16:creationId xmlns:a16="http://schemas.microsoft.com/office/drawing/2014/main" id="{DA63EEB7-BC1C-7F45-A681-E433754313EE}"/>
                  </a:ext>
                </a:extLst>
              </p:cNvPr>
              <p:cNvSpPr/>
              <p:nvPr/>
            </p:nvSpPr>
            <p:spPr>
              <a:xfrm>
                <a:off x="7255017" y="307508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82" name="缺角矩形 81">
                <a:extLst>
                  <a:ext uri="{FF2B5EF4-FFF2-40B4-BE49-F238E27FC236}">
                    <a16:creationId xmlns:a16="http://schemas.microsoft.com/office/drawing/2014/main" id="{D9FD1E5E-00DF-F443-8E38-151DEF427C81}"/>
                  </a:ext>
                </a:extLst>
              </p:cNvPr>
              <p:cNvSpPr/>
              <p:nvPr/>
            </p:nvSpPr>
            <p:spPr>
              <a:xfrm>
                <a:off x="7838349" y="3075648"/>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83" name="梯形 82">
                <a:extLst>
                  <a:ext uri="{FF2B5EF4-FFF2-40B4-BE49-F238E27FC236}">
                    <a16:creationId xmlns:a16="http://schemas.microsoft.com/office/drawing/2014/main" id="{DF01426B-EE7F-4F45-B271-5FB3626D60F0}"/>
                  </a:ext>
                </a:extLst>
              </p:cNvPr>
              <p:cNvSpPr/>
              <p:nvPr/>
            </p:nvSpPr>
            <p:spPr>
              <a:xfrm>
                <a:off x="8147713" y="3075648"/>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84" name="六边形 83">
                <a:extLst>
                  <a:ext uri="{FF2B5EF4-FFF2-40B4-BE49-F238E27FC236}">
                    <a16:creationId xmlns:a16="http://schemas.microsoft.com/office/drawing/2014/main" id="{7258CECA-88D7-B04E-95DF-8C555308D19C}"/>
                  </a:ext>
                </a:extLst>
              </p:cNvPr>
              <p:cNvSpPr/>
              <p:nvPr/>
            </p:nvSpPr>
            <p:spPr>
              <a:xfrm>
                <a:off x="8748573" y="308370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85" name="椭圆 84">
                <a:extLst>
                  <a:ext uri="{FF2B5EF4-FFF2-40B4-BE49-F238E27FC236}">
                    <a16:creationId xmlns:a16="http://schemas.microsoft.com/office/drawing/2014/main" id="{2FFA332D-A6F8-234F-9EE4-2554382A0C5D}"/>
                  </a:ext>
                </a:extLst>
              </p:cNvPr>
              <p:cNvSpPr/>
              <p:nvPr/>
            </p:nvSpPr>
            <p:spPr>
              <a:xfrm>
                <a:off x="9334124" y="3083706"/>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86" name="矩形 85">
                <a:extLst>
                  <a:ext uri="{FF2B5EF4-FFF2-40B4-BE49-F238E27FC236}">
                    <a16:creationId xmlns:a16="http://schemas.microsoft.com/office/drawing/2014/main" id="{BA981F84-47A5-9F4E-9E12-EAFE5BA309AF}"/>
                  </a:ext>
                </a:extLst>
              </p:cNvPr>
              <p:cNvSpPr/>
              <p:nvPr/>
            </p:nvSpPr>
            <p:spPr>
              <a:xfrm>
                <a:off x="9635734" y="308370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87" name="矩形 86">
                <a:extLst>
                  <a:ext uri="{FF2B5EF4-FFF2-40B4-BE49-F238E27FC236}">
                    <a16:creationId xmlns:a16="http://schemas.microsoft.com/office/drawing/2014/main" id="{9C64A87B-9B0A-8E49-894B-26C12A3AD4BC}"/>
                  </a:ext>
                </a:extLst>
              </p:cNvPr>
              <p:cNvSpPr/>
              <p:nvPr/>
            </p:nvSpPr>
            <p:spPr>
              <a:xfrm>
                <a:off x="9928514" y="308576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88" name="矩形 87">
                <a:extLst>
                  <a:ext uri="{FF2B5EF4-FFF2-40B4-BE49-F238E27FC236}">
                    <a16:creationId xmlns:a16="http://schemas.microsoft.com/office/drawing/2014/main" id="{DA8C09DA-BA89-A249-8ECA-9458B15303AB}"/>
                  </a:ext>
                </a:extLst>
              </p:cNvPr>
              <p:cNvSpPr/>
              <p:nvPr/>
            </p:nvSpPr>
            <p:spPr>
              <a:xfrm>
                <a:off x="3420680" y="306878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7</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89" name="缺角矩形 88">
                <a:extLst>
                  <a:ext uri="{FF2B5EF4-FFF2-40B4-BE49-F238E27FC236}">
                    <a16:creationId xmlns:a16="http://schemas.microsoft.com/office/drawing/2014/main" id="{D9546EB8-B106-7C41-83E9-3C9D778A9D16}"/>
                  </a:ext>
                </a:extLst>
              </p:cNvPr>
              <p:cNvSpPr/>
              <p:nvPr/>
            </p:nvSpPr>
            <p:spPr>
              <a:xfrm>
                <a:off x="6335574" y="3078227"/>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90" name="缺角矩形 89">
                <a:extLst>
                  <a:ext uri="{FF2B5EF4-FFF2-40B4-BE49-F238E27FC236}">
                    <a16:creationId xmlns:a16="http://schemas.microsoft.com/office/drawing/2014/main" id="{AEA808C2-1C34-7540-AF82-D18D9C953020}"/>
                  </a:ext>
                </a:extLst>
              </p:cNvPr>
              <p:cNvSpPr/>
              <p:nvPr/>
            </p:nvSpPr>
            <p:spPr>
              <a:xfrm>
                <a:off x="3127887" y="3068784"/>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kern="0" dirty="0">
                    <a:latin typeface="Arial Rounded MT Bold" panose="020F0704030504030204" pitchFamily="34" charset="0"/>
                    <a:ea typeface="宋体" panose="02010600030101010101" pitchFamily="2" charset="-122"/>
                    <a:sym typeface="Arial"/>
                  </a:rPr>
                  <a:t>6</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91" name="梯形 90">
                <a:extLst>
                  <a:ext uri="{FF2B5EF4-FFF2-40B4-BE49-F238E27FC236}">
                    <a16:creationId xmlns:a16="http://schemas.microsoft.com/office/drawing/2014/main" id="{6D8A5355-235F-9B46-9B22-0812CC84E074}"/>
                  </a:ext>
                </a:extLst>
              </p:cNvPr>
              <p:cNvSpPr/>
              <p:nvPr/>
            </p:nvSpPr>
            <p:spPr>
              <a:xfrm>
                <a:off x="3713479" y="3068783"/>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8</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92" name="缺角矩形 91">
                <a:extLst>
                  <a:ext uri="{FF2B5EF4-FFF2-40B4-BE49-F238E27FC236}">
                    <a16:creationId xmlns:a16="http://schemas.microsoft.com/office/drawing/2014/main" id="{4D00C373-3007-5D47-91D3-8437D9306FF6}"/>
                  </a:ext>
                </a:extLst>
              </p:cNvPr>
              <p:cNvSpPr/>
              <p:nvPr/>
            </p:nvSpPr>
            <p:spPr>
              <a:xfrm>
                <a:off x="10221293" y="3083706"/>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93" name="直线箭头连接符 92">
                <a:extLst>
                  <a:ext uri="{FF2B5EF4-FFF2-40B4-BE49-F238E27FC236}">
                    <a16:creationId xmlns:a16="http://schemas.microsoft.com/office/drawing/2014/main" id="{102FBDB1-2215-924E-A31D-10A05F9BFD5A}"/>
                  </a:ext>
                </a:extLst>
              </p:cNvPr>
              <p:cNvCxnSpPr>
                <a:cxnSpLocks/>
              </p:cNvCxnSpPr>
              <p:nvPr/>
            </p:nvCxnSpPr>
            <p:spPr>
              <a:xfrm>
                <a:off x="1357803" y="3409577"/>
                <a:ext cx="9396700"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94" name="文本框 93">
                <a:extLst>
                  <a:ext uri="{FF2B5EF4-FFF2-40B4-BE49-F238E27FC236}">
                    <a16:creationId xmlns:a16="http://schemas.microsoft.com/office/drawing/2014/main" id="{8624A1BD-865C-6A42-AF8B-95DCA570624F}"/>
                  </a:ext>
                </a:extLst>
              </p:cNvPr>
              <p:cNvSpPr txBox="1"/>
              <p:nvPr/>
            </p:nvSpPr>
            <p:spPr>
              <a:xfrm>
                <a:off x="1256906" y="3424794"/>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Old</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95" name="文本框 94">
                <a:extLst>
                  <a:ext uri="{FF2B5EF4-FFF2-40B4-BE49-F238E27FC236}">
                    <a16:creationId xmlns:a16="http://schemas.microsoft.com/office/drawing/2014/main" id="{56E4BD58-3A77-644C-B2C7-271FB7AF2695}"/>
                  </a:ext>
                </a:extLst>
              </p:cNvPr>
              <p:cNvSpPr txBox="1"/>
              <p:nvPr/>
            </p:nvSpPr>
            <p:spPr>
              <a:xfrm>
                <a:off x="10000038" y="3404899"/>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New</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96" name="文本框 95">
                <a:extLst>
                  <a:ext uri="{FF2B5EF4-FFF2-40B4-BE49-F238E27FC236}">
                    <a16:creationId xmlns:a16="http://schemas.microsoft.com/office/drawing/2014/main" id="{DFBFC2F8-8E63-B84C-B3C3-4CAC26863D9B}"/>
                  </a:ext>
                </a:extLst>
              </p:cNvPr>
              <p:cNvSpPr txBox="1"/>
              <p:nvPr/>
            </p:nvSpPr>
            <p:spPr>
              <a:xfrm>
                <a:off x="4495374" y="304021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97" name="文本框 96">
                <a:extLst>
                  <a:ext uri="{FF2B5EF4-FFF2-40B4-BE49-F238E27FC236}">
                    <a16:creationId xmlns:a16="http://schemas.microsoft.com/office/drawing/2014/main" id="{A7A8B3F8-0B7A-6845-9AC1-604192197AC9}"/>
                  </a:ext>
                </a:extLst>
              </p:cNvPr>
              <p:cNvSpPr txBox="1"/>
              <p:nvPr/>
            </p:nvSpPr>
            <p:spPr>
              <a:xfrm>
                <a:off x="4787238" y="302983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98" name="文本框 97">
                <a:extLst>
                  <a:ext uri="{FF2B5EF4-FFF2-40B4-BE49-F238E27FC236}">
                    <a16:creationId xmlns:a16="http://schemas.microsoft.com/office/drawing/2014/main" id="{233711D3-8AA5-1A4B-8DF8-52FA0E7D3A8B}"/>
                  </a:ext>
                </a:extLst>
              </p:cNvPr>
              <p:cNvSpPr txBox="1"/>
              <p:nvPr/>
            </p:nvSpPr>
            <p:spPr>
              <a:xfrm>
                <a:off x="5088322" y="304020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13</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99" name="文本框 98">
                <a:extLst>
                  <a:ext uri="{FF2B5EF4-FFF2-40B4-BE49-F238E27FC236}">
                    <a16:creationId xmlns:a16="http://schemas.microsoft.com/office/drawing/2014/main" id="{1A6D9D50-73B0-E24B-A3B2-DFEB680F9E77}"/>
                  </a:ext>
                </a:extLst>
              </p:cNvPr>
              <p:cNvSpPr txBox="1"/>
              <p:nvPr/>
            </p:nvSpPr>
            <p:spPr>
              <a:xfrm>
                <a:off x="5377397" y="305200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14</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0" name="六边形 99">
                <a:extLst>
                  <a:ext uri="{FF2B5EF4-FFF2-40B4-BE49-F238E27FC236}">
                    <a16:creationId xmlns:a16="http://schemas.microsoft.com/office/drawing/2014/main" id="{5FFBF1EC-A81E-CD47-91A6-513E6C49ABCB}"/>
                  </a:ext>
                </a:extLst>
              </p:cNvPr>
              <p:cNvSpPr/>
              <p:nvPr/>
            </p:nvSpPr>
            <p:spPr>
              <a:xfrm>
                <a:off x="2830785" y="307982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01" name="文本框 100">
                <a:extLst>
                  <a:ext uri="{FF2B5EF4-FFF2-40B4-BE49-F238E27FC236}">
                    <a16:creationId xmlns:a16="http://schemas.microsoft.com/office/drawing/2014/main" id="{6F876E42-1333-CE4B-99AD-988721E6D3B2}"/>
                  </a:ext>
                </a:extLst>
              </p:cNvPr>
              <p:cNvSpPr txBox="1"/>
              <p:nvPr/>
            </p:nvSpPr>
            <p:spPr>
              <a:xfrm>
                <a:off x="6565321" y="3037847"/>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2" name="矩形 101">
                <a:extLst>
                  <a:ext uri="{FF2B5EF4-FFF2-40B4-BE49-F238E27FC236}">
                    <a16:creationId xmlns:a16="http://schemas.microsoft.com/office/drawing/2014/main" id="{1466E4F7-0423-E146-865F-4D96A3F6A76E}"/>
                  </a:ext>
                </a:extLst>
              </p:cNvPr>
              <p:cNvSpPr/>
              <p:nvPr/>
            </p:nvSpPr>
            <p:spPr>
              <a:xfrm>
                <a:off x="7530657" y="308002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03" name="文本框 102">
                <a:extLst>
                  <a:ext uri="{FF2B5EF4-FFF2-40B4-BE49-F238E27FC236}">
                    <a16:creationId xmlns:a16="http://schemas.microsoft.com/office/drawing/2014/main" id="{00D1C27A-28BB-AA4F-9431-8FDBD3AB1E9B}"/>
                  </a:ext>
                </a:extLst>
              </p:cNvPr>
              <p:cNvSpPr txBox="1"/>
              <p:nvPr/>
            </p:nvSpPr>
            <p:spPr>
              <a:xfrm>
                <a:off x="6862761" y="303082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4" name="文本框 103">
                <a:extLst>
                  <a:ext uri="{FF2B5EF4-FFF2-40B4-BE49-F238E27FC236}">
                    <a16:creationId xmlns:a16="http://schemas.microsoft.com/office/drawing/2014/main" id="{97C64E40-0A70-444F-A3DB-A04941ED727F}"/>
                  </a:ext>
                </a:extLst>
              </p:cNvPr>
              <p:cNvSpPr txBox="1"/>
              <p:nvPr/>
            </p:nvSpPr>
            <p:spPr>
              <a:xfrm>
                <a:off x="7173756" y="304294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5" name="文本框 104">
                <a:extLst>
                  <a:ext uri="{FF2B5EF4-FFF2-40B4-BE49-F238E27FC236}">
                    <a16:creationId xmlns:a16="http://schemas.microsoft.com/office/drawing/2014/main" id="{5198CACA-A1A6-1642-BA8B-4BBD0F66C524}"/>
                  </a:ext>
                </a:extLst>
              </p:cNvPr>
              <p:cNvSpPr txBox="1"/>
              <p:nvPr/>
            </p:nvSpPr>
            <p:spPr>
              <a:xfrm>
                <a:off x="7759898" y="305290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6" name="文本框 105">
                <a:extLst>
                  <a:ext uri="{FF2B5EF4-FFF2-40B4-BE49-F238E27FC236}">
                    <a16:creationId xmlns:a16="http://schemas.microsoft.com/office/drawing/2014/main" id="{AA349307-2DE1-0041-BC34-96CC3A8393DD}"/>
                  </a:ext>
                </a:extLst>
              </p:cNvPr>
              <p:cNvSpPr txBox="1"/>
              <p:nvPr/>
            </p:nvSpPr>
            <p:spPr>
              <a:xfrm>
                <a:off x="8059565" y="3081148"/>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7" name="文本框 106">
                <a:extLst>
                  <a:ext uri="{FF2B5EF4-FFF2-40B4-BE49-F238E27FC236}">
                    <a16:creationId xmlns:a16="http://schemas.microsoft.com/office/drawing/2014/main" id="{150040C1-6F8F-6E49-874B-696EE1BB11E7}"/>
                  </a:ext>
                </a:extLst>
              </p:cNvPr>
              <p:cNvSpPr txBox="1"/>
              <p:nvPr/>
            </p:nvSpPr>
            <p:spPr>
              <a:xfrm>
                <a:off x="8663965" y="3053236"/>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25</a:t>
                </a:r>
                <a:endParaRPr kumimoji="1" lang="zh-CN" altLang="en-US"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8" name="文本框 107">
                <a:extLst>
                  <a:ext uri="{FF2B5EF4-FFF2-40B4-BE49-F238E27FC236}">
                    <a16:creationId xmlns:a16="http://schemas.microsoft.com/office/drawing/2014/main" id="{28FC691A-1734-084C-9DC2-74DAFBB96C41}"/>
                  </a:ext>
                </a:extLst>
              </p:cNvPr>
              <p:cNvSpPr txBox="1"/>
              <p:nvPr/>
            </p:nvSpPr>
            <p:spPr>
              <a:xfrm>
                <a:off x="9253118" y="30555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9" name="文本框 108">
                <a:extLst>
                  <a:ext uri="{FF2B5EF4-FFF2-40B4-BE49-F238E27FC236}">
                    <a16:creationId xmlns:a16="http://schemas.microsoft.com/office/drawing/2014/main" id="{BA478ED1-6036-3B40-8DB2-FA9E0030C712}"/>
                  </a:ext>
                </a:extLst>
              </p:cNvPr>
              <p:cNvSpPr txBox="1"/>
              <p:nvPr/>
            </p:nvSpPr>
            <p:spPr>
              <a:xfrm>
                <a:off x="9553622" y="3063383"/>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0" name="文本框 109">
                <a:extLst>
                  <a:ext uri="{FF2B5EF4-FFF2-40B4-BE49-F238E27FC236}">
                    <a16:creationId xmlns:a16="http://schemas.microsoft.com/office/drawing/2014/main" id="{B0B4DB16-D078-8F4E-81C2-0B3984E2BF9C}"/>
                  </a:ext>
                </a:extLst>
              </p:cNvPr>
              <p:cNvSpPr txBox="1"/>
              <p:nvPr/>
            </p:nvSpPr>
            <p:spPr>
              <a:xfrm>
                <a:off x="9849766" y="305954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1" name="文本框 110">
                <a:extLst>
                  <a:ext uri="{FF2B5EF4-FFF2-40B4-BE49-F238E27FC236}">
                    <a16:creationId xmlns:a16="http://schemas.microsoft.com/office/drawing/2014/main" id="{5952757D-2DEE-FF47-9870-65FB5B67B8EE}"/>
                  </a:ext>
                </a:extLst>
              </p:cNvPr>
              <p:cNvSpPr txBox="1"/>
              <p:nvPr/>
            </p:nvSpPr>
            <p:spPr>
              <a:xfrm>
                <a:off x="10135950" y="305954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30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2" name="六边形 111">
                <a:extLst>
                  <a:ext uri="{FF2B5EF4-FFF2-40B4-BE49-F238E27FC236}">
                    <a16:creationId xmlns:a16="http://schemas.microsoft.com/office/drawing/2014/main" id="{11B7794C-19F7-034D-8B51-70149B7E3E9E}"/>
                  </a:ext>
                </a:extLst>
              </p:cNvPr>
              <p:cNvSpPr/>
              <p:nvPr/>
            </p:nvSpPr>
            <p:spPr>
              <a:xfrm>
                <a:off x="2227139" y="3064066"/>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13" name="文本框 112">
                <a:extLst>
                  <a:ext uri="{FF2B5EF4-FFF2-40B4-BE49-F238E27FC236}">
                    <a16:creationId xmlns:a16="http://schemas.microsoft.com/office/drawing/2014/main" id="{BA5A87B5-B28C-2B4C-B42A-BFB7261FFA74}"/>
                  </a:ext>
                </a:extLst>
              </p:cNvPr>
              <p:cNvSpPr txBox="1"/>
              <p:nvPr/>
            </p:nvSpPr>
            <p:spPr>
              <a:xfrm>
                <a:off x="4195479" y="303125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4" name="六边形 113">
                <a:extLst>
                  <a:ext uri="{FF2B5EF4-FFF2-40B4-BE49-F238E27FC236}">
                    <a16:creationId xmlns:a16="http://schemas.microsoft.com/office/drawing/2014/main" id="{AF72C0B7-885C-AF4D-BB27-F1F287E4A606}"/>
                  </a:ext>
                </a:extLst>
              </p:cNvPr>
              <p:cNvSpPr/>
              <p:nvPr/>
            </p:nvSpPr>
            <p:spPr>
              <a:xfrm>
                <a:off x="5740391" y="3073587"/>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15" name="六边形 114">
                <a:extLst>
                  <a:ext uri="{FF2B5EF4-FFF2-40B4-BE49-F238E27FC236}">
                    <a16:creationId xmlns:a16="http://schemas.microsoft.com/office/drawing/2014/main" id="{94C1D53A-9E7B-1048-B23E-65464AA9FD78}"/>
                  </a:ext>
                </a:extLst>
              </p:cNvPr>
              <p:cNvSpPr/>
              <p:nvPr/>
            </p:nvSpPr>
            <p:spPr>
              <a:xfrm>
                <a:off x="6038168" y="307214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16" name="文本框 115">
                <a:extLst>
                  <a:ext uri="{FF2B5EF4-FFF2-40B4-BE49-F238E27FC236}">
                    <a16:creationId xmlns:a16="http://schemas.microsoft.com/office/drawing/2014/main" id="{32A3C3AD-A9B0-7E4E-BE7D-5C49EDC2B42B}"/>
                  </a:ext>
                </a:extLst>
              </p:cNvPr>
              <p:cNvSpPr txBox="1"/>
              <p:nvPr/>
            </p:nvSpPr>
            <p:spPr>
              <a:xfrm>
                <a:off x="7443731" y="304822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7" name="文本框 116">
                <a:extLst>
                  <a:ext uri="{FF2B5EF4-FFF2-40B4-BE49-F238E27FC236}">
                    <a16:creationId xmlns:a16="http://schemas.microsoft.com/office/drawing/2014/main" id="{B8A69EBC-A356-5D43-A92D-BCFEFAA0AAA9}"/>
                  </a:ext>
                </a:extLst>
              </p:cNvPr>
              <p:cNvSpPr txBox="1"/>
              <p:nvPr/>
            </p:nvSpPr>
            <p:spPr>
              <a:xfrm>
                <a:off x="5642520" y="30496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15</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8" name="矩形 117">
                <a:extLst>
                  <a:ext uri="{FF2B5EF4-FFF2-40B4-BE49-F238E27FC236}">
                    <a16:creationId xmlns:a16="http://schemas.microsoft.com/office/drawing/2014/main" id="{BF06CAD7-0FE0-2C41-B3DB-416AA8D87589}"/>
                  </a:ext>
                </a:extLst>
              </p:cNvPr>
              <p:cNvSpPr/>
              <p:nvPr/>
            </p:nvSpPr>
            <p:spPr>
              <a:xfrm>
                <a:off x="8434919" y="309263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19" name="文本框 118">
                <a:extLst>
                  <a:ext uri="{FF2B5EF4-FFF2-40B4-BE49-F238E27FC236}">
                    <a16:creationId xmlns:a16="http://schemas.microsoft.com/office/drawing/2014/main" id="{2176E935-D04F-3340-B196-CABC8EDBA7B5}"/>
                  </a:ext>
                </a:extLst>
              </p:cNvPr>
              <p:cNvSpPr txBox="1"/>
              <p:nvPr/>
            </p:nvSpPr>
            <p:spPr>
              <a:xfrm>
                <a:off x="8343423" y="306953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24</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20" name="矩形 119">
                <a:extLst>
                  <a:ext uri="{FF2B5EF4-FFF2-40B4-BE49-F238E27FC236}">
                    <a16:creationId xmlns:a16="http://schemas.microsoft.com/office/drawing/2014/main" id="{8ADDC9A9-B9E1-0249-AA64-A570279E0ECC}"/>
                  </a:ext>
                </a:extLst>
              </p:cNvPr>
              <p:cNvSpPr/>
              <p:nvPr/>
            </p:nvSpPr>
            <p:spPr>
              <a:xfrm>
                <a:off x="9044822" y="308317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21" name="文本框 120">
                <a:extLst>
                  <a:ext uri="{FF2B5EF4-FFF2-40B4-BE49-F238E27FC236}">
                    <a16:creationId xmlns:a16="http://schemas.microsoft.com/office/drawing/2014/main" id="{651C5707-EC81-B149-994F-0E7F5DB66FC7}"/>
                  </a:ext>
                </a:extLst>
              </p:cNvPr>
              <p:cNvSpPr txBox="1"/>
              <p:nvPr/>
            </p:nvSpPr>
            <p:spPr>
              <a:xfrm>
                <a:off x="8953326" y="306007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26</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68" name="文本框 67">
              <a:extLst>
                <a:ext uri="{FF2B5EF4-FFF2-40B4-BE49-F238E27FC236}">
                  <a16:creationId xmlns:a16="http://schemas.microsoft.com/office/drawing/2014/main" id="{1A8546D4-C4C0-3046-B01E-069269D94321}"/>
                </a:ext>
              </a:extLst>
            </p:cNvPr>
            <p:cNvSpPr txBox="1"/>
            <p:nvPr/>
          </p:nvSpPr>
          <p:spPr>
            <a:xfrm>
              <a:off x="6262999" y="574378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16</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69" name="文本框 68">
              <a:extLst>
                <a:ext uri="{FF2B5EF4-FFF2-40B4-BE49-F238E27FC236}">
                  <a16:creationId xmlns:a16="http://schemas.microsoft.com/office/drawing/2014/main" id="{4745021B-243B-6840-A652-E6793AD9848F}"/>
                </a:ext>
              </a:extLst>
            </p:cNvPr>
            <p:cNvSpPr txBox="1"/>
            <p:nvPr/>
          </p:nvSpPr>
          <p:spPr>
            <a:xfrm>
              <a:off x="6570886" y="575399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22" name="文本框 121">
            <a:extLst>
              <a:ext uri="{FF2B5EF4-FFF2-40B4-BE49-F238E27FC236}">
                <a16:creationId xmlns:a16="http://schemas.microsoft.com/office/drawing/2014/main" id="{9FB1D679-ABD0-C946-AFB0-D1003A1B4A1A}"/>
              </a:ext>
            </a:extLst>
          </p:cNvPr>
          <p:cNvSpPr txBox="1"/>
          <p:nvPr/>
        </p:nvSpPr>
        <p:spPr>
          <a:xfrm>
            <a:off x="604653" y="5735565"/>
            <a:ext cx="1157796" cy="523220"/>
          </a:xfrm>
          <a:prstGeom prst="rect">
            <a:avLst/>
          </a:prstGeom>
          <a:noFill/>
        </p:spPr>
        <p:txBody>
          <a:bodyPr wrap="square" rtlCol="0">
            <a:spAutoFit/>
          </a:bodyPr>
          <a:lstStyle/>
          <a:p>
            <a:r>
              <a:rPr kumimoji="1" lang="en-US" altLang="zh-CN" sz="1400" dirty="0">
                <a:latin typeface="Arial Rounded MT Bold" panose="020F0704030504030204" pitchFamily="34" charset="0"/>
                <a:ea typeface="Microsoft YaHei" panose="020B0503020204020204" pitchFamily="34" charset="-122"/>
              </a:rPr>
              <a:t>Storage node</a:t>
            </a:r>
            <a:endParaRPr kumimoji="1" lang="zh-CN" altLang="en-US" sz="1400" dirty="0">
              <a:latin typeface="Arial Rounded MT Bold" panose="020F0704030504030204" pitchFamily="34" charset="0"/>
              <a:ea typeface="Microsoft YaHei" panose="020B0503020204020204" pitchFamily="34" charset="-122"/>
            </a:endParaRPr>
          </a:p>
        </p:txBody>
      </p:sp>
      <p:grpSp>
        <p:nvGrpSpPr>
          <p:cNvPr id="123" name="组合 122">
            <a:extLst>
              <a:ext uri="{FF2B5EF4-FFF2-40B4-BE49-F238E27FC236}">
                <a16:creationId xmlns:a16="http://schemas.microsoft.com/office/drawing/2014/main" id="{84B63081-A548-8D47-8BAE-A6D07DB40CC0}"/>
              </a:ext>
            </a:extLst>
          </p:cNvPr>
          <p:cNvGrpSpPr/>
          <p:nvPr/>
        </p:nvGrpSpPr>
        <p:grpSpPr>
          <a:xfrm>
            <a:off x="1563490" y="4219930"/>
            <a:ext cx="2761664" cy="774154"/>
            <a:chOff x="-246091" y="4625633"/>
            <a:chExt cx="2761664" cy="774154"/>
          </a:xfrm>
        </p:grpSpPr>
        <p:grpSp>
          <p:nvGrpSpPr>
            <p:cNvPr id="124" name="组合 123">
              <a:extLst>
                <a:ext uri="{FF2B5EF4-FFF2-40B4-BE49-F238E27FC236}">
                  <a16:creationId xmlns:a16="http://schemas.microsoft.com/office/drawing/2014/main" id="{525DCE1D-7206-D543-9EAF-09C28BC98F56}"/>
                </a:ext>
              </a:extLst>
            </p:cNvPr>
            <p:cNvGrpSpPr/>
            <p:nvPr/>
          </p:nvGrpSpPr>
          <p:grpSpPr>
            <a:xfrm>
              <a:off x="678064" y="4625633"/>
              <a:ext cx="1837509" cy="774154"/>
              <a:chOff x="390624" y="1731615"/>
              <a:chExt cx="1837509" cy="774154"/>
            </a:xfrm>
          </p:grpSpPr>
          <p:sp>
            <p:nvSpPr>
              <p:cNvPr id="126" name="矩形 125">
                <a:extLst>
                  <a:ext uri="{FF2B5EF4-FFF2-40B4-BE49-F238E27FC236}">
                    <a16:creationId xmlns:a16="http://schemas.microsoft.com/office/drawing/2014/main" id="{F8BDDA97-E862-6B4C-AC9D-FAA8D3A98617}"/>
                  </a:ext>
                </a:extLst>
              </p:cNvPr>
              <p:cNvSpPr/>
              <p:nvPr/>
            </p:nvSpPr>
            <p:spPr>
              <a:xfrm>
                <a:off x="390624" y="1731615"/>
                <a:ext cx="1837509" cy="774154"/>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27" name="矩形 126">
                <a:extLst>
                  <a:ext uri="{FF2B5EF4-FFF2-40B4-BE49-F238E27FC236}">
                    <a16:creationId xmlns:a16="http://schemas.microsoft.com/office/drawing/2014/main" id="{E49C1338-9998-5F4D-8DB9-D0D9C908448C}"/>
                  </a:ext>
                </a:extLst>
              </p:cNvPr>
              <p:cNvSpPr/>
              <p:nvPr/>
            </p:nvSpPr>
            <p:spPr>
              <a:xfrm>
                <a:off x="636898" y="188994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28" name="缺角矩形 127">
                <a:extLst>
                  <a:ext uri="{FF2B5EF4-FFF2-40B4-BE49-F238E27FC236}">
                    <a16:creationId xmlns:a16="http://schemas.microsoft.com/office/drawing/2014/main" id="{2D118C29-AC1E-E94F-944F-E2C35A1B0526}"/>
                  </a:ext>
                </a:extLst>
              </p:cNvPr>
              <p:cNvSpPr/>
              <p:nvPr/>
            </p:nvSpPr>
            <p:spPr>
              <a:xfrm>
                <a:off x="1226983" y="1889941"/>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29" name="梯形 128">
                <a:extLst>
                  <a:ext uri="{FF2B5EF4-FFF2-40B4-BE49-F238E27FC236}">
                    <a16:creationId xmlns:a16="http://schemas.microsoft.com/office/drawing/2014/main" id="{336915DC-76D3-404B-B67B-C1A8E68B54F8}"/>
                  </a:ext>
                </a:extLst>
              </p:cNvPr>
              <p:cNvSpPr/>
              <p:nvPr/>
            </p:nvSpPr>
            <p:spPr>
              <a:xfrm>
                <a:off x="1746231" y="1889941"/>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130" name="直线箭头连接符 129">
                <a:extLst>
                  <a:ext uri="{FF2B5EF4-FFF2-40B4-BE49-F238E27FC236}">
                    <a16:creationId xmlns:a16="http://schemas.microsoft.com/office/drawing/2014/main" id="{F1602AB1-1D00-654F-B573-7BF5C1D8859E}"/>
                  </a:ext>
                </a:extLst>
              </p:cNvPr>
              <p:cNvCxnSpPr>
                <a:cxnSpLocks/>
              </p:cNvCxnSpPr>
              <p:nvPr/>
            </p:nvCxnSpPr>
            <p:spPr>
              <a:xfrm>
                <a:off x="913355" y="2001334"/>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131" name="直线箭头连接符 130">
                <a:extLst>
                  <a:ext uri="{FF2B5EF4-FFF2-40B4-BE49-F238E27FC236}">
                    <a16:creationId xmlns:a16="http://schemas.microsoft.com/office/drawing/2014/main" id="{CEBDC0B2-5C73-5B4D-962D-25CDC48B8C97}"/>
                  </a:ext>
                </a:extLst>
              </p:cNvPr>
              <p:cNvCxnSpPr>
                <a:cxnSpLocks/>
              </p:cNvCxnSpPr>
              <p:nvPr/>
            </p:nvCxnSpPr>
            <p:spPr>
              <a:xfrm>
                <a:off x="1475584" y="1995877"/>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132" name="直线连接符 131">
                <a:extLst>
                  <a:ext uri="{FF2B5EF4-FFF2-40B4-BE49-F238E27FC236}">
                    <a16:creationId xmlns:a16="http://schemas.microsoft.com/office/drawing/2014/main" id="{2DA90040-8707-394C-84AC-2DF630D38678}"/>
                  </a:ext>
                </a:extLst>
              </p:cNvPr>
              <p:cNvCxnSpPr>
                <a:cxnSpLocks/>
              </p:cNvCxnSpPr>
              <p:nvPr/>
            </p:nvCxnSpPr>
            <p:spPr>
              <a:xfrm>
                <a:off x="742834" y="2161331"/>
                <a:ext cx="0" cy="184346"/>
              </a:xfrm>
              <a:prstGeom prst="line">
                <a:avLst/>
              </a:prstGeom>
              <a:noFill/>
              <a:ln w="25400" cap="flat" cmpd="sng" algn="ctr">
                <a:solidFill>
                  <a:srgbClr val="262626"/>
                </a:solidFill>
                <a:prstDash val="solid"/>
              </a:ln>
              <a:effectLst/>
            </p:spPr>
          </p:cxnSp>
          <p:cxnSp>
            <p:nvCxnSpPr>
              <p:cNvPr id="133" name="直线连接符 132">
                <a:extLst>
                  <a:ext uri="{FF2B5EF4-FFF2-40B4-BE49-F238E27FC236}">
                    <a16:creationId xmlns:a16="http://schemas.microsoft.com/office/drawing/2014/main" id="{548D686A-4C89-CD4A-A385-67061BF2BE38}"/>
                  </a:ext>
                </a:extLst>
              </p:cNvPr>
              <p:cNvCxnSpPr>
                <a:cxnSpLocks/>
              </p:cNvCxnSpPr>
              <p:nvPr/>
            </p:nvCxnSpPr>
            <p:spPr>
              <a:xfrm>
                <a:off x="1849381" y="2161331"/>
                <a:ext cx="0" cy="184346"/>
              </a:xfrm>
              <a:prstGeom prst="line">
                <a:avLst/>
              </a:prstGeom>
              <a:noFill/>
              <a:ln w="25400" cap="flat" cmpd="sng" algn="ctr">
                <a:solidFill>
                  <a:srgbClr val="262626"/>
                </a:solidFill>
                <a:prstDash val="solid"/>
              </a:ln>
              <a:effectLst/>
            </p:spPr>
          </p:cxnSp>
          <p:cxnSp>
            <p:nvCxnSpPr>
              <p:cNvPr id="134" name="直线箭头连接符 133">
                <a:extLst>
                  <a:ext uri="{FF2B5EF4-FFF2-40B4-BE49-F238E27FC236}">
                    <a16:creationId xmlns:a16="http://schemas.microsoft.com/office/drawing/2014/main" id="{69B01EBC-8512-4F47-9D14-4C8BD7AA6F3B}"/>
                  </a:ext>
                </a:extLst>
              </p:cNvPr>
              <p:cNvCxnSpPr>
                <a:cxnSpLocks/>
              </p:cNvCxnSpPr>
              <p:nvPr/>
            </p:nvCxnSpPr>
            <p:spPr>
              <a:xfrm>
                <a:off x="742834" y="2300038"/>
                <a:ext cx="1106547"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sp>
            <p:nvSpPr>
              <p:cNvPr id="135" name="文本框 134">
                <a:extLst>
                  <a:ext uri="{FF2B5EF4-FFF2-40B4-BE49-F238E27FC236}">
                    <a16:creationId xmlns:a16="http://schemas.microsoft.com/office/drawing/2014/main" id="{E109E56A-60C9-5740-B4A0-2BD3D3708BA4}"/>
                  </a:ext>
                </a:extLst>
              </p:cNvPr>
              <p:cNvSpPr txBox="1"/>
              <p:nvPr/>
            </p:nvSpPr>
            <p:spPr>
              <a:xfrm>
                <a:off x="745201" y="2052365"/>
                <a:ext cx="11018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6 secs</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25" name="文本框 124">
              <a:extLst>
                <a:ext uri="{FF2B5EF4-FFF2-40B4-BE49-F238E27FC236}">
                  <a16:creationId xmlns:a16="http://schemas.microsoft.com/office/drawing/2014/main" id="{E65AB7B4-D654-CC44-85DC-D89305D7F881}"/>
                </a:ext>
              </a:extLst>
            </p:cNvPr>
            <p:cNvSpPr txBox="1"/>
            <p:nvPr/>
          </p:nvSpPr>
          <p:spPr>
            <a:xfrm>
              <a:off x="-246091" y="4741221"/>
              <a:ext cx="978064"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Query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pattern</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36" name="下弧形箭头 135">
            <a:extLst>
              <a:ext uri="{FF2B5EF4-FFF2-40B4-BE49-F238E27FC236}">
                <a16:creationId xmlns:a16="http://schemas.microsoft.com/office/drawing/2014/main" id="{CD4B201B-27A8-EF46-9FF0-12739654CEB4}"/>
              </a:ext>
            </a:extLst>
          </p:cNvPr>
          <p:cNvSpPr/>
          <p:nvPr/>
        </p:nvSpPr>
        <p:spPr bwMode="auto">
          <a:xfrm flipV="1">
            <a:off x="3363396" y="5031008"/>
            <a:ext cx="3829849" cy="540191"/>
          </a:xfrm>
          <a:prstGeom prst="curvedDownArrow">
            <a:avLst/>
          </a:prstGeom>
          <a:solidFill>
            <a:schemeClr val="accent6">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kumimoji="1" lang="zh-CN" altLang="en-US" sz="2400" dirty="0"/>
          </a:p>
        </p:txBody>
      </p:sp>
      <p:sp>
        <p:nvSpPr>
          <p:cNvPr id="139" name="文本框 138">
            <a:extLst>
              <a:ext uri="{FF2B5EF4-FFF2-40B4-BE49-F238E27FC236}">
                <a16:creationId xmlns:a16="http://schemas.microsoft.com/office/drawing/2014/main" id="{0960E190-DE01-0D4A-9BE5-7899F21EDFA2}"/>
              </a:ext>
            </a:extLst>
          </p:cNvPr>
          <p:cNvSpPr txBox="1"/>
          <p:nvPr/>
        </p:nvSpPr>
        <p:spPr>
          <a:xfrm>
            <a:off x="3780035" y="5049134"/>
            <a:ext cx="2870779" cy="461665"/>
          </a:xfrm>
          <a:prstGeom prst="rect">
            <a:avLst/>
          </a:prstGeom>
          <a:noFill/>
        </p:spPr>
        <p:txBody>
          <a:bodyPr wrap="square">
            <a:spAutoFit/>
          </a:bodyPr>
          <a:lstStyle/>
          <a:p>
            <a:pPr algn="ctr">
              <a:buClr>
                <a:srgbClr val="000000"/>
              </a:buClr>
              <a:defRPr/>
            </a:pPr>
            <a:r>
              <a:rPr kumimoji="1" lang="en"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Assume we know that only the time interval [2,8] contains a match.</a:t>
            </a: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 </a:t>
            </a:r>
            <a:endParaRPr kumimoji="0"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40" name="圆角矩形 139">
            <a:extLst>
              <a:ext uri="{FF2B5EF4-FFF2-40B4-BE49-F238E27FC236}">
                <a16:creationId xmlns:a16="http://schemas.microsoft.com/office/drawing/2014/main" id="{1E3396CB-0858-A548-B556-1339F837CC02}"/>
              </a:ext>
            </a:extLst>
          </p:cNvPr>
          <p:cNvSpPr/>
          <p:nvPr/>
        </p:nvSpPr>
        <p:spPr>
          <a:xfrm>
            <a:off x="6443133" y="4174869"/>
            <a:ext cx="1361307" cy="831722"/>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141" name="缺角矩形 140">
            <a:extLst>
              <a:ext uri="{FF2B5EF4-FFF2-40B4-BE49-F238E27FC236}">
                <a16:creationId xmlns:a16="http://schemas.microsoft.com/office/drawing/2014/main" id="{7D7D18E6-0165-E34C-97AD-B591332D6F23}"/>
              </a:ext>
            </a:extLst>
          </p:cNvPr>
          <p:cNvSpPr/>
          <p:nvPr/>
        </p:nvSpPr>
        <p:spPr>
          <a:xfrm>
            <a:off x="6998091" y="4410517"/>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kern="0" dirty="0">
                <a:latin typeface="Arial Rounded MT Bold" panose="020F0704030504030204" pitchFamily="34" charset="0"/>
                <a:ea typeface="宋体" panose="02010600030101010101" pitchFamily="2" charset="-122"/>
                <a:sym typeface="Arial"/>
              </a:rPr>
              <a:t>6</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cxnSp>
        <p:nvCxnSpPr>
          <p:cNvPr id="144" name="直线箭头连接符 143">
            <a:extLst>
              <a:ext uri="{FF2B5EF4-FFF2-40B4-BE49-F238E27FC236}">
                <a16:creationId xmlns:a16="http://schemas.microsoft.com/office/drawing/2014/main" id="{B40712E4-AEA3-CF49-BFAA-B091C3D8A427}"/>
              </a:ext>
            </a:extLst>
          </p:cNvPr>
          <p:cNvCxnSpPr>
            <a:cxnSpLocks/>
          </p:cNvCxnSpPr>
          <p:nvPr/>
        </p:nvCxnSpPr>
        <p:spPr>
          <a:xfrm>
            <a:off x="6570780" y="4759642"/>
            <a:ext cx="1130129"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146" name="矩形 145">
            <a:extLst>
              <a:ext uri="{FF2B5EF4-FFF2-40B4-BE49-F238E27FC236}">
                <a16:creationId xmlns:a16="http://schemas.microsoft.com/office/drawing/2014/main" id="{F199C8FD-B776-8442-A61D-7C19D71B3D6E}"/>
              </a:ext>
            </a:extLst>
          </p:cNvPr>
          <p:cNvSpPr/>
          <p:nvPr/>
        </p:nvSpPr>
        <p:spPr>
          <a:xfrm>
            <a:off x="6625174" y="4413715"/>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48" name="梯形 147">
            <a:extLst>
              <a:ext uri="{FF2B5EF4-FFF2-40B4-BE49-F238E27FC236}">
                <a16:creationId xmlns:a16="http://schemas.microsoft.com/office/drawing/2014/main" id="{39F61907-D2AC-0841-9974-05DD1FADF28D}"/>
              </a:ext>
            </a:extLst>
          </p:cNvPr>
          <p:cNvSpPr/>
          <p:nvPr/>
        </p:nvSpPr>
        <p:spPr>
          <a:xfrm>
            <a:off x="7350700" y="4412525"/>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8</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38" name="文本框 137">
            <a:extLst>
              <a:ext uri="{FF2B5EF4-FFF2-40B4-BE49-F238E27FC236}">
                <a16:creationId xmlns:a16="http://schemas.microsoft.com/office/drawing/2014/main" id="{9F166B81-1A03-A44E-BD1A-C7FC20F8658D}"/>
              </a:ext>
            </a:extLst>
          </p:cNvPr>
          <p:cNvSpPr txBox="1"/>
          <p:nvPr/>
        </p:nvSpPr>
        <p:spPr>
          <a:xfrm>
            <a:off x="342903" y="2704644"/>
            <a:ext cx="10732345" cy="869918"/>
          </a:xfrm>
          <a:prstGeom prst="rect">
            <a:avLst/>
          </a:prstGeom>
          <a:solidFill>
            <a:srgbClr val="EFD55E"/>
          </a:solidFill>
        </p:spPr>
        <p:txBody>
          <a:bodyPr wrap="square">
            <a:spAutoFit/>
          </a:bodyPr>
          <a:lstStyle/>
          <a:p>
            <a:pPr>
              <a:lnSpc>
                <a:spcPct val="150000"/>
              </a:lnSpc>
            </a:pPr>
            <a:r>
              <a:rPr lang="en-US" altLang="zh-CN" dirty="0">
                <a:solidFill>
                  <a:prstClr val="black"/>
                </a:solidFill>
                <a:latin typeface="Arial Rounded MT Bold" panose="020F0704030504030204" pitchFamily="34" charset="0"/>
                <a:ea typeface="黑体" panose="02010609060101010101" pitchFamily="49" charset="-122"/>
              </a:rPr>
              <a:t>To circumvent the high overhead in identifying the TIS, we propose a dual-filtering strategy that synergistically leverages both temporal and predicate constraints to shrink the intervals.</a:t>
            </a:r>
          </a:p>
        </p:txBody>
      </p:sp>
      <p:sp>
        <p:nvSpPr>
          <p:cNvPr id="143" name="object 2">
            <a:extLst>
              <a:ext uri="{FF2B5EF4-FFF2-40B4-BE49-F238E27FC236}">
                <a16:creationId xmlns:a16="http://schemas.microsoft.com/office/drawing/2014/main" id="{CEC3CB5F-0695-2340-A1CE-BDB6C835616A}"/>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11</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144667336"/>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6805149" cy="590700"/>
          </a:xfrm>
        </p:spPr>
        <p:txBody>
          <a:bodyPr/>
          <a:lstStyle/>
          <a:p>
            <a:r>
              <a:rPr lang="en-US" altLang="zh-CN" dirty="0">
                <a:latin typeface="Arial Rounded MT Bold" panose="020F0704030504030204" pitchFamily="34" charset="0"/>
              </a:rPr>
              <a:t>Dual Filtering Strategy (DFS)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250C8A46-04FB-BD4E-A156-4C9E13B45313}"/>
                  </a:ext>
                </a:extLst>
              </p:cNvPr>
              <p:cNvSpPr/>
              <p:nvPr/>
            </p:nvSpPr>
            <p:spPr>
              <a:xfrm>
                <a:off x="342903" y="1164377"/>
                <a:ext cx="11231475" cy="2831160"/>
              </a:xfrm>
              <a:prstGeom prst="rect">
                <a:avLst/>
              </a:prstGeom>
            </p:spPr>
            <p:txBody>
              <a:bodyPr wrap="square" lIns="0" tIns="0" rIns="0" bIns="0">
                <a:spAutoFit/>
              </a:bodyPr>
              <a:lstStyle/>
              <a:p>
                <a:pPr>
                  <a:lnSpc>
                    <a:spcPct val="150000"/>
                  </a:lnSpc>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Key</a:t>
                </a:r>
                <a:r>
                  <a:rPr kumimoji="0" lang="zh-CN" alt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 </a:t>
                </a: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intuition:</a:t>
                </a:r>
              </a:p>
              <a:p>
                <a:pPr marL="800100" lvl="1" indent="-342900">
                  <a:lnSpc>
                    <a:spcPct val="150000"/>
                  </a:lnSpc>
                  <a:buFont typeface="Wingdings" pitchFamily="2" charset="2"/>
                  <a:buChar char="Ø"/>
                </a:pPr>
                <a:r>
                  <a:rPr lang="en-US" altLang="zh-CN" sz="2000" dirty="0">
                    <a:solidFill>
                      <a:prstClr val="black"/>
                    </a:solidFill>
                    <a:latin typeface="Arial Rounded MT Bold" panose="020F0704030504030204" pitchFamily="34" charset="0"/>
                    <a:ea typeface="黑体" panose="02010609060101010101" pitchFamily="49" charset="-122"/>
                  </a:rPr>
                  <a:t>Temporal-based event pruning: For any event pair </a:t>
                </a:r>
                <a14:m>
                  <m:oMath xmlns:m="http://schemas.openxmlformats.org/officeDocument/2006/math">
                    <m:r>
                      <a:rPr lang="en-US" altLang="zh-CN" sz="2000" b="1" i="1" dirty="0" smtClean="0">
                        <a:solidFill>
                          <a:prstClr val="black"/>
                        </a:solidFill>
                        <a:latin typeface="Cambria Math" panose="02040503050406030204" pitchFamily="18" charset="0"/>
                        <a:ea typeface="黑体" panose="02010609060101010101" pitchFamily="49" charset="-122"/>
                      </a:rPr>
                      <m:t>(</m:t>
                    </m:r>
                    <m:sSub>
                      <m:sSubPr>
                        <m:ctrlPr>
                          <a:rPr lang="en-US" altLang="zh-CN" sz="2000" b="1" i="1" dirty="0" err="1" smtClean="0">
                            <a:solidFill>
                              <a:prstClr val="black"/>
                            </a:solidFill>
                            <a:latin typeface="Cambria Math" panose="02040503050406030204" pitchFamily="18" charset="0"/>
                            <a:ea typeface="黑体" panose="02010609060101010101" pitchFamily="49" charset="-122"/>
                          </a:rPr>
                        </m:ctrlPr>
                      </m:sSubPr>
                      <m:e>
                        <m:r>
                          <a:rPr lang="en-US" altLang="zh-CN" sz="2000" b="1" i="1" dirty="0" err="1" smtClean="0">
                            <a:solidFill>
                              <a:prstClr val="black"/>
                            </a:solidFill>
                            <a:latin typeface="Cambria Math" panose="02040503050406030204" pitchFamily="18" charset="0"/>
                            <a:ea typeface="黑体" panose="02010609060101010101" pitchFamily="49" charset="-122"/>
                          </a:rPr>
                          <m:t>𝒆</m:t>
                        </m:r>
                      </m:e>
                      <m:sub>
                        <m:r>
                          <a:rPr lang="en-US" altLang="zh-CN" sz="2000" b="1" i="1" dirty="0" err="1" smtClean="0">
                            <a:solidFill>
                              <a:prstClr val="black"/>
                            </a:solidFill>
                            <a:latin typeface="Cambria Math" panose="02040503050406030204" pitchFamily="18" charset="0"/>
                            <a:ea typeface="黑体" panose="02010609060101010101" pitchFamily="49" charset="-122"/>
                          </a:rPr>
                          <m:t>𝒊</m:t>
                        </m:r>
                      </m:sub>
                    </m:sSub>
                    <m:r>
                      <a:rPr lang="en-US" altLang="zh-CN" sz="2000" b="1" i="1" dirty="0" smtClean="0">
                        <a:solidFill>
                          <a:prstClr val="black"/>
                        </a:solidFill>
                        <a:latin typeface="Cambria Math" panose="02040503050406030204" pitchFamily="18" charset="0"/>
                        <a:ea typeface="黑体" panose="02010609060101010101" pitchFamily="49" charset="-122"/>
                      </a:rPr>
                      <m:t>, </m:t>
                    </m:r>
                    <m:sSub>
                      <m:sSubPr>
                        <m:ctrlPr>
                          <a:rPr lang="en-US" altLang="zh-CN" sz="2000" b="1" i="1" dirty="0" err="1" smtClean="0">
                            <a:solidFill>
                              <a:prstClr val="black"/>
                            </a:solidFill>
                            <a:latin typeface="Cambria Math" panose="02040503050406030204" pitchFamily="18" charset="0"/>
                            <a:ea typeface="黑体" panose="02010609060101010101" pitchFamily="49" charset="-122"/>
                          </a:rPr>
                        </m:ctrlPr>
                      </m:sSubPr>
                      <m:e>
                        <m:r>
                          <a:rPr lang="en-US" altLang="zh-CN" sz="2000" b="1" i="1" dirty="0" err="1" smtClean="0">
                            <a:solidFill>
                              <a:prstClr val="black"/>
                            </a:solidFill>
                            <a:latin typeface="Cambria Math" panose="02040503050406030204" pitchFamily="18" charset="0"/>
                            <a:ea typeface="黑体" panose="02010609060101010101" pitchFamily="49" charset="-122"/>
                          </a:rPr>
                          <m:t>𝒆</m:t>
                        </m:r>
                      </m:e>
                      <m:sub>
                        <m:r>
                          <a:rPr lang="en-US" altLang="zh-CN" sz="2000" b="1" i="1" dirty="0" smtClean="0">
                            <a:solidFill>
                              <a:prstClr val="black"/>
                            </a:solidFill>
                            <a:latin typeface="Cambria Math" panose="02040503050406030204" pitchFamily="18" charset="0"/>
                            <a:ea typeface="黑体" panose="02010609060101010101" pitchFamily="49" charset="-122"/>
                          </a:rPr>
                          <m:t>𝒋</m:t>
                        </m:r>
                      </m:sub>
                    </m:sSub>
                    <m:r>
                      <a:rPr lang="en-US" altLang="zh-CN" sz="2000" b="1" i="1" dirty="0" smtClean="0">
                        <a:solidFill>
                          <a:prstClr val="black"/>
                        </a:solidFill>
                        <a:latin typeface="Cambria Math" panose="02040503050406030204" pitchFamily="18" charset="0"/>
                        <a:ea typeface="黑体" panose="02010609060101010101" pitchFamily="49" charset="-122"/>
                      </a:rPr>
                      <m:t>) </m:t>
                    </m:r>
                  </m:oMath>
                </a14:m>
                <a:r>
                  <a:rPr lang="en-US" altLang="zh-CN" sz="2000" dirty="0">
                    <a:solidFill>
                      <a:prstClr val="black"/>
                    </a:solidFill>
                    <a:latin typeface="Arial Rounded MT Bold" panose="020F0704030504030204" pitchFamily="34" charset="0"/>
                    <a:ea typeface="黑体" panose="02010609060101010101" pitchFamily="49" charset="-122"/>
                  </a:rPr>
                  <a:t>to form a partial match, their timestamps must satisfy </a:t>
                </a:r>
                <a14:m>
                  <m:oMath xmlns:m="http://schemas.openxmlformats.org/officeDocument/2006/math">
                    <m:r>
                      <a:rPr lang="en-US" altLang="zh-CN" sz="2000" b="1" i="1" dirty="0" smtClean="0">
                        <a:solidFill>
                          <a:prstClr val="black"/>
                        </a:solidFill>
                        <a:latin typeface="Cambria Math" panose="02040503050406030204" pitchFamily="18" charset="0"/>
                        <a:ea typeface="黑体" panose="02010609060101010101" pitchFamily="49" charset="-122"/>
                      </a:rPr>
                      <m:t>|</m:t>
                    </m:r>
                    <m:r>
                      <a:rPr lang="en-US" altLang="zh-CN" sz="2000" b="1" i="1" dirty="0" smtClean="0">
                        <a:solidFill>
                          <a:prstClr val="black"/>
                        </a:solidFill>
                        <a:latin typeface="Cambria Math" panose="02040503050406030204" pitchFamily="18" charset="0"/>
                        <a:ea typeface="黑体" panose="02010609060101010101" pitchFamily="49" charset="-122"/>
                      </a:rPr>
                      <m:t>𝑻</m:t>
                    </m:r>
                    <m:r>
                      <a:rPr lang="en-US" altLang="zh-CN" sz="2000" b="1" i="1" dirty="0" smtClean="0">
                        <a:solidFill>
                          <a:prstClr val="black"/>
                        </a:solidFill>
                        <a:latin typeface="Cambria Math" panose="02040503050406030204" pitchFamily="18" charset="0"/>
                        <a:ea typeface="黑体" panose="02010609060101010101" pitchFamily="49" charset="-122"/>
                      </a:rPr>
                      <m:t>[</m:t>
                    </m:r>
                    <m:sSub>
                      <m:sSubPr>
                        <m:ctrlPr>
                          <a:rPr lang="en-US" altLang="zh-CN" sz="2000" b="1" i="1" dirty="0" err="1" smtClean="0">
                            <a:solidFill>
                              <a:prstClr val="black"/>
                            </a:solidFill>
                            <a:latin typeface="Cambria Math" panose="02040503050406030204" pitchFamily="18" charset="0"/>
                            <a:ea typeface="黑体" panose="02010609060101010101" pitchFamily="49" charset="-122"/>
                          </a:rPr>
                        </m:ctrlPr>
                      </m:sSubPr>
                      <m:e>
                        <m:r>
                          <a:rPr lang="en-US" altLang="zh-CN" sz="2000" b="1" i="1" dirty="0" err="1" smtClean="0">
                            <a:solidFill>
                              <a:prstClr val="black"/>
                            </a:solidFill>
                            <a:latin typeface="Cambria Math" panose="02040503050406030204" pitchFamily="18" charset="0"/>
                            <a:ea typeface="黑体" panose="02010609060101010101" pitchFamily="49" charset="-122"/>
                          </a:rPr>
                          <m:t>𝒆</m:t>
                        </m:r>
                      </m:e>
                      <m:sub>
                        <m:r>
                          <a:rPr lang="en-US" altLang="zh-CN" sz="2000" b="1" i="1" dirty="0" err="1" smtClean="0">
                            <a:solidFill>
                              <a:prstClr val="black"/>
                            </a:solidFill>
                            <a:latin typeface="Cambria Math" panose="02040503050406030204" pitchFamily="18" charset="0"/>
                            <a:ea typeface="黑体" panose="02010609060101010101" pitchFamily="49" charset="-122"/>
                          </a:rPr>
                          <m:t>𝒊</m:t>
                        </m:r>
                      </m:sub>
                    </m:sSub>
                    <m:r>
                      <a:rPr lang="en-US" altLang="zh-CN" sz="2000" b="1" i="1" dirty="0" smtClean="0">
                        <a:solidFill>
                          <a:prstClr val="black"/>
                        </a:solidFill>
                        <a:latin typeface="Cambria Math" panose="02040503050406030204" pitchFamily="18" charset="0"/>
                        <a:ea typeface="黑体" panose="02010609060101010101" pitchFamily="49" charset="-122"/>
                      </a:rPr>
                      <m:t>] − </m:t>
                    </m:r>
                    <m:r>
                      <a:rPr lang="en-US" altLang="zh-CN" sz="2000" b="1" i="1" dirty="0" smtClean="0">
                        <a:solidFill>
                          <a:prstClr val="black"/>
                        </a:solidFill>
                        <a:latin typeface="Cambria Math" panose="02040503050406030204" pitchFamily="18" charset="0"/>
                        <a:ea typeface="黑体" panose="02010609060101010101" pitchFamily="49" charset="-122"/>
                      </a:rPr>
                      <m:t>𝑻</m:t>
                    </m:r>
                    <m:d>
                      <m:dPr>
                        <m:begChr m:val="["/>
                        <m:endChr m:val="]"/>
                        <m:ctrlPr>
                          <a:rPr lang="en-US" altLang="zh-CN" sz="2000" b="1" i="1" dirty="0" smtClean="0">
                            <a:solidFill>
                              <a:prstClr val="black"/>
                            </a:solidFill>
                            <a:latin typeface="Cambria Math" panose="02040503050406030204" pitchFamily="18" charset="0"/>
                            <a:ea typeface="黑体" panose="02010609060101010101" pitchFamily="49" charset="-122"/>
                          </a:rPr>
                        </m:ctrlPr>
                      </m:dPr>
                      <m:e>
                        <m:sSub>
                          <m:sSubPr>
                            <m:ctrlPr>
                              <a:rPr lang="en-US" altLang="zh-CN" sz="2000" b="1" i="1" dirty="0" err="1" smtClean="0">
                                <a:solidFill>
                                  <a:prstClr val="black"/>
                                </a:solidFill>
                                <a:latin typeface="Cambria Math" panose="02040503050406030204" pitchFamily="18" charset="0"/>
                                <a:ea typeface="黑体" panose="02010609060101010101" pitchFamily="49" charset="-122"/>
                              </a:rPr>
                            </m:ctrlPr>
                          </m:sSubPr>
                          <m:e>
                            <m:r>
                              <a:rPr lang="en-US" altLang="zh-CN" sz="2000" b="1" i="1" dirty="0" err="1" smtClean="0">
                                <a:solidFill>
                                  <a:prstClr val="black"/>
                                </a:solidFill>
                                <a:latin typeface="Cambria Math" panose="02040503050406030204" pitchFamily="18" charset="0"/>
                                <a:ea typeface="黑体" panose="02010609060101010101" pitchFamily="49" charset="-122"/>
                              </a:rPr>
                              <m:t>𝒆</m:t>
                            </m:r>
                          </m:e>
                          <m:sub>
                            <m:r>
                              <a:rPr lang="en-US" altLang="zh-CN" sz="2000" b="1" i="1" dirty="0" err="1" smtClean="0">
                                <a:solidFill>
                                  <a:prstClr val="black"/>
                                </a:solidFill>
                                <a:latin typeface="Cambria Math" panose="02040503050406030204" pitchFamily="18" charset="0"/>
                                <a:ea typeface="黑体" panose="02010609060101010101" pitchFamily="49" charset="-122"/>
                              </a:rPr>
                              <m:t>𝒋</m:t>
                            </m:r>
                          </m:sub>
                        </m:sSub>
                      </m:e>
                    </m:d>
                    <m:r>
                      <a:rPr lang="en-US" altLang="zh-CN" sz="2000" b="1" i="1" dirty="0" smtClean="0">
                        <a:solidFill>
                          <a:prstClr val="black"/>
                        </a:solidFill>
                        <a:latin typeface="Cambria Math" panose="02040503050406030204" pitchFamily="18" charset="0"/>
                        <a:ea typeface="黑体" panose="02010609060101010101" pitchFamily="49" charset="-122"/>
                      </a:rPr>
                      <m:t>|≤</m:t>
                    </m:r>
                    <m:r>
                      <a:rPr lang="en-US" altLang="zh-CN" sz="2000" b="1" i="1" dirty="0" smtClean="0">
                        <a:solidFill>
                          <a:prstClr val="black"/>
                        </a:solidFill>
                        <a:latin typeface="Cambria Math" panose="02040503050406030204" pitchFamily="18" charset="0"/>
                        <a:ea typeface="黑体" panose="02010609060101010101" pitchFamily="49" charset="-122"/>
                      </a:rPr>
                      <m:t>𝒘</m:t>
                    </m:r>
                    <m:r>
                      <a:rPr lang="en-US" altLang="zh-CN" sz="2000" b="1" i="1" dirty="0" smtClean="0">
                        <a:solidFill>
                          <a:prstClr val="black"/>
                        </a:solidFill>
                        <a:latin typeface="Cambria Math" panose="02040503050406030204" pitchFamily="18" charset="0"/>
                        <a:ea typeface="黑体" panose="02010609060101010101" pitchFamily="49" charset="-122"/>
                      </a:rPr>
                      <m:t> </m:t>
                    </m:r>
                  </m:oMath>
                </a14:m>
                <a:r>
                  <a:rPr lang="en-US" altLang="zh-CN" sz="2000" dirty="0">
                    <a:solidFill>
                      <a:prstClr val="black"/>
                    </a:solidFill>
                    <a:latin typeface="Arial Rounded MT Bold" panose="020F0704030504030204" pitchFamily="34" charset="0"/>
                    <a:ea typeface="黑体" panose="02010609060101010101" pitchFamily="49" charset="-122"/>
                  </a:rPr>
                  <a:t>(where where </a:t>
                </a:r>
                <a14:m>
                  <m:oMath xmlns:m="http://schemas.openxmlformats.org/officeDocument/2006/math">
                    <m:r>
                      <a:rPr lang="en-US" altLang="zh-CN" sz="2000" b="1" i="1" dirty="0">
                        <a:solidFill>
                          <a:prstClr val="black"/>
                        </a:solidFill>
                        <a:latin typeface="Cambria Math" panose="02040503050406030204" pitchFamily="18" charset="0"/>
                      </a:rPr>
                      <m:t>𝑻</m:t>
                    </m:r>
                    <m:r>
                      <a:rPr lang="en-US" altLang="zh-CN" sz="2000" b="1" i="1" dirty="0">
                        <a:solidFill>
                          <a:prstClr val="black"/>
                        </a:solidFill>
                        <a:latin typeface="Cambria Math" panose="02040503050406030204" pitchFamily="18" charset="0"/>
                      </a:rPr>
                      <m:t>[</m:t>
                    </m:r>
                    <m:sSub>
                      <m:sSubPr>
                        <m:ctrlPr>
                          <a:rPr lang="en-US" altLang="zh-CN" sz="2000" b="1" i="1" dirty="0" err="1">
                            <a:solidFill>
                              <a:prstClr val="black"/>
                            </a:solidFill>
                            <a:latin typeface="Cambria Math" panose="02040503050406030204" pitchFamily="18" charset="0"/>
                          </a:rPr>
                        </m:ctrlPr>
                      </m:sSubPr>
                      <m:e>
                        <m:r>
                          <a:rPr lang="en-US" altLang="zh-CN" sz="2000" b="1" i="1" dirty="0" err="1">
                            <a:solidFill>
                              <a:prstClr val="black"/>
                            </a:solidFill>
                            <a:latin typeface="Cambria Math" panose="02040503050406030204" pitchFamily="18" charset="0"/>
                          </a:rPr>
                          <m:t>𝒆</m:t>
                        </m:r>
                      </m:e>
                      <m:sub>
                        <m:r>
                          <a:rPr lang="en-US" altLang="zh-CN" sz="2000" b="1" i="1" dirty="0" err="1">
                            <a:solidFill>
                              <a:prstClr val="black"/>
                            </a:solidFill>
                            <a:latin typeface="Cambria Math" panose="02040503050406030204" pitchFamily="18" charset="0"/>
                          </a:rPr>
                          <m:t>𝒊</m:t>
                        </m:r>
                      </m:sub>
                    </m:sSub>
                    <m:r>
                      <a:rPr lang="en-US" altLang="zh-CN" sz="2000" b="1" i="1" dirty="0">
                        <a:solidFill>
                          <a:prstClr val="black"/>
                        </a:solidFill>
                        <a:latin typeface="Cambria Math" panose="02040503050406030204" pitchFamily="18" charset="0"/>
                      </a:rPr>
                      <m:t>] </m:t>
                    </m:r>
                  </m:oMath>
                </a14:m>
                <a:r>
                  <a:rPr lang="en-US" altLang="zh-CN" sz="2000" dirty="0">
                    <a:solidFill>
                      <a:prstClr val="black"/>
                    </a:solidFill>
                    <a:latin typeface="Arial Rounded MT Bold" panose="020F0704030504030204" pitchFamily="34" charset="0"/>
                    <a:ea typeface="黑体" panose="02010609060101010101" pitchFamily="49" charset="-122"/>
                  </a:rPr>
                  <a:t>denotes the timestamp of event </a:t>
                </a:r>
                <a14:m>
                  <m:oMath xmlns:m="http://schemas.openxmlformats.org/officeDocument/2006/math">
                    <m:sSub>
                      <m:sSubPr>
                        <m:ctrlPr>
                          <a:rPr lang="en-US" altLang="zh-CN" sz="2000" b="1" i="1" dirty="0">
                            <a:solidFill>
                              <a:prstClr val="black"/>
                            </a:solidFill>
                            <a:latin typeface="Cambria Math" panose="02040503050406030204" pitchFamily="18" charset="0"/>
                          </a:rPr>
                        </m:ctrlPr>
                      </m:sSubPr>
                      <m:e>
                        <m:r>
                          <a:rPr lang="en-US" altLang="zh-CN" sz="2000" b="1" i="1" dirty="0" err="1">
                            <a:solidFill>
                              <a:prstClr val="black"/>
                            </a:solidFill>
                            <a:latin typeface="Cambria Math" panose="02040503050406030204" pitchFamily="18" charset="0"/>
                          </a:rPr>
                          <m:t>𝒆</m:t>
                        </m:r>
                      </m:e>
                      <m:sub>
                        <m:r>
                          <a:rPr lang="en-US" altLang="zh-CN" sz="2000" b="1" i="1" dirty="0" err="1">
                            <a:solidFill>
                              <a:prstClr val="black"/>
                            </a:solidFill>
                            <a:latin typeface="Cambria Math" panose="02040503050406030204" pitchFamily="18" charset="0"/>
                          </a:rPr>
                          <m:t>𝒊</m:t>
                        </m:r>
                      </m:sub>
                    </m:sSub>
                  </m:oMath>
                </a14:m>
                <a:r>
                  <a:rPr lang="en-US" altLang="zh-CN" sz="2000" dirty="0">
                    <a:solidFill>
                      <a:prstClr val="black"/>
                    </a:solidFill>
                    <a:latin typeface="Arial Rounded MT Bold" panose="020F0704030504030204" pitchFamily="34" charset="0"/>
                    <a:ea typeface="黑体" panose="02010609060101010101" pitchFamily="49" charset="-122"/>
                  </a:rPr>
                  <a:t>, </a:t>
                </a:r>
                <a14:m>
                  <m:oMath xmlns:m="http://schemas.openxmlformats.org/officeDocument/2006/math">
                    <m:r>
                      <a:rPr lang="en-US" altLang="zh-CN" sz="2000" b="1" i="1" dirty="0">
                        <a:solidFill>
                          <a:prstClr val="black"/>
                        </a:solidFill>
                        <a:latin typeface="Cambria Math" panose="02040503050406030204" pitchFamily="18" charset="0"/>
                      </a:rPr>
                      <m:t>𝒘</m:t>
                    </m:r>
                  </m:oMath>
                </a14:m>
                <a:r>
                  <a:rPr lang="en-US" altLang="zh-CN" sz="2000" dirty="0">
                    <a:solidFill>
                      <a:prstClr val="black"/>
                    </a:solidFill>
                    <a:latin typeface="Arial Rounded MT Bold" panose="020F0704030504030204" pitchFamily="34" charset="0"/>
                    <a:ea typeface="黑体" panose="02010609060101010101" pitchFamily="49" charset="-122"/>
                  </a:rPr>
                  <a:t> is the pattern's window size)</a:t>
                </a:r>
              </a:p>
              <a:p>
                <a:pPr marL="800100" lvl="1" indent="-342900">
                  <a:lnSpc>
                    <a:spcPct val="150000"/>
                  </a:lnSpc>
                  <a:buFont typeface="Wingdings" pitchFamily="2" charset="2"/>
                  <a:buChar char="Ø"/>
                </a:pPr>
                <a:r>
                  <a:rPr kumimoji="0" lang="en-US" altLang="zh-CN" sz="2000" b="0" i="0" u="none" strike="noStrike" kern="1200" cap="none" spc="0" normalizeH="0" baseline="0" noProof="0" dirty="0">
                    <a:ln>
                      <a:noFill/>
                    </a:ln>
                    <a:solidFill>
                      <a:schemeClr val="bg1">
                        <a:lumMod val="85000"/>
                      </a:schemeClr>
                    </a:solidFill>
                    <a:effectLst/>
                    <a:uLnTx/>
                    <a:uFillTx/>
                    <a:latin typeface="Arial Rounded MT Bold" panose="020F0704030504030204" pitchFamily="34" charset="0"/>
                    <a:ea typeface="黑体" panose="02010609060101010101" pitchFamily="49" charset="-122"/>
                  </a:rPr>
                  <a:t>Predicate-based temporal pruning: Any time interval containing no events satisfying the variable's predicates can be safely pruned.</a:t>
                </a:r>
              </a:p>
            </p:txBody>
          </p:sp>
        </mc:Choice>
        <mc:Fallback xmlns="">
          <p:sp>
            <p:nvSpPr>
              <p:cNvPr id="8" name="矩形 7">
                <a:extLst>
                  <a:ext uri="{FF2B5EF4-FFF2-40B4-BE49-F238E27FC236}">
                    <a16:creationId xmlns:a16="http://schemas.microsoft.com/office/drawing/2014/main" id="{250C8A46-04FB-BD4E-A156-4C9E13B45313}"/>
                  </a:ext>
                </a:extLst>
              </p:cNvPr>
              <p:cNvSpPr>
                <a:spLocks noRot="1" noChangeAspect="1" noMove="1" noResize="1" noEditPoints="1" noAdjustHandles="1" noChangeArrowheads="1" noChangeShapeType="1" noTextEdit="1"/>
              </p:cNvSpPr>
              <p:nvPr/>
            </p:nvSpPr>
            <p:spPr>
              <a:xfrm>
                <a:off x="342903" y="1164377"/>
                <a:ext cx="11231475" cy="2831160"/>
              </a:xfrm>
              <a:prstGeom prst="rect">
                <a:avLst/>
              </a:prstGeom>
              <a:blipFill>
                <a:blip r:embed="rId4"/>
                <a:stretch>
                  <a:fillRect l="-1354" r="-564" b="-4018"/>
                </a:stretch>
              </a:blipFill>
            </p:spPr>
            <p:txBody>
              <a:bodyPr/>
              <a:lstStyle/>
              <a:p>
                <a:r>
                  <a:rPr lang="zh-CN" altLang="en-US">
                    <a:noFill/>
                  </a:rPr>
                  <a:t> </a:t>
                </a:r>
              </a:p>
            </p:txBody>
          </p:sp>
        </mc:Fallback>
      </mc:AlternateContent>
      <p:sp>
        <p:nvSpPr>
          <p:cNvPr id="5" name="梯形 4">
            <a:extLst>
              <a:ext uri="{FF2B5EF4-FFF2-40B4-BE49-F238E27FC236}">
                <a16:creationId xmlns:a16="http://schemas.microsoft.com/office/drawing/2014/main" id="{2A99EC01-4799-474D-B42A-23A30A69BBFE}"/>
              </a:ext>
            </a:extLst>
          </p:cNvPr>
          <p:cNvSpPr/>
          <p:nvPr/>
        </p:nvSpPr>
        <p:spPr>
          <a:xfrm>
            <a:off x="5048935" y="4801825"/>
            <a:ext cx="468000" cy="468000"/>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6" name="梯形 5">
            <a:extLst>
              <a:ext uri="{FF2B5EF4-FFF2-40B4-BE49-F238E27FC236}">
                <a16:creationId xmlns:a16="http://schemas.microsoft.com/office/drawing/2014/main" id="{296669A7-BBE7-B342-B9A0-9E38D811CB09}"/>
              </a:ext>
            </a:extLst>
          </p:cNvPr>
          <p:cNvSpPr/>
          <p:nvPr/>
        </p:nvSpPr>
        <p:spPr>
          <a:xfrm>
            <a:off x="5048935" y="5596674"/>
            <a:ext cx="468000" cy="468000"/>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0" name="文本框 9">
            <a:extLst>
              <a:ext uri="{FF2B5EF4-FFF2-40B4-BE49-F238E27FC236}">
                <a16:creationId xmlns:a16="http://schemas.microsoft.com/office/drawing/2014/main" id="{C7DCE228-D180-C744-845A-F88493A9F765}"/>
              </a:ext>
            </a:extLst>
          </p:cNvPr>
          <p:cNvSpPr txBox="1"/>
          <p:nvPr/>
        </p:nvSpPr>
        <p:spPr>
          <a:xfrm>
            <a:off x="5048935" y="5693623"/>
            <a:ext cx="4680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 name="文本框 10">
            <a:extLst>
              <a:ext uri="{FF2B5EF4-FFF2-40B4-BE49-F238E27FC236}">
                <a16:creationId xmlns:a16="http://schemas.microsoft.com/office/drawing/2014/main" id="{E75287AD-DED7-8643-ACBF-547B19F84572}"/>
              </a:ext>
            </a:extLst>
          </p:cNvPr>
          <p:cNvSpPr txBox="1"/>
          <p:nvPr/>
        </p:nvSpPr>
        <p:spPr>
          <a:xfrm>
            <a:off x="5089027" y="4896074"/>
            <a:ext cx="387815"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8</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nvGrpSpPr>
          <p:cNvPr id="12" name="组合 11">
            <a:extLst>
              <a:ext uri="{FF2B5EF4-FFF2-40B4-BE49-F238E27FC236}">
                <a16:creationId xmlns:a16="http://schemas.microsoft.com/office/drawing/2014/main" id="{91F79DFF-9807-BA47-9B10-3A9389D62BA8}"/>
              </a:ext>
            </a:extLst>
          </p:cNvPr>
          <p:cNvGrpSpPr/>
          <p:nvPr/>
        </p:nvGrpSpPr>
        <p:grpSpPr>
          <a:xfrm>
            <a:off x="1195628" y="5073357"/>
            <a:ext cx="2761664" cy="774154"/>
            <a:chOff x="-246091" y="4625633"/>
            <a:chExt cx="2761664" cy="774154"/>
          </a:xfrm>
        </p:grpSpPr>
        <p:grpSp>
          <p:nvGrpSpPr>
            <p:cNvPr id="13" name="组合 12">
              <a:extLst>
                <a:ext uri="{FF2B5EF4-FFF2-40B4-BE49-F238E27FC236}">
                  <a16:creationId xmlns:a16="http://schemas.microsoft.com/office/drawing/2014/main" id="{89110395-AE26-BE40-8139-6168B0D03645}"/>
                </a:ext>
              </a:extLst>
            </p:cNvPr>
            <p:cNvGrpSpPr/>
            <p:nvPr/>
          </p:nvGrpSpPr>
          <p:grpSpPr>
            <a:xfrm>
              <a:off x="678064" y="4625633"/>
              <a:ext cx="1837509" cy="774154"/>
              <a:chOff x="390624" y="1731615"/>
              <a:chExt cx="1837509" cy="774154"/>
            </a:xfrm>
          </p:grpSpPr>
          <p:sp>
            <p:nvSpPr>
              <p:cNvPr id="15" name="矩形 14">
                <a:extLst>
                  <a:ext uri="{FF2B5EF4-FFF2-40B4-BE49-F238E27FC236}">
                    <a16:creationId xmlns:a16="http://schemas.microsoft.com/office/drawing/2014/main" id="{7608AE75-069A-984D-B458-34DEC32FFFBA}"/>
                  </a:ext>
                </a:extLst>
              </p:cNvPr>
              <p:cNvSpPr/>
              <p:nvPr/>
            </p:nvSpPr>
            <p:spPr>
              <a:xfrm>
                <a:off x="390624" y="1731615"/>
                <a:ext cx="1837509" cy="774154"/>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6" name="矩形 15">
                <a:extLst>
                  <a:ext uri="{FF2B5EF4-FFF2-40B4-BE49-F238E27FC236}">
                    <a16:creationId xmlns:a16="http://schemas.microsoft.com/office/drawing/2014/main" id="{E626EE46-B888-104E-9064-5F26BE91EE3B}"/>
                  </a:ext>
                </a:extLst>
              </p:cNvPr>
              <p:cNvSpPr/>
              <p:nvPr/>
            </p:nvSpPr>
            <p:spPr>
              <a:xfrm>
                <a:off x="636898" y="188994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7" name="缺角矩形 16">
                <a:extLst>
                  <a:ext uri="{FF2B5EF4-FFF2-40B4-BE49-F238E27FC236}">
                    <a16:creationId xmlns:a16="http://schemas.microsoft.com/office/drawing/2014/main" id="{BB0F3D3F-EFEE-9141-926D-6BB661BFEB76}"/>
                  </a:ext>
                </a:extLst>
              </p:cNvPr>
              <p:cNvSpPr/>
              <p:nvPr/>
            </p:nvSpPr>
            <p:spPr>
              <a:xfrm>
                <a:off x="1226983" y="1889941"/>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8" name="梯形 17">
                <a:extLst>
                  <a:ext uri="{FF2B5EF4-FFF2-40B4-BE49-F238E27FC236}">
                    <a16:creationId xmlns:a16="http://schemas.microsoft.com/office/drawing/2014/main" id="{D3C12645-9421-A74C-820B-136FD3545526}"/>
                  </a:ext>
                </a:extLst>
              </p:cNvPr>
              <p:cNvSpPr/>
              <p:nvPr/>
            </p:nvSpPr>
            <p:spPr>
              <a:xfrm>
                <a:off x="1746231" y="1889941"/>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19" name="直线箭头连接符 18">
                <a:extLst>
                  <a:ext uri="{FF2B5EF4-FFF2-40B4-BE49-F238E27FC236}">
                    <a16:creationId xmlns:a16="http://schemas.microsoft.com/office/drawing/2014/main" id="{69FAEE8D-E0D9-C645-8A2E-100B07E5B59D}"/>
                  </a:ext>
                </a:extLst>
              </p:cNvPr>
              <p:cNvCxnSpPr>
                <a:cxnSpLocks/>
              </p:cNvCxnSpPr>
              <p:nvPr/>
            </p:nvCxnSpPr>
            <p:spPr>
              <a:xfrm>
                <a:off x="913355" y="2001334"/>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20" name="直线箭头连接符 19">
                <a:extLst>
                  <a:ext uri="{FF2B5EF4-FFF2-40B4-BE49-F238E27FC236}">
                    <a16:creationId xmlns:a16="http://schemas.microsoft.com/office/drawing/2014/main" id="{117C49AD-2F4C-E345-8DFE-9EB3FD1640F3}"/>
                  </a:ext>
                </a:extLst>
              </p:cNvPr>
              <p:cNvCxnSpPr>
                <a:cxnSpLocks/>
              </p:cNvCxnSpPr>
              <p:nvPr/>
            </p:nvCxnSpPr>
            <p:spPr>
              <a:xfrm>
                <a:off x="1475584" y="1995877"/>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21" name="直线连接符 20">
                <a:extLst>
                  <a:ext uri="{FF2B5EF4-FFF2-40B4-BE49-F238E27FC236}">
                    <a16:creationId xmlns:a16="http://schemas.microsoft.com/office/drawing/2014/main" id="{243B6BAE-A879-B343-898C-7E73D584F9F9}"/>
                  </a:ext>
                </a:extLst>
              </p:cNvPr>
              <p:cNvCxnSpPr>
                <a:cxnSpLocks/>
              </p:cNvCxnSpPr>
              <p:nvPr/>
            </p:nvCxnSpPr>
            <p:spPr>
              <a:xfrm>
                <a:off x="742834" y="2161331"/>
                <a:ext cx="0" cy="184346"/>
              </a:xfrm>
              <a:prstGeom prst="line">
                <a:avLst/>
              </a:prstGeom>
              <a:noFill/>
              <a:ln w="25400" cap="flat" cmpd="sng" algn="ctr">
                <a:solidFill>
                  <a:srgbClr val="262626"/>
                </a:solidFill>
                <a:prstDash val="solid"/>
              </a:ln>
              <a:effectLst/>
            </p:spPr>
          </p:cxnSp>
          <p:cxnSp>
            <p:nvCxnSpPr>
              <p:cNvPr id="22" name="直线连接符 21">
                <a:extLst>
                  <a:ext uri="{FF2B5EF4-FFF2-40B4-BE49-F238E27FC236}">
                    <a16:creationId xmlns:a16="http://schemas.microsoft.com/office/drawing/2014/main" id="{BA273CB0-0578-B641-8365-C1DEB818CF30}"/>
                  </a:ext>
                </a:extLst>
              </p:cNvPr>
              <p:cNvCxnSpPr>
                <a:cxnSpLocks/>
              </p:cNvCxnSpPr>
              <p:nvPr/>
            </p:nvCxnSpPr>
            <p:spPr>
              <a:xfrm>
                <a:off x="1849381" y="2161331"/>
                <a:ext cx="0" cy="184346"/>
              </a:xfrm>
              <a:prstGeom prst="line">
                <a:avLst/>
              </a:prstGeom>
              <a:noFill/>
              <a:ln w="25400" cap="flat" cmpd="sng" algn="ctr">
                <a:solidFill>
                  <a:srgbClr val="262626"/>
                </a:solidFill>
                <a:prstDash val="solid"/>
              </a:ln>
              <a:effectLst/>
            </p:spPr>
          </p:cxnSp>
          <p:cxnSp>
            <p:nvCxnSpPr>
              <p:cNvPr id="24" name="直线箭头连接符 23">
                <a:extLst>
                  <a:ext uri="{FF2B5EF4-FFF2-40B4-BE49-F238E27FC236}">
                    <a16:creationId xmlns:a16="http://schemas.microsoft.com/office/drawing/2014/main" id="{BC24DAA4-EF18-F442-8E59-6CAF2132FC50}"/>
                  </a:ext>
                </a:extLst>
              </p:cNvPr>
              <p:cNvCxnSpPr>
                <a:cxnSpLocks/>
              </p:cNvCxnSpPr>
              <p:nvPr/>
            </p:nvCxnSpPr>
            <p:spPr>
              <a:xfrm>
                <a:off x="742834" y="2300038"/>
                <a:ext cx="1106547"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sp>
            <p:nvSpPr>
              <p:cNvPr id="25" name="文本框 24">
                <a:extLst>
                  <a:ext uri="{FF2B5EF4-FFF2-40B4-BE49-F238E27FC236}">
                    <a16:creationId xmlns:a16="http://schemas.microsoft.com/office/drawing/2014/main" id="{DD27C110-B17D-A743-AF69-01F14EA0218E}"/>
                  </a:ext>
                </a:extLst>
              </p:cNvPr>
              <p:cNvSpPr txBox="1"/>
              <p:nvPr/>
            </p:nvSpPr>
            <p:spPr>
              <a:xfrm>
                <a:off x="745201" y="2052365"/>
                <a:ext cx="11018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6 secs</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4" name="文本框 13">
              <a:extLst>
                <a:ext uri="{FF2B5EF4-FFF2-40B4-BE49-F238E27FC236}">
                  <a16:creationId xmlns:a16="http://schemas.microsoft.com/office/drawing/2014/main" id="{A34C8C74-796E-1944-B263-574520091461}"/>
                </a:ext>
              </a:extLst>
            </p:cNvPr>
            <p:cNvSpPr txBox="1"/>
            <p:nvPr/>
          </p:nvSpPr>
          <p:spPr>
            <a:xfrm>
              <a:off x="-246091" y="4741221"/>
              <a:ext cx="978064"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Query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pattern</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26" name="文本框 25">
            <a:extLst>
              <a:ext uri="{FF2B5EF4-FFF2-40B4-BE49-F238E27FC236}">
                <a16:creationId xmlns:a16="http://schemas.microsoft.com/office/drawing/2014/main" id="{7191AE47-EA51-914A-ADE8-1C5E73951ABC}"/>
              </a:ext>
            </a:extLst>
          </p:cNvPr>
          <p:cNvSpPr txBox="1"/>
          <p:nvPr/>
        </p:nvSpPr>
        <p:spPr>
          <a:xfrm>
            <a:off x="5705930" y="4774215"/>
            <a:ext cx="5168016" cy="523220"/>
          </a:xfrm>
          <a:prstGeom prst="rect">
            <a:avLst/>
          </a:prstGeom>
          <a:noFill/>
        </p:spPr>
        <p:txBody>
          <a:bodyPr wrap="square" rtlCol="0">
            <a:spAutoFit/>
          </a:bodyPr>
          <a:lstStyle/>
          <a:p>
            <a:r>
              <a:rPr kumimoji="1" lang="en" altLang="zh-CN" sz="1400" dirty="0">
                <a:latin typeface="Arial Rounded MT Bold" panose="020F0704030504030204" pitchFamily="34" charset="0"/>
                <a:ea typeface="Microsoft YaHei" panose="020B0503020204020204" pitchFamily="34" charset="-122"/>
              </a:rPr>
              <a:t>If this event can form a match, then the timestamp range that forms a match with this event must be within [2,8].</a:t>
            </a:r>
            <a:endParaRPr kumimoji="1" lang="zh-CN" altLang="en-US" sz="1400" dirty="0">
              <a:latin typeface="Arial Rounded MT Bold" panose="020F0704030504030204" pitchFamily="34" charset="0"/>
              <a:ea typeface="Microsoft YaHei" panose="020B0503020204020204" pitchFamily="34" charset="-122"/>
            </a:endParaRPr>
          </a:p>
        </p:txBody>
      </p:sp>
      <p:sp>
        <p:nvSpPr>
          <p:cNvPr id="27" name="文本框 26">
            <a:extLst>
              <a:ext uri="{FF2B5EF4-FFF2-40B4-BE49-F238E27FC236}">
                <a16:creationId xmlns:a16="http://schemas.microsoft.com/office/drawing/2014/main" id="{902D83F5-D332-2343-A633-95491757B503}"/>
              </a:ext>
            </a:extLst>
          </p:cNvPr>
          <p:cNvSpPr txBox="1"/>
          <p:nvPr/>
        </p:nvSpPr>
        <p:spPr>
          <a:xfrm>
            <a:off x="5705930" y="5541454"/>
            <a:ext cx="5168016" cy="523220"/>
          </a:xfrm>
          <a:prstGeom prst="rect">
            <a:avLst/>
          </a:prstGeom>
          <a:noFill/>
        </p:spPr>
        <p:txBody>
          <a:bodyPr wrap="square" rtlCol="0">
            <a:spAutoFit/>
          </a:bodyPr>
          <a:lstStyle/>
          <a:p>
            <a:r>
              <a:rPr kumimoji="1" lang="en" altLang="zh-CN" sz="1400" dirty="0">
                <a:latin typeface="Arial Rounded MT Bold" panose="020F0704030504030204" pitchFamily="34" charset="0"/>
                <a:ea typeface="Microsoft YaHei" panose="020B0503020204020204" pitchFamily="34" charset="-122"/>
              </a:rPr>
              <a:t>If this event can form a match, then the timestamp range that forms a match with this event must be within [</a:t>
            </a:r>
            <a:r>
              <a:rPr kumimoji="1" lang="en-US" altLang="zh-CN" sz="1400" dirty="0">
                <a:latin typeface="Arial Rounded MT Bold" panose="020F0704030504030204" pitchFamily="34" charset="0"/>
                <a:ea typeface="Microsoft YaHei" panose="020B0503020204020204" pitchFamily="34" charset="-122"/>
              </a:rPr>
              <a:t>17</a:t>
            </a:r>
            <a:r>
              <a:rPr kumimoji="1" lang="en" altLang="zh-CN" sz="1400" dirty="0">
                <a:latin typeface="Arial Rounded MT Bold" panose="020F0704030504030204" pitchFamily="34" charset="0"/>
                <a:ea typeface="Microsoft YaHei" panose="020B0503020204020204" pitchFamily="34" charset="-122"/>
              </a:rPr>
              <a:t>,</a:t>
            </a:r>
            <a:r>
              <a:rPr kumimoji="1" lang="en-US" altLang="zh-CN" sz="1400" dirty="0">
                <a:latin typeface="Arial Rounded MT Bold" panose="020F0704030504030204" pitchFamily="34" charset="0"/>
                <a:ea typeface="Microsoft YaHei" panose="020B0503020204020204" pitchFamily="34" charset="-122"/>
              </a:rPr>
              <a:t>23</a:t>
            </a:r>
            <a:r>
              <a:rPr kumimoji="1" lang="en" altLang="zh-CN" sz="1400" dirty="0">
                <a:latin typeface="Arial Rounded MT Bold" panose="020F0704030504030204" pitchFamily="34" charset="0"/>
                <a:ea typeface="Microsoft YaHei" panose="020B0503020204020204" pitchFamily="34" charset="-122"/>
              </a:rPr>
              <a:t>].</a:t>
            </a:r>
            <a:endParaRPr kumimoji="1" lang="zh-CN" altLang="en-US" sz="1400" dirty="0">
              <a:latin typeface="Arial Rounded MT Bold" panose="020F0704030504030204" pitchFamily="34" charset="0"/>
              <a:ea typeface="Microsoft YaHei" panose="020B0503020204020204" pitchFamily="34" charset="-122"/>
            </a:endParaRPr>
          </a:p>
        </p:txBody>
      </p:sp>
      <p:sp>
        <p:nvSpPr>
          <p:cNvPr id="29" name="object 2">
            <a:extLst>
              <a:ext uri="{FF2B5EF4-FFF2-40B4-BE49-F238E27FC236}">
                <a16:creationId xmlns:a16="http://schemas.microsoft.com/office/drawing/2014/main" id="{A2B1AB9E-B091-DC4A-9A97-6D24AA076EB4}"/>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12</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25077028"/>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4" y="332656"/>
            <a:ext cx="6696994" cy="590700"/>
          </a:xfrm>
        </p:spPr>
        <p:txBody>
          <a:bodyPr/>
          <a:lstStyle/>
          <a:p>
            <a:r>
              <a:rPr lang="en-US" altLang="zh-CN" dirty="0">
                <a:latin typeface="Arial Rounded MT Bold" panose="020F0704030504030204" pitchFamily="34" charset="0"/>
              </a:rPr>
              <a:t>Dual Filtering Strategy (DFS)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250C8A46-04FB-BD4E-A156-4C9E13B45313}"/>
                  </a:ext>
                </a:extLst>
              </p:cNvPr>
              <p:cNvSpPr/>
              <p:nvPr/>
            </p:nvSpPr>
            <p:spPr>
              <a:xfrm>
                <a:off x="342903" y="1164377"/>
                <a:ext cx="11231475" cy="2831160"/>
              </a:xfrm>
              <a:prstGeom prst="rect">
                <a:avLst/>
              </a:prstGeom>
            </p:spPr>
            <p:txBody>
              <a:bodyPr wrap="square" lIns="0" tIns="0" rIns="0" bIns="0">
                <a:spAutoFit/>
              </a:bodyPr>
              <a:lstStyle/>
              <a:p>
                <a:pPr>
                  <a:lnSpc>
                    <a:spcPct val="150000"/>
                  </a:lnSpc>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Key</a:t>
                </a:r>
                <a:r>
                  <a:rPr kumimoji="0" lang="zh-CN" alt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 </a:t>
                </a: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intuition:</a:t>
                </a:r>
              </a:p>
              <a:p>
                <a:pPr marL="800100" lvl="1" indent="-342900">
                  <a:lnSpc>
                    <a:spcPct val="150000"/>
                  </a:lnSpc>
                  <a:buFont typeface="Wingdings" pitchFamily="2" charset="2"/>
                  <a:buChar char="Ø"/>
                </a:pPr>
                <a:r>
                  <a:rPr lang="en-US" altLang="zh-CN" sz="2000" dirty="0">
                    <a:solidFill>
                      <a:prstClr val="black"/>
                    </a:solidFill>
                    <a:latin typeface="Arial Rounded MT Bold" panose="020F0704030504030204" pitchFamily="34" charset="0"/>
                    <a:ea typeface="黑体" panose="02010609060101010101" pitchFamily="49" charset="-122"/>
                  </a:rPr>
                  <a:t>Temporal-based event pruning: For any event pair </a:t>
                </a:r>
                <a14:m>
                  <m:oMath xmlns:m="http://schemas.openxmlformats.org/officeDocument/2006/math">
                    <m:r>
                      <a:rPr lang="en-US" altLang="zh-CN" sz="2000" b="1" i="1" dirty="0" smtClean="0">
                        <a:solidFill>
                          <a:prstClr val="black"/>
                        </a:solidFill>
                        <a:latin typeface="Cambria Math" panose="02040503050406030204" pitchFamily="18" charset="0"/>
                        <a:ea typeface="黑体" panose="02010609060101010101" pitchFamily="49" charset="-122"/>
                      </a:rPr>
                      <m:t>(</m:t>
                    </m:r>
                    <m:sSub>
                      <m:sSubPr>
                        <m:ctrlPr>
                          <a:rPr lang="en-US" altLang="zh-CN" sz="2000" b="1" i="1" dirty="0" err="1" smtClean="0">
                            <a:solidFill>
                              <a:prstClr val="black"/>
                            </a:solidFill>
                            <a:latin typeface="Cambria Math" panose="02040503050406030204" pitchFamily="18" charset="0"/>
                            <a:ea typeface="黑体" panose="02010609060101010101" pitchFamily="49" charset="-122"/>
                          </a:rPr>
                        </m:ctrlPr>
                      </m:sSubPr>
                      <m:e>
                        <m:r>
                          <a:rPr lang="en-US" altLang="zh-CN" sz="2000" b="1" i="1" dirty="0" err="1" smtClean="0">
                            <a:solidFill>
                              <a:prstClr val="black"/>
                            </a:solidFill>
                            <a:latin typeface="Cambria Math" panose="02040503050406030204" pitchFamily="18" charset="0"/>
                            <a:ea typeface="黑体" panose="02010609060101010101" pitchFamily="49" charset="-122"/>
                          </a:rPr>
                          <m:t>𝒆</m:t>
                        </m:r>
                      </m:e>
                      <m:sub>
                        <m:r>
                          <a:rPr lang="en-US" altLang="zh-CN" sz="2000" b="1" i="1" dirty="0" err="1" smtClean="0">
                            <a:solidFill>
                              <a:prstClr val="black"/>
                            </a:solidFill>
                            <a:latin typeface="Cambria Math" panose="02040503050406030204" pitchFamily="18" charset="0"/>
                            <a:ea typeface="黑体" panose="02010609060101010101" pitchFamily="49" charset="-122"/>
                          </a:rPr>
                          <m:t>𝒊</m:t>
                        </m:r>
                      </m:sub>
                    </m:sSub>
                    <m:r>
                      <a:rPr lang="en-US" altLang="zh-CN" sz="2000" b="1" i="1" dirty="0" smtClean="0">
                        <a:solidFill>
                          <a:prstClr val="black"/>
                        </a:solidFill>
                        <a:latin typeface="Cambria Math" panose="02040503050406030204" pitchFamily="18" charset="0"/>
                        <a:ea typeface="黑体" panose="02010609060101010101" pitchFamily="49" charset="-122"/>
                      </a:rPr>
                      <m:t>, </m:t>
                    </m:r>
                    <m:sSub>
                      <m:sSubPr>
                        <m:ctrlPr>
                          <a:rPr lang="en-US" altLang="zh-CN" sz="2000" b="1" i="1" dirty="0" err="1" smtClean="0">
                            <a:solidFill>
                              <a:prstClr val="black"/>
                            </a:solidFill>
                            <a:latin typeface="Cambria Math" panose="02040503050406030204" pitchFamily="18" charset="0"/>
                            <a:ea typeface="黑体" panose="02010609060101010101" pitchFamily="49" charset="-122"/>
                          </a:rPr>
                        </m:ctrlPr>
                      </m:sSubPr>
                      <m:e>
                        <m:r>
                          <a:rPr lang="en-US" altLang="zh-CN" sz="2000" b="1" i="1" dirty="0" err="1" smtClean="0">
                            <a:solidFill>
                              <a:prstClr val="black"/>
                            </a:solidFill>
                            <a:latin typeface="Cambria Math" panose="02040503050406030204" pitchFamily="18" charset="0"/>
                            <a:ea typeface="黑体" panose="02010609060101010101" pitchFamily="49" charset="-122"/>
                          </a:rPr>
                          <m:t>𝒆</m:t>
                        </m:r>
                      </m:e>
                      <m:sub>
                        <m:r>
                          <a:rPr lang="en-US" altLang="zh-CN" sz="2000" b="1" i="1" dirty="0" smtClean="0">
                            <a:solidFill>
                              <a:prstClr val="black"/>
                            </a:solidFill>
                            <a:latin typeface="Cambria Math" panose="02040503050406030204" pitchFamily="18" charset="0"/>
                            <a:ea typeface="黑体" panose="02010609060101010101" pitchFamily="49" charset="-122"/>
                          </a:rPr>
                          <m:t>𝒋</m:t>
                        </m:r>
                      </m:sub>
                    </m:sSub>
                    <m:r>
                      <a:rPr lang="en-US" altLang="zh-CN" sz="2000" b="1" i="1" dirty="0" smtClean="0">
                        <a:solidFill>
                          <a:prstClr val="black"/>
                        </a:solidFill>
                        <a:latin typeface="Cambria Math" panose="02040503050406030204" pitchFamily="18" charset="0"/>
                        <a:ea typeface="黑体" panose="02010609060101010101" pitchFamily="49" charset="-122"/>
                      </a:rPr>
                      <m:t>) </m:t>
                    </m:r>
                  </m:oMath>
                </a14:m>
                <a:r>
                  <a:rPr lang="en-US" altLang="zh-CN" sz="2000" dirty="0">
                    <a:solidFill>
                      <a:prstClr val="black"/>
                    </a:solidFill>
                    <a:latin typeface="Arial Rounded MT Bold" panose="020F0704030504030204" pitchFamily="34" charset="0"/>
                    <a:ea typeface="黑体" panose="02010609060101010101" pitchFamily="49" charset="-122"/>
                  </a:rPr>
                  <a:t>to form a partial match, their timestamps must satisfy </a:t>
                </a:r>
                <a14:m>
                  <m:oMath xmlns:m="http://schemas.openxmlformats.org/officeDocument/2006/math">
                    <m:r>
                      <a:rPr lang="en-US" altLang="zh-CN" sz="2000" b="1" i="1" dirty="0" smtClean="0">
                        <a:solidFill>
                          <a:prstClr val="black"/>
                        </a:solidFill>
                        <a:latin typeface="Cambria Math" panose="02040503050406030204" pitchFamily="18" charset="0"/>
                        <a:ea typeface="黑体" panose="02010609060101010101" pitchFamily="49" charset="-122"/>
                      </a:rPr>
                      <m:t>|</m:t>
                    </m:r>
                    <m:r>
                      <a:rPr lang="en-US" altLang="zh-CN" sz="2000" b="1" i="1" dirty="0" smtClean="0">
                        <a:solidFill>
                          <a:prstClr val="black"/>
                        </a:solidFill>
                        <a:latin typeface="Cambria Math" panose="02040503050406030204" pitchFamily="18" charset="0"/>
                        <a:ea typeface="黑体" panose="02010609060101010101" pitchFamily="49" charset="-122"/>
                      </a:rPr>
                      <m:t>𝑻</m:t>
                    </m:r>
                    <m:r>
                      <a:rPr lang="en-US" altLang="zh-CN" sz="2000" b="1" i="1" dirty="0" smtClean="0">
                        <a:solidFill>
                          <a:prstClr val="black"/>
                        </a:solidFill>
                        <a:latin typeface="Cambria Math" panose="02040503050406030204" pitchFamily="18" charset="0"/>
                        <a:ea typeface="黑体" panose="02010609060101010101" pitchFamily="49" charset="-122"/>
                      </a:rPr>
                      <m:t>[</m:t>
                    </m:r>
                    <m:sSub>
                      <m:sSubPr>
                        <m:ctrlPr>
                          <a:rPr lang="en-US" altLang="zh-CN" sz="2000" b="1" i="1" dirty="0" err="1" smtClean="0">
                            <a:solidFill>
                              <a:prstClr val="black"/>
                            </a:solidFill>
                            <a:latin typeface="Cambria Math" panose="02040503050406030204" pitchFamily="18" charset="0"/>
                            <a:ea typeface="黑体" panose="02010609060101010101" pitchFamily="49" charset="-122"/>
                          </a:rPr>
                        </m:ctrlPr>
                      </m:sSubPr>
                      <m:e>
                        <m:r>
                          <a:rPr lang="en-US" altLang="zh-CN" sz="2000" b="1" i="1" dirty="0" err="1" smtClean="0">
                            <a:solidFill>
                              <a:prstClr val="black"/>
                            </a:solidFill>
                            <a:latin typeface="Cambria Math" panose="02040503050406030204" pitchFamily="18" charset="0"/>
                            <a:ea typeface="黑体" panose="02010609060101010101" pitchFamily="49" charset="-122"/>
                          </a:rPr>
                          <m:t>𝒆</m:t>
                        </m:r>
                      </m:e>
                      <m:sub>
                        <m:r>
                          <a:rPr lang="en-US" altLang="zh-CN" sz="2000" b="1" i="1" dirty="0" err="1" smtClean="0">
                            <a:solidFill>
                              <a:prstClr val="black"/>
                            </a:solidFill>
                            <a:latin typeface="Cambria Math" panose="02040503050406030204" pitchFamily="18" charset="0"/>
                            <a:ea typeface="黑体" panose="02010609060101010101" pitchFamily="49" charset="-122"/>
                          </a:rPr>
                          <m:t>𝒊</m:t>
                        </m:r>
                      </m:sub>
                    </m:sSub>
                    <m:r>
                      <a:rPr lang="en-US" altLang="zh-CN" sz="2000" b="1" i="1" dirty="0" smtClean="0">
                        <a:solidFill>
                          <a:prstClr val="black"/>
                        </a:solidFill>
                        <a:latin typeface="Cambria Math" panose="02040503050406030204" pitchFamily="18" charset="0"/>
                        <a:ea typeface="黑体" panose="02010609060101010101" pitchFamily="49" charset="-122"/>
                      </a:rPr>
                      <m:t>] − </m:t>
                    </m:r>
                    <m:r>
                      <a:rPr lang="en-US" altLang="zh-CN" sz="2000" b="1" i="1" dirty="0" smtClean="0">
                        <a:solidFill>
                          <a:prstClr val="black"/>
                        </a:solidFill>
                        <a:latin typeface="Cambria Math" panose="02040503050406030204" pitchFamily="18" charset="0"/>
                        <a:ea typeface="黑体" panose="02010609060101010101" pitchFamily="49" charset="-122"/>
                      </a:rPr>
                      <m:t>𝑻</m:t>
                    </m:r>
                    <m:d>
                      <m:dPr>
                        <m:begChr m:val="["/>
                        <m:endChr m:val="]"/>
                        <m:ctrlPr>
                          <a:rPr lang="en-US" altLang="zh-CN" sz="2000" b="1" i="1" dirty="0" smtClean="0">
                            <a:solidFill>
                              <a:prstClr val="black"/>
                            </a:solidFill>
                            <a:latin typeface="Cambria Math" panose="02040503050406030204" pitchFamily="18" charset="0"/>
                            <a:ea typeface="黑体" panose="02010609060101010101" pitchFamily="49" charset="-122"/>
                          </a:rPr>
                        </m:ctrlPr>
                      </m:dPr>
                      <m:e>
                        <m:sSub>
                          <m:sSubPr>
                            <m:ctrlPr>
                              <a:rPr lang="en-US" altLang="zh-CN" sz="2000" b="1" i="1" dirty="0" err="1" smtClean="0">
                                <a:solidFill>
                                  <a:prstClr val="black"/>
                                </a:solidFill>
                                <a:latin typeface="Cambria Math" panose="02040503050406030204" pitchFamily="18" charset="0"/>
                                <a:ea typeface="黑体" panose="02010609060101010101" pitchFamily="49" charset="-122"/>
                              </a:rPr>
                            </m:ctrlPr>
                          </m:sSubPr>
                          <m:e>
                            <m:r>
                              <a:rPr lang="en-US" altLang="zh-CN" sz="2000" b="1" i="1" dirty="0" err="1" smtClean="0">
                                <a:solidFill>
                                  <a:prstClr val="black"/>
                                </a:solidFill>
                                <a:latin typeface="Cambria Math" panose="02040503050406030204" pitchFamily="18" charset="0"/>
                                <a:ea typeface="黑体" panose="02010609060101010101" pitchFamily="49" charset="-122"/>
                              </a:rPr>
                              <m:t>𝒆</m:t>
                            </m:r>
                          </m:e>
                          <m:sub>
                            <m:r>
                              <a:rPr lang="en-US" altLang="zh-CN" sz="2000" b="1" i="1" dirty="0" err="1" smtClean="0">
                                <a:solidFill>
                                  <a:prstClr val="black"/>
                                </a:solidFill>
                                <a:latin typeface="Cambria Math" panose="02040503050406030204" pitchFamily="18" charset="0"/>
                                <a:ea typeface="黑体" panose="02010609060101010101" pitchFamily="49" charset="-122"/>
                              </a:rPr>
                              <m:t>𝒋</m:t>
                            </m:r>
                          </m:sub>
                        </m:sSub>
                      </m:e>
                    </m:d>
                    <m:r>
                      <a:rPr lang="en-US" altLang="zh-CN" sz="2000" b="1" i="1" dirty="0" smtClean="0">
                        <a:solidFill>
                          <a:prstClr val="black"/>
                        </a:solidFill>
                        <a:latin typeface="Cambria Math" panose="02040503050406030204" pitchFamily="18" charset="0"/>
                        <a:ea typeface="黑体" panose="02010609060101010101" pitchFamily="49" charset="-122"/>
                      </a:rPr>
                      <m:t>|≤</m:t>
                    </m:r>
                    <m:r>
                      <a:rPr lang="en-US" altLang="zh-CN" sz="2000" b="1" i="1" dirty="0" smtClean="0">
                        <a:solidFill>
                          <a:prstClr val="black"/>
                        </a:solidFill>
                        <a:latin typeface="Cambria Math" panose="02040503050406030204" pitchFamily="18" charset="0"/>
                        <a:ea typeface="黑体" panose="02010609060101010101" pitchFamily="49" charset="-122"/>
                      </a:rPr>
                      <m:t>𝒘</m:t>
                    </m:r>
                    <m:r>
                      <a:rPr lang="en-US" altLang="zh-CN" sz="2000" b="1" i="1" dirty="0" smtClean="0">
                        <a:solidFill>
                          <a:prstClr val="black"/>
                        </a:solidFill>
                        <a:latin typeface="Cambria Math" panose="02040503050406030204" pitchFamily="18" charset="0"/>
                        <a:ea typeface="黑体" panose="02010609060101010101" pitchFamily="49" charset="-122"/>
                      </a:rPr>
                      <m:t> </m:t>
                    </m:r>
                  </m:oMath>
                </a14:m>
                <a:r>
                  <a:rPr lang="en-US" altLang="zh-CN" sz="2000" dirty="0">
                    <a:solidFill>
                      <a:prstClr val="black"/>
                    </a:solidFill>
                    <a:latin typeface="Arial Rounded MT Bold" panose="020F0704030504030204" pitchFamily="34" charset="0"/>
                    <a:ea typeface="黑体" panose="02010609060101010101" pitchFamily="49" charset="-122"/>
                  </a:rPr>
                  <a:t>(where where </a:t>
                </a:r>
                <a14:m>
                  <m:oMath xmlns:m="http://schemas.openxmlformats.org/officeDocument/2006/math">
                    <m:r>
                      <a:rPr lang="en-US" altLang="zh-CN" sz="2000" b="1" i="1" dirty="0">
                        <a:solidFill>
                          <a:prstClr val="black"/>
                        </a:solidFill>
                        <a:latin typeface="Cambria Math" panose="02040503050406030204" pitchFamily="18" charset="0"/>
                      </a:rPr>
                      <m:t>𝑻</m:t>
                    </m:r>
                    <m:r>
                      <a:rPr lang="en-US" altLang="zh-CN" sz="2000" b="1" i="1" dirty="0">
                        <a:solidFill>
                          <a:prstClr val="black"/>
                        </a:solidFill>
                        <a:latin typeface="Cambria Math" panose="02040503050406030204" pitchFamily="18" charset="0"/>
                      </a:rPr>
                      <m:t>[</m:t>
                    </m:r>
                    <m:sSub>
                      <m:sSubPr>
                        <m:ctrlPr>
                          <a:rPr lang="en-US" altLang="zh-CN" sz="2000" b="1" i="1" dirty="0" err="1">
                            <a:solidFill>
                              <a:prstClr val="black"/>
                            </a:solidFill>
                            <a:latin typeface="Cambria Math" panose="02040503050406030204" pitchFamily="18" charset="0"/>
                          </a:rPr>
                        </m:ctrlPr>
                      </m:sSubPr>
                      <m:e>
                        <m:r>
                          <a:rPr lang="en-US" altLang="zh-CN" sz="2000" b="1" i="1" dirty="0" err="1">
                            <a:solidFill>
                              <a:prstClr val="black"/>
                            </a:solidFill>
                            <a:latin typeface="Cambria Math" panose="02040503050406030204" pitchFamily="18" charset="0"/>
                          </a:rPr>
                          <m:t>𝒆</m:t>
                        </m:r>
                      </m:e>
                      <m:sub>
                        <m:r>
                          <a:rPr lang="en-US" altLang="zh-CN" sz="2000" b="1" i="1" dirty="0" err="1">
                            <a:solidFill>
                              <a:prstClr val="black"/>
                            </a:solidFill>
                            <a:latin typeface="Cambria Math" panose="02040503050406030204" pitchFamily="18" charset="0"/>
                          </a:rPr>
                          <m:t>𝒊</m:t>
                        </m:r>
                      </m:sub>
                    </m:sSub>
                    <m:r>
                      <a:rPr lang="en-US" altLang="zh-CN" sz="2000" b="1" i="1" dirty="0">
                        <a:solidFill>
                          <a:prstClr val="black"/>
                        </a:solidFill>
                        <a:latin typeface="Cambria Math" panose="02040503050406030204" pitchFamily="18" charset="0"/>
                      </a:rPr>
                      <m:t>] </m:t>
                    </m:r>
                  </m:oMath>
                </a14:m>
                <a:r>
                  <a:rPr lang="en-US" altLang="zh-CN" sz="2000" dirty="0">
                    <a:solidFill>
                      <a:prstClr val="black"/>
                    </a:solidFill>
                    <a:latin typeface="Arial Rounded MT Bold" panose="020F0704030504030204" pitchFamily="34" charset="0"/>
                    <a:ea typeface="黑体" panose="02010609060101010101" pitchFamily="49" charset="-122"/>
                  </a:rPr>
                  <a:t>denotes the timestamp of event </a:t>
                </a:r>
                <a14:m>
                  <m:oMath xmlns:m="http://schemas.openxmlformats.org/officeDocument/2006/math">
                    <m:sSub>
                      <m:sSubPr>
                        <m:ctrlPr>
                          <a:rPr lang="en-US" altLang="zh-CN" sz="2000" b="1" i="1" dirty="0">
                            <a:solidFill>
                              <a:prstClr val="black"/>
                            </a:solidFill>
                            <a:latin typeface="Cambria Math" panose="02040503050406030204" pitchFamily="18" charset="0"/>
                          </a:rPr>
                        </m:ctrlPr>
                      </m:sSubPr>
                      <m:e>
                        <m:r>
                          <a:rPr lang="en-US" altLang="zh-CN" sz="2000" b="1" i="1" dirty="0" err="1">
                            <a:solidFill>
                              <a:prstClr val="black"/>
                            </a:solidFill>
                            <a:latin typeface="Cambria Math" panose="02040503050406030204" pitchFamily="18" charset="0"/>
                          </a:rPr>
                          <m:t>𝒆</m:t>
                        </m:r>
                      </m:e>
                      <m:sub>
                        <m:r>
                          <a:rPr lang="en-US" altLang="zh-CN" sz="2000" b="1" i="1" dirty="0" err="1">
                            <a:solidFill>
                              <a:prstClr val="black"/>
                            </a:solidFill>
                            <a:latin typeface="Cambria Math" panose="02040503050406030204" pitchFamily="18" charset="0"/>
                          </a:rPr>
                          <m:t>𝒊</m:t>
                        </m:r>
                      </m:sub>
                    </m:sSub>
                  </m:oMath>
                </a14:m>
                <a:r>
                  <a:rPr lang="en-US" altLang="zh-CN" sz="2000" dirty="0">
                    <a:solidFill>
                      <a:prstClr val="black"/>
                    </a:solidFill>
                    <a:latin typeface="Arial Rounded MT Bold" panose="020F0704030504030204" pitchFamily="34" charset="0"/>
                    <a:ea typeface="黑体" panose="02010609060101010101" pitchFamily="49" charset="-122"/>
                  </a:rPr>
                  <a:t>, </a:t>
                </a:r>
                <a14:m>
                  <m:oMath xmlns:m="http://schemas.openxmlformats.org/officeDocument/2006/math">
                    <m:r>
                      <a:rPr lang="en-US" altLang="zh-CN" sz="2000" b="1" i="1" dirty="0">
                        <a:solidFill>
                          <a:prstClr val="black"/>
                        </a:solidFill>
                        <a:latin typeface="Cambria Math" panose="02040503050406030204" pitchFamily="18" charset="0"/>
                      </a:rPr>
                      <m:t>𝒘</m:t>
                    </m:r>
                  </m:oMath>
                </a14:m>
                <a:r>
                  <a:rPr lang="en-US" altLang="zh-CN" sz="2000" dirty="0">
                    <a:solidFill>
                      <a:prstClr val="black"/>
                    </a:solidFill>
                    <a:latin typeface="Arial Rounded MT Bold" panose="020F0704030504030204" pitchFamily="34" charset="0"/>
                    <a:ea typeface="黑体" panose="02010609060101010101" pitchFamily="49" charset="-122"/>
                  </a:rPr>
                  <a:t> is the pattern's window size)</a:t>
                </a:r>
              </a:p>
              <a:p>
                <a:pPr marL="800100" lvl="1" indent="-342900">
                  <a:lnSpc>
                    <a:spcPct val="150000"/>
                  </a:lnSpc>
                  <a:buFont typeface="Wingdings" pitchFamily="2" charset="2"/>
                  <a:buChar char="Ø"/>
                </a:pPr>
                <a:r>
                  <a:rPr kumimoji="0" lang="en-US" altLang="zh-CN" sz="2000" b="0" i="0" u="none" strike="noStrike" kern="1200" cap="none" spc="0" normalizeH="0" baseline="0" noProof="0" dirty="0">
                    <a:ln>
                      <a:noFill/>
                    </a:ln>
                    <a:solidFill>
                      <a:schemeClr val="bg1">
                        <a:lumMod val="85000"/>
                      </a:schemeClr>
                    </a:solidFill>
                    <a:effectLst/>
                    <a:uLnTx/>
                    <a:uFillTx/>
                    <a:latin typeface="Arial Rounded MT Bold" panose="020F0704030504030204" pitchFamily="34" charset="0"/>
                    <a:ea typeface="黑体" panose="02010609060101010101" pitchFamily="49" charset="-122"/>
                  </a:rPr>
                  <a:t>Predicate-based temporal pruning: Any time interval containing no events satisfying the variable's predicates can be safely pruned.</a:t>
                </a:r>
              </a:p>
            </p:txBody>
          </p:sp>
        </mc:Choice>
        <mc:Fallback xmlns="">
          <p:sp>
            <p:nvSpPr>
              <p:cNvPr id="8" name="矩形 7">
                <a:extLst>
                  <a:ext uri="{FF2B5EF4-FFF2-40B4-BE49-F238E27FC236}">
                    <a16:creationId xmlns:a16="http://schemas.microsoft.com/office/drawing/2014/main" id="{250C8A46-04FB-BD4E-A156-4C9E13B45313}"/>
                  </a:ext>
                </a:extLst>
              </p:cNvPr>
              <p:cNvSpPr>
                <a:spLocks noRot="1" noChangeAspect="1" noMove="1" noResize="1" noEditPoints="1" noAdjustHandles="1" noChangeArrowheads="1" noChangeShapeType="1" noTextEdit="1"/>
              </p:cNvSpPr>
              <p:nvPr/>
            </p:nvSpPr>
            <p:spPr>
              <a:xfrm>
                <a:off x="342903" y="1164377"/>
                <a:ext cx="11231475" cy="2831160"/>
              </a:xfrm>
              <a:prstGeom prst="rect">
                <a:avLst/>
              </a:prstGeom>
              <a:blipFill>
                <a:blip r:embed="rId4"/>
                <a:stretch>
                  <a:fillRect l="-1354" r="-564" b="-4018"/>
                </a:stretch>
              </a:blipFill>
            </p:spPr>
            <p:txBody>
              <a:bodyPr/>
              <a:lstStyle/>
              <a:p>
                <a:r>
                  <a:rPr lang="zh-CN" altLang="en-US">
                    <a:noFill/>
                  </a:rPr>
                  <a:t> </a:t>
                </a:r>
              </a:p>
            </p:txBody>
          </p:sp>
        </mc:Fallback>
      </mc:AlternateContent>
      <p:sp>
        <p:nvSpPr>
          <p:cNvPr id="6" name="梯形 5">
            <a:extLst>
              <a:ext uri="{FF2B5EF4-FFF2-40B4-BE49-F238E27FC236}">
                <a16:creationId xmlns:a16="http://schemas.microsoft.com/office/drawing/2014/main" id="{296669A7-BBE7-B342-B9A0-9E38D811CB09}"/>
              </a:ext>
            </a:extLst>
          </p:cNvPr>
          <p:cNvSpPr/>
          <p:nvPr/>
        </p:nvSpPr>
        <p:spPr>
          <a:xfrm>
            <a:off x="5048935" y="5596674"/>
            <a:ext cx="468000" cy="468000"/>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0" name="文本框 9">
            <a:extLst>
              <a:ext uri="{FF2B5EF4-FFF2-40B4-BE49-F238E27FC236}">
                <a16:creationId xmlns:a16="http://schemas.microsoft.com/office/drawing/2014/main" id="{C7DCE228-D180-C744-845A-F88493A9F765}"/>
              </a:ext>
            </a:extLst>
          </p:cNvPr>
          <p:cNvSpPr txBox="1"/>
          <p:nvPr/>
        </p:nvSpPr>
        <p:spPr>
          <a:xfrm>
            <a:off x="5048935" y="5693623"/>
            <a:ext cx="4680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nvGrpSpPr>
          <p:cNvPr id="12" name="组合 11">
            <a:extLst>
              <a:ext uri="{FF2B5EF4-FFF2-40B4-BE49-F238E27FC236}">
                <a16:creationId xmlns:a16="http://schemas.microsoft.com/office/drawing/2014/main" id="{91F79DFF-9807-BA47-9B10-3A9389D62BA8}"/>
              </a:ext>
            </a:extLst>
          </p:cNvPr>
          <p:cNvGrpSpPr/>
          <p:nvPr/>
        </p:nvGrpSpPr>
        <p:grpSpPr>
          <a:xfrm>
            <a:off x="1195628" y="5073357"/>
            <a:ext cx="2761664" cy="774154"/>
            <a:chOff x="-246091" y="4625633"/>
            <a:chExt cx="2761664" cy="774154"/>
          </a:xfrm>
        </p:grpSpPr>
        <p:grpSp>
          <p:nvGrpSpPr>
            <p:cNvPr id="13" name="组合 12">
              <a:extLst>
                <a:ext uri="{FF2B5EF4-FFF2-40B4-BE49-F238E27FC236}">
                  <a16:creationId xmlns:a16="http://schemas.microsoft.com/office/drawing/2014/main" id="{89110395-AE26-BE40-8139-6168B0D03645}"/>
                </a:ext>
              </a:extLst>
            </p:cNvPr>
            <p:cNvGrpSpPr/>
            <p:nvPr/>
          </p:nvGrpSpPr>
          <p:grpSpPr>
            <a:xfrm>
              <a:off x="678064" y="4625633"/>
              <a:ext cx="1837509" cy="774154"/>
              <a:chOff x="390624" y="1731615"/>
              <a:chExt cx="1837509" cy="774154"/>
            </a:xfrm>
          </p:grpSpPr>
          <p:sp>
            <p:nvSpPr>
              <p:cNvPr id="15" name="矩形 14">
                <a:extLst>
                  <a:ext uri="{FF2B5EF4-FFF2-40B4-BE49-F238E27FC236}">
                    <a16:creationId xmlns:a16="http://schemas.microsoft.com/office/drawing/2014/main" id="{7608AE75-069A-984D-B458-34DEC32FFFBA}"/>
                  </a:ext>
                </a:extLst>
              </p:cNvPr>
              <p:cNvSpPr/>
              <p:nvPr/>
            </p:nvSpPr>
            <p:spPr>
              <a:xfrm>
                <a:off x="390624" y="1731615"/>
                <a:ext cx="1837509" cy="774154"/>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6" name="矩形 15">
                <a:extLst>
                  <a:ext uri="{FF2B5EF4-FFF2-40B4-BE49-F238E27FC236}">
                    <a16:creationId xmlns:a16="http://schemas.microsoft.com/office/drawing/2014/main" id="{E626EE46-B888-104E-9064-5F26BE91EE3B}"/>
                  </a:ext>
                </a:extLst>
              </p:cNvPr>
              <p:cNvSpPr/>
              <p:nvPr/>
            </p:nvSpPr>
            <p:spPr>
              <a:xfrm>
                <a:off x="636898" y="188994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7" name="缺角矩形 16">
                <a:extLst>
                  <a:ext uri="{FF2B5EF4-FFF2-40B4-BE49-F238E27FC236}">
                    <a16:creationId xmlns:a16="http://schemas.microsoft.com/office/drawing/2014/main" id="{BB0F3D3F-EFEE-9141-926D-6BB661BFEB76}"/>
                  </a:ext>
                </a:extLst>
              </p:cNvPr>
              <p:cNvSpPr/>
              <p:nvPr/>
            </p:nvSpPr>
            <p:spPr>
              <a:xfrm>
                <a:off x="1226983" y="1889941"/>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8" name="梯形 17">
                <a:extLst>
                  <a:ext uri="{FF2B5EF4-FFF2-40B4-BE49-F238E27FC236}">
                    <a16:creationId xmlns:a16="http://schemas.microsoft.com/office/drawing/2014/main" id="{D3C12645-9421-A74C-820B-136FD3545526}"/>
                  </a:ext>
                </a:extLst>
              </p:cNvPr>
              <p:cNvSpPr/>
              <p:nvPr/>
            </p:nvSpPr>
            <p:spPr>
              <a:xfrm>
                <a:off x="1746231" y="1889941"/>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19" name="直线箭头连接符 18">
                <a:extLst>
                  <a:ext uri="{FF2B5EF4-FFF2-40B4-BE49-F238E27FC236}">
                    <a16:creationId xmlns:a16="http://schemas.microsoft.com/office/drawing/2014/main" id="{69FAEE8D-E0D9-C645-8A2E-100B07E5B59D}"/>
                  </a:ext>
                </a:extLst>
              </p:cNvPr>
              <p:cNvCxnSpPr>
                <a:cxnSpLocks/>
              </p:cNvCxnSpPr>
              <p:nvPr/>
            </p:nvCxnSpPr>
            <p:spPr>
              <a:xfrm>
                <a:off x="913355" y="2001334"/>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20" name="直线箭头连接符 19">
                <a:extLst>
                  <a:ext uri="{FF2B5EF4-FFF2-40B4-BE49-F238E27FC236}">
                    <a16:creationId xmlns:a16="http://schemas.microsoft.com/office/drawing/2014/main" id="{117C49AD-2F4C-E345-8DFE-9EB3FD1640F3}"/>
                  </a:ext>
                </a:extLst>
              </p:cNvPr>
              <p:cNvCxnSpPr>
                <a:cxnSpLocks/>
              </p:cNvCxnSpPr>
              <p:nvPr/>
            </p:nvCxnSpPr>
            <p:spPr>
              <a:xfrm>
                <a:off x="1475584" y="1995877"/>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21" name="直线连接符 20">
                <a:extLst>
                  <a:ext uri="{FF2B5EF4-FFF2-40B4-BE49-F238E27FC236}">
                    <a16:creationId xmlns:a16="http://schemas.microsoft.com/office/drawing/2014/main" id="{243B6BAE-A879-B343-898C-7E73D584F9F9}"/>
                  </a:ext>
                </a:extLst>
              </p:cNvPr>
              <p:cNvCxnSpPr>
                <a:cxnSpLocks/>
              </p:cNvCxnSpPr>
              <p:nvPr/>
            </p:nvCxnSpPr>
            <p:spPr>
              <a:xfrm>
                <a:off x="742834" y="2161331"/>
                <a:ext cx="0" cy="184346"/>
              </a:xfrm>
              <a:prstGeom prst="line">
                <a:avLst/>
              </a:prstGeom>
              <a:noFill/>
              <a:ln w="25400" cap="flat" cmpd="sng" algn="ctr">
                <a:solidFill>
                  <a:srgbClr val="262626"/>
                </a:solidFill>
                <a:prstDash val="solid"/>
              </a:ln>
              <a:effectLst/>
            </p:spPr>
          </p:cxnSp>
          <p:cxnSp>
            <p:nvCxnSpPr>
              <p:cNvPr id="22" name="直线连接符 21">
                <a:extLst>
                  <a:ext uri="{FF2B5EF4-FFF2-40B4-BE49-F238E27FC236}">
                    <a16:creationId xmlns:a16="http://schemas.microsoft.com/office/drawing/2014/main" id="{BA273CB0-0578-B641-8365-C1DEB818CF30}"/>
                  </a:ext>
                </a:extLst>
              </p:cNvPr>
              <p:cNvCxnSpPr>
                <a:cxnSpLocks/>
              </p:cNvCxnSpPr>
              <p:nvPr/>
            </p:nvCxnSpPr>
            <p:spPr>
              <a:xfrm>
                <a:off x="1849381" y="2161331"/>
                <a:ext cx="0" cy="184346"/>
              </a:xfrm>
              <a:prstGeom prst="line">
                <a:avLst/>
              </a:prstGeom>
              <a:noFill/>
              <a:ln w="25400" cap="flat" cmpd="sng" algn="ctr">
                <a:solidFill>
                  <a:srgbClr val="262626"/>
                </a:solidFill>
                <a:prstDash val="solid"/>
              </a:ln>
              <a:effectLst/>
            </p:spPr>
          </p:cxnSp>
          <p:cxnSp>
            <p:nvCxnSpPr>
              <p:cNvPr id="24" name="直线箭头连接符 23">
                <a:extLst>
                  <a:ext uri="{FF2B5EF4-FFF2-40B4-BE49-F238E27FC236}">
                    <a16:creationId xmlns:a16="http://schemas.microsoft.com/office/drawing/2014/main" id="{BC24DAA4-EF18-F442-8E59-6CAF2132FC50}"/>
                  </a:ext>
                </a:extLst>
              </p:cNvPr>
              <p:cNvCxnSpPr>
                <a:cxnSpLocks/>
              </p:cNvCxnSpPr>
              <p:nvPr/>
            </p:nvCxnSpPr>
            <p:spPr>
              <a:xfrm>
                <a:off x="742834" y="2300038"/>
                <a:ext cx="1106547"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sp>
            <p:nvSpPr>
              <p:cNvPr id="25" name="文本框 24">
                <a:extLst>
                  <a:ext uri="{FF2B5EF4-FFF2-40B4-BE49-F238E27FC236}">
                    <a16:creationId xmlns:a16="http://schemas.microsoft.com/office/drawing/2014/main" id="{DD27C110-B17D-A743-AF69-01F14EA0218E}"/>
                  </a:ext>
                </a:extLst>
              </p:cNvPr>
              <p:cNvSpPr txBox="1"/>
              <p:nvPr/>
            </p:nvSpPr>
            <p:spPr>
              <a:xfrm>
                <a:off x="745201" y="2052365"/>
                <a:ext cx="11018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6 secs</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4" name="文本框 13">
              <a:extLst>
                <a:ext uri="{FF2B5EF4-FFF2-40B4-BE49-F238E27FC236}">
                  <a16:creationId xmlns:a16="http://schemas.microsoft.com/office/drawing/2014/main" id="{A34C8C74-796E-1944-B263-574520091461}"/>
                </a:ext>
              </a:extLst>
            </p:cNvPr>
            <p:cNvSpPr txBox="1"/>
            <p:nvPr/>
          </p:nvSpPr>
          <p:spPr>
            <a:xfrm>
              <a:off x="-246091" y="4741221"/>
              <a:ext cx="978064"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Query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pattern</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27" name="文本框 26">
            <a:extLst>
              <a:ext uri="{FF2B5EF4-FFF2-40B4-BE49-F238E27FC236}">
                <a16:creationId xmlns:a16="http://schemas.microsoft.com/office/drawing/2014/main" id="{902D83F5-D332-2343-A633-95491757B503}"/>
              </a:ext>
            </a:extLst>
          </p:cNvPr>
          <p:cNvSpPr txBox="1"/>
          <p:nvPr/>
        </p:nvSpPr>
        <p:spPr>
          <a:xfrm>
            <a:off x="5705930" y="5541454"/>
            <a:ext cx="5168016" cy="523220"/>
          </a:xfrm>
          <a:prstGeom prst="rect">
            <a:avLst/>
          </a:prstGeom>
          <a:noFill/>
        </p:spPr>
        <p:txBody>
          <a:bodyPr wrap="square" rtlCol="0">
            <a:spAutoFit/>
          </a:bodyPr>
          <a:lstStyle/>
          <a:p>
            <a:r>
              <a:rPr kumimoji="1" lang="en" altLang="zh-CN" sz="1400" dirty="0">
                <a:latin typeface="Arial Rounded MT Bold" panose="020F0704030504030204" pitchFamily="34" charset="0"/>
                <a:ea typeface="Microsoft YaHei" panose="020B0503020204020204" pitchFamily="34" charset="-122"/>
              </a:rPr>
              <a:t>If this event can form a match, then the timestamp range that forms a match with this event must be within [</a:t>
            </a:r>
            <a:r>
              <a:rPr kumimoji="1" lang="en-US" altLang="zh-CN" sz="1400" dirty="0">
                <a:latin typeface="Arial Rounded MT Bold" panose="020F0704030504030204" pitchFamily="34" charset="0"/>
                <a:ea typeface="Microsoft YaHei" panose="020B0503020204020204" pitchFamily="34" charset="-122"/>
              </a:rPr>
              <a:t>17</a:t>
            </a:r>
            <a:r>
              <a:rPr kumimoji="1" lang="en" altLang="zh-CN" sz="1400" dirty="0">
                <a:latin typeface="Arial Rounded MT Bold" panose="020F0704030504030204" pitchFamily="34" charset="0"/>
                <a:ea typeface="Microsoft YaHei" panose="020B0503020204020204" pitchFamily="34" charset="-122"/>
              </a:rPr>
              <a:t>,</a:t>
            </a:r>
            <a:r>
              <a:rPr kumimoji="1" lang="en-US" altLang="zh-CN" sz="1400" dirty="0">
                <a:latin typeface="Arial Rounded MT Bold" panose="020F0704030504030204" pitchFamily="34" charset="0"/>
                <a:ea typeface="Microsoft YaHei" panose="020B0503020204020204" pitchFamily="34" charset="-122"/>
              </a:rPr>
              <a:t>23</a:t>
            </a:r>
            <a:r>
              <a:rPr kumimoji="1" lang="en" altLang="zh-CN" sz="1400" dirty="0">
                <a:latin typeface="Arial Rounded MT Bold" panose="020F0704030504030204" pitchFamily="34" charset="0"/>
                <a:ea typeface="Microsoft YaHei" panose="020B0503020204020204" pitchFamily="34" charset="-122"/>
              </a:rPr>
              <a:t>].</a:t>
            </a:r>
            <a:endParaRPr kumimoji="1" lang="zh-CN" altLang="en-US" sz="1400" dirty="0">
              <a:latin typeface="Arial Rounded MT Bold" panose="020F0704030504030204" pitchFamily="34" charset="0"/>
              <a:ea typeface="Microsoft YaHei" panose="020B0503020204020204" pitchFamily="34" charset="-122"/>
            </a:endParaRPr>
          </a:p>
        </p:txBody>
      </p:sp>
      <p:sp>
        <p:nvSpPr>
          <p:cNvPr id="28" name="矩形 27">
            <a:extLst>
              <a:ext uri="{FF2B5EF4-FFF2-40B4-BE49-F238E27FC236}">
                <a16:creationId xmlns:a16="http://schemas.microsoft.com/office/drawing/2014/main" id="{00E66EFD-91DC-4643-B1C1-793437C9B941}"/>
              </a:ext>
            </a:extLst>
          </p:cNvPr>
          <p:cNvSpPr/>
          <p:nvPr/>
        </p:nvSpPr>
        <p:spPr>
          <a:xfrm>
            <a:off x="5048935" y="4883959"/>
            <a:ext cx="450000" cy="450000"/>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21</a:t>
            </a:r>
            <a:endParaRPr kumimoji="1" lang="zh-CN" altLang="en-US" sz="14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9" name="文本框 28">
            <a:extLst>
              <a:ext uri="{FF2B5EF4-FFF2-40B4-BE49-F238E27FC236}">
                <a16:creationId xmlns:a16="http://schemas.microsoft.com/office/drawing/2014/main" id="{825BD5DC-B7B6-254F-8A1C-9989B1B1D8FA}"/>
              </a:ext>
            </a:extLst>
          </p:cNvPr>
          <p:cNvSpPr txBox="1"/>
          <p:nvPr/>
        </p:nvSpPr>
        <p:spPr>
          <a:xfrm>
            <a:off x="5705930" y="4856349"/>
            <a:ext cx="5168016" cy="523220"/>
          </a:xfrm>
          <a:prstGeom prst="rect">
            <a:avLst/>
          </a:prstGeom>
          <a:noFill/>
        </p:spPr>
        <p:txBody>
          <a:bodyPr wrap="square" rtlCol="0">
            <a:spAutoFit/>
          </a:bodyPr>
          <a:lstStyle/>
          <a:p>
            <a:r>
              <a:rPr kumimoji="1" lang="en" altLang="zh-CN" sz="1400" dirty="0">
                <a:latin typeface="Arial Rounded MT Bold" panose="020F0704030504030204" pitchFamily="34" charset="0"/>
                <a:ea typeface="Microsoft YaHei" panose="020B0503020204020204" pitchFamily="34" charset="-122"/>
              </a:rPr>
              <a:t>If this event can form a match, then the timestamp range that forms a match with this event must be within [</a:t>
            </a:r>
            <a:r>
              <a:rPr kumimoji="1" lang="en-US" altLang="zh-CN" sz="1400" dirty="0">
                <a:latin typeface="Arial Rounded MT Bold" panose="020F0704030504030204" pitchFamily="34" charset="0"/>
                <a:ea typeface="Microsoft YaHei" panose="020B0503020204020204" pitchFamily="34" charset="-122"/>
              </a:rPr>
              <a:t>21</a:t>
            </a:r>
            <a:r>
              <a:rPr kumimoji="1" lang="en" altLang="zh-CN" sz="1400" dirty="0">
                <a:latin typeface="Arial Rounded MT Bold" panose="020F0704030504030204" pitchFamily="34" charset="0"/>
                <a:ea typeface="Microsoft YaHei" panose="020B0503020204020204" pitchFamily="34" charset="-122"/>
              </a:rPr>
              <a:t>,</a:t>
            </a:r>
            <a:r>
              <a:rPr kumimoji="1" lang="en-US" altLang="zh-CN" sz="1400" dirty="0">
                <a:latin typeface="Arial Rounded MT Bold" panose="020F0704030504030204" pitchFamily="34" charset="0"/>
                <a:ea typeface="Microsoft YaHei" panose="020B0503020204020204" pitchFamily="34" charset="-122"/>
              </a:rPr>
              <a:t>28</a:t>
            </a:r>
            <a:r>
              <a:rPr kumimoji="1" lang="en" altLang="zh-CN" sz="1400" dirty="0">
                <a:latin typeface="Arial Rounded MT Bold" panose="020F0704030504030204" pitchFamily="34" charset="0"/>
                <a:ea typeface="Microsoft YaHei" panose="020B0503020204020204" pitchFamily="34" charset="-122"/>
              </a:rPr>
              <a:t>].</a:t>
            </a:r>
            <a:endParaRPr kumimoji="1" lang="zh-CN" altLang="en-US" sz="1400" dirty="0">
              <a:latin typeface="Arial Rounded MT Bold" panose="020F0704030504030204" pitchFamily="34" charset="0"/>
              <a:ea typeface="Microsoft YaHei" panose="020B0503020204020204" pitchFamily="34" charset="-122"/>
            </a:endParaRPr>
          </a:p>
        </p:txBody>
      </p:sp>
      <p:sp>
        <p:nvSpPr>
          <p:cNvPr id="30" name="文本框 29">
            <a:extLst>
              <a:ext uri="{FF2B5EF4-FFF2-40B4-BE49-F238E27FC236}">
                <a16:creationId xmlns:a16="http://schemas.microsoft.com/office/drawing/2014/main" id="{FE22DB26-EADF-D846-96DF-5307B6CB265F}"/>
              </a:ext>
            </a:extLst>
          </p:cNvPr>
          <p:cNvSpPr txBox="1"/>
          <p:nvPr/>
        </p:nvSpPr>
        <p:spPr>
          <a:xfrm>
            <a:off x="2366057" y="6203381"/>
            <a:ext cx="6255199"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If squre</a:t>
            </a:r>
            <a:r>
              <a:rPr kumimoji="1" lang="en-US" altLang="zh-CN" sz="1400" u="none" strike="noStrike" kern="0" cap="none" spc="0" normalizeH="0" baseline="-2500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r>
              <a:rPr kumimoji="1" lang="en-US" altLang="zh-CN" sz="140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 and </a:t>
            </a:r>
            <a:r>
              <a:rPr lang="en" altLang="zh-CN" sz="1400" dirty="0">
                <a:solidFill>
                  <a:prstClr val="black"/>
                </a:solidFill>
                <a:latin typeface="Arial Rounded MT Bold" panose="020F0704030504030204" pitchFamily="34" charset="0"/>
                <a:ea typeface="黑体" panose="02010609060101010101" pitchFamily="49" charset="-122"/>
              </a:rPr>
              <a:t>trapezoid</a:t>
            </a:r>
            <a:r>
              <a:rPr lang="en" altLang="zh-CN" sz="1400" baseline="-25000" dirty="0">
                <a:solidFill>
                  <a:prstClr val="black"/>
                </a:solidFill>
                <a:latin typeface="Arial Rounded MT Bold" panose="020F0704030504030204" pitchFamily="34" charset="0"/>
                <a:ea typeface="黑体" panose="02010609060101010101" pitchFamily="49" charset="-122"/>
              </a:rPr>
              <a:t>23</a:t>
            </a:r>
            <a:r>
              <a:rPr lang="en" altLang="zh-CN" sz="1400" dirty="0">
                <a:solidFill>
                  <a:prstClr val="black"/>
                </a:solidFill>
                <a:latin typeface="Arial Rounded MT Bold" panose="020F0704030504030204" pitchFamily="34" charset="0"/>
                <a:ea typeface="黑体" panose="02010609060101010101" pitchFamily="49" charset="-122"/>
              </a:rPr>
              <a:t> </a:t>
            </a:r>
            <a:r>
              <a:rPr kumimoji="1" lang="en-US" altLang="zh-CN" sz="140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are a subset of a match, then the timestamp of </a:t>
            </a:r>
            <a:r>
              <a:rPr lang="en" altLang="zh-CN" sz="1400" dirty="0">
                <a:solidFill>
                  <a:prstClr val="black"/>
                </a:solidFill>
                <a:latin typeface="Arial Rounded MT Bold" panose="020F0704030504030204" pitchFamily="34" charset="0"/>
                <a:ea typeface="黑体" panose="02010609060101010101" pitchFamily="49" charset="-122"/>
              </a:rPr>
              <a:t>octagon within the match must be within [21, 23]. </a:t>
            </a:r>
            <a:endParaRPr kumimoji="0" lang="zh-CN" altLang="en-US" sz="140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31" name="object 2">
            <a:extLst>
              <a:ext uri="{FF2B5EF4-FFF2-40B4-BE49-F238E27FC236}">
                <a16:creationId xmlns:a16="http://schemas.microsoft.com/office/drawing/2014/main" id="{25F2B076-C739-8E42-9C4C-5127C3C7A35C}"/>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13</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994937819"/>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a:extLst>
              <a:ext uri="{FF2B5EF4-FFF2-40B4-BE49-F238E27FC236}">
                <a16:creationId xmlns:a16="http://schemas.microsoft.com/office/drawing/2014/main" id="{C75EF30E-7BB0-E949-A893-1C82417D0181}"/>
              </a:ext>
            </a:extLst>
          </p:cNvPr>
          <p:cNvSpPr/>
          <p:nvPr/>
        </p:nvSpPr>
        <p:spPr>
          <a:xfrm>
            <a:off x="2226366" y="5198166"/>
            <a:ext cx="1523868" cy="811496"/>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 name="标题 1"/>
          <p:cNvSpPr>
            <a:spLocks noGrp="1"/>
          </p:cNvSpPr>
          <p:nvPr>
            <p:ph type="title"/>
          </p:nvPr>
        </p:nvSpPr>
        <p:spPr>
          <a:xfrm>
            <a:off x="342904" y="332656"/>
            <a:ext cx="6559342" cy="590700"/>
          </a:xfrm>
        </p:spPr>
        <p:txBody>
          <a:bodyPr/>
          <a:lstStyle/>
          <a:p>
            <a:r>
              <a:rPr lang="en-US" altLang="zh-CN" dirty="0">
                <a:latin typeface="Arial Rounded MT Bold" panose="020F0704030504030204" pitchFamily="34" charset="0"/>
              </a:rPr>
              <a:t>Dual Filtering Strategy (DFS)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250C8A46-04FB-BD4E-A156-4C9E13B45313}"/>
                  </a:ext>
                </a:extLst>
              </p:cNvPr>
              <p:cNvSpPr/>
              <p:nvPr/>
            </p:nvSpPr>
            <p:spPr>
              <a:xfrm>
                <a:off x="342903" y="1164377"/>
                <a:ext cx="11231475" cy="2831160"/>
              </a:xfrm>
              <a:prstGeom prst="rect">
                <a:avLst/>
              </a:prstGeom>
            </p:spPr>
            <p:txBody>
              <a:bodyPr wrap="square" lIns="0" tIns="0" rIns="0" bIns="0">
                <a:spAutoFit/>
              </a:bodyPr>
              <a:lstStyle/>
              <a:p>
                <a:pPr>
                  <a:lnSpc>
                    <a:spcPct val="150000"/>
                  </a:lnSpc>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Key</a:t>
                </a:r>
                <a:r>
                  <a:rPr kumimoji="0" lang="zh-CN" alt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 </a:t>
                </a: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intuition:</a:t>
                </a:r>
              </a:p>
              <a:p>
                <a:pPr marL="800100" lvl="1" indent="-342900">
                  <a:lnSpc>
                    <a:spcPct val="150000"/>
                  </a:lnSpc>
                  <a:buFont typeface="Wingdings" pitchFamily="2" charset="2"/>
                  <a:buChar char="Ø"/>
                </a:pPr>
                <a:r>
                  <a:rPr lang="en-US" altLang="zh-CN" sz="2000" dirty="0">
                    <a:solidFill>
                      <a:schemeClr val="bg1">
                        <a:lumMod val="85000"/>
                      </a:schemeClr>
                    </a:solidFill>
                    <a:latin typeface="Arial Rounded MT Bold" panose="020F0704030504030204" pitchFamily="34" charset="0"/>
                    <a:ea typeface="黑体" panose="02010609060101010101" pitchFamily="49" charset="-122"/>
                  </a:rPr>
                  <a:t>Temporal-based event pruning: For any event pair </a:t>
                </a:r>
                <a14:m>
                  <m:oMath xmlns:m="http://schemas.openxmlformats.org/officeDocument/2006/math">
                    <m:r>
                      <a:rPr lang="en-US" altLang="zh-CN" sz="2000" b="1" i="1" dirty="0" smtClean="0">
                        <a:solidFill>
                          <a:schemeClr val="bg1">
                            <a:lumMod val="85000"/>
                          </a:schemeClr>
                        </a:solidFill>
                        <a:latin typeface="Cambria Math" panose="02040503050406030204" pitchFamily="18" charset="0"/>
                        <a:ea typeface="黑体" panose="02010609060101010101" pitchFamily="49" charset="-122"/>
                      </a:rPr>
                      <m:t>(</m:t>
                    </m:r>
                    <m:sSub>
                      <m:sSubPr>
                        <m:ctrlPr>
                          <a:rPr lang="en-US" altLang="zh-CN" sz="2000" b="1" i="1" dirty="0" err="1" smtClean="0">
                            <a:solidFill>
                              <a:schemeClr val="bg1">
                                <a:lumMod val="85000"/>
                              </a:schemeClr>
                            </a:solidFill>
                            <a:latin typeface="Cambria Math" panose="02040503050406030204" pitchFamily="18" charset="0"/>
                            <a:ea typeface="黑体" panose="02010609060101010101" pitchFamily="49" charset="-122"/>
                          </a:rPr>
                        </m:ctrlPr>
                      </m:sSubPr>
                      <m:e>
                        <m:r>
                          <a:rPr lang="en-US" altLang="zh-CN" sz="2000" b="1" i="1" dirty="0" err="1" smtClean="0">
                            <a:solidFill>
                              <a:schemeClr val="bg1">
                                <a:lumMod val="85000"/>
                              </a:schemeClr>
                            </a:solidFill>
                            <a:latin typeface="Cambria Math" panose="02040503050406030204" pitchFamily="18" charset="0"/>
                            <a:ea typeface="黑体" panose="02010609060101010101" pitchFamily="49" charset="-122"/>
                          </a:rPr>
                          <m:t>𝒆</m:t>
                        </m:r>
                      </m:e>
                      <m:sub>
                        <m:r>
                          <a:rPr lang="en-US" altLang="zh-CN" sz="2000" b="1" i="1" dirty="0" err="1" smtClean="0">
                            <a:solidFill>
                              <a:schemeClr val="bg1">
                                <a:lumMod val="85000"/>
                              </a:schemeClr>
                            </a:solidFill>
                            <a:latin typeface="Cambria Math" panose="02040503050406030204" pitchFamily="18" charset="0"/>
                            <a:ea typeface="黑体" panose="02010609060101010101" pitchFamily="49" charset="-122"/>
                          </a:rPr>
                          <m:t>𝒊</m:t>
                        </m:r>
                      </m:sub>
                    </m:sSub>
                    <m:r>
                      <a:rPr lang="en-US" altLang="zh-CN" sz="2000" b="1" i="1" dirty="0" smtClean="0">
                        <a:solidFill>
                          <a:schemeClr val="bg1">
                            <a:lumMod val="85000"/>
                          </a:schemeClr>
                        </a:solidFill>
                        <a:latin typeface="Cambria Math" panose="02040503050406030204" pitchFamily="18" charset="0"/>
                        <a:ea typeface="黑体" panose="02010609060101010101" pitchFamily="49" charset="-122"/>
                      </a:rPr>
                      <m:t>, </m:t>
                    </m:r>
                    <m:sSub>
                      <m:sSubPr>
                        <m:ctrlPr>
                          <a:rPr lang="en-US" altLang="zh-CN" sz="2000" b="1" i="1" dirty="0" err="1" smtClean="0">
                            <a:solidFill>
                              <a:schemeClr val="bg1">
                                <a:lumMod val="85000"/>
                              </a:schemeClr>
                            </a:solidFill>
                            <a:latin typeface="Cambria Math" panose="02040503050406030204" pitchFamily="18" charset="0"/>
                            <a:ea typeface="黑体" panose="02010609060101010101" pitchFamily="49" charset="-122"/>
                          </a:rPr>
                        </m:ctrlPr>
                      </m:sSubPr>
                      <m:e>
                        <m:r>
                          <a:rPr lang="en-US" altLang="zh-CN" sz="2000" b="1" i="1" dirty="0" err="1" smtClean="0">
                            <a:solidFill>
                              <a:schemeClr val="bg1">
                                <a:lumMod val="85000"/>
                              </a:schemeClr>
                            </a:solidFill>
                            <a:latin typeface="Cambria Math" panose="02040503050406030204" pitchFamily="18" charset="0"/>
                            <a:ea typeface="黑体" panose="02010609060101010101" pitchFamily="49" charset="-122"/>
                          </a:rPr>
                          <m:t>𝒆</m:t>
                        </m:r>
                      </m:e>
                      <m:sub>
                        <m:r>
                          <a:rPr lang="en-US" altLang="zh-CN" sz="2000" b="1" i="1" dirty="0" smtClean="0">
                            <a:solidFill>
                              <a:schemeClr val="bg1">
                                <a:lumMod val="85000"/>
                              </a:schemeClr>
                            </a:solidFill>
                            <a:latin typeface="Cambria Math" panose="02040503050406030204" pitchFamily="18" charset="0"/>
                            <a:ea typeface="黑体" panose="02010609060101010101" pitchFamily="49" charset="-122"/>
                          </a:rPr>
                          <m:t>𝒋</m:t>
                        </m:r>
                      </m:sub>
                    </m:sSub>
                    <m:r>
                      <a:rPr lang="en-US" altLang="zh-CN" sz="2000" b="1" i="1" dirty="0" smtClean="0">
                        <a:solidFill>
                          <a:schemeClr val="bg1">
                            <a:lumMod val="85000"/>
                          </a:schemeClr>
                        </a:solidFill>
                        <a:latin typeface="Cambria Math" panose="02040503050406030204" pitchFamily="18" charset="0"/>
                        <a:ea typeface="黑体" panose="02010609060101010101" pitchFamily="49" charset="-122"/>
                      </a:rPr>
                      <m:t>) </m:t>
                    </m:r>
                  </m:oMath>
                </a14:m>
                <a:r>
                  <a:rPr lang="en-US" altLang="zh-CN" sz="2000" dirty="0">
                    <a:solidFill>
                      <a:schemeClr val="bg1">
                        <a:lumMod val="85000"/>
                      </a:schemeClr>
                    </a:solidFill>
                    <a:latin typeface="Arial Rounded MT Bold" panose="020F0704030504030204" pitchFamily="34" charset="0"/>
                    <a:ea typeface="黑体" panose="02010609060101010101" pitchFamily="49" charset="-122"/>
                  </a:rPr>
                  <a:t>to form a partial match, their timestamps must satisfy </a:t>
                </a:r>
                <a14:m>
                  <m:oMath xmlns:m="http://schemas.openxmlformats.org/officeDocument/2006/math">
                    <m:r>
                      <a:rPr lang="en-US" altLang="zh-CN" sz="2000" b="1" i="1" dirty="0" smtClean="0">
                        <a:solidFill>
                          <a:schemeClr val="bg1">
                            <a:lumMod val="85000"/>
                          </a:schemeClr>
                        </a:solidFill>
                        <a:latin typeface="Cambria Math" panose="02040503050406030204" pitchFamily="18" charset="0"/>
                        <a:ea typeface="黑体" panose="02010609060101010101" pitchFamily="49" charset="-122"/>
                      </a:rPr>
                      <m:t>|</m:t>
                    </m:r>
                    <m:r>
                      <a:rPr lang="en-US" altLang="zh-CN" sz="2000" b="1" i="1" dirty="0" smtClean="0">
                        <a:solidFill>
                          <a:schemeClr val="bg1">
                            <a:lumMod val="85000"/>
                          </a:schemeClr>
                        </a:solidFill>
                        <a:latin typeface="Cambria Math" panose="02040503050406030204" pitchFamily="18" charset="0"/>
                        <a:ea typeface="黑体" panose="02010609060101010101" pitchFamily="49" charset="-122"/>
                      </a:rPr>
                      <m:t>𝑻</m:t>
                    </m:r>
                    <m:r>
                      <a:rPr lang="en-US" altLang="zh-CN" sz="2000" b="1" i="1" dirty="0" smtClean="0">
                        <a:solidFill>
                          <a:schemeClr val="bg1">
                            <a:lumMod val="85000"/>
                          </a:schemeClr>
                        </a:solidFill>
                        <a:latin typeface="Cambria Math" panose="02040503050406030204" pitchFamily="18" charset="0"/>
                        <a:ea typeface="黑体" panose="02010609060101010101" pitchFamily="49" charset="-122"/>
                      </a:rPr>
                      <m:t>[</m:t>
                    </m:r>
                    <m:sSub>
                      <m:sSubPr>
                        <m:ctrlPr>
                          <a:rPr lang="en-US" altLang="zh-CN" sz="2000" b="1" i="1" dirty="0" err="1" smtClean="0">
                            <a:solidFill>
                              <a:schemeClr val="bg1">
                                <a:lumMod val="85000"/>
                              </a:schemeClr>
                            </a:solidFill>
                            <a:latin typeface="Cambria Math" panose="02040503050406030204" pitchFamily="18" charset="0"/>
                            <a:ea typeface="黑体" panose="02010609060101010101" pitchFamily="49" charset="-122"/>
                          </a:rPr>
                        </m:ctrlPr>
                      </m:sSubPr>
                      <m:e>
                        <m:r>
                          <a:rPr lang="en-US" altLang="zh-CN" sz="2000" b="1" i="1" dirty="0" err="1" smtClean="0">
                            <a:solidFill>
                              <a:schemeClr val="bg1">
                                <a:lumMod val="85000"/>
                              </a:schemeClr>
                            </a:solidFill>
                            <a:latin typeface="Cambria Math" panose="02040503050406030204" pitchFamily="18" charset="0"/>
                            <a:ea typeface="黑体" panose="02010609060101010101" pitchFamily="49" charset="-122"/>
                          </a:rPr>
                          <m:t>𝒆</m:t>
                        </m:r>
                      </m:e>
                      <m:sub>
                        <m:r>
                          <a:rPr lang="en-US" altLang="zh-CN" sz="2000" b="1" i="1" dirty="0" err="1" smtClean="0">
                            <a:solidFill>
                              <a:schemeClr val="bg1">
                                <a:lumMod val="85000"/>
                              </a:schemeClr>
                            </a:solidFill>
                            <a:latin typeface="Cambria Math" panose="02040503050406030204" pitchFamily="18" charset="0"/>
                            <a:ea typeface="黑体" panose="02010609060101010101" pitchFamily="49" charset="-122"/>
                          </a:rPr>
                          <m:t>𝒊</m:t>
                        </m:r>
                      </m:sub>
                    </m:sSub>
                    <m:r>
                      <a:rPr lang="en-US" altLang="zh-CN" sz="2000" b="1" i="1" dirty="0" smtClean="0">
                        <a:solidFill>
                          <a:schemeClr val="bg1">
                            <a:lumMod val="85000"/>
                          </a:schemeClr>
                        </a:solidFill>
                        <a:latin typeface="Cambria Math" panose="02040503050406030204" pitchFamily="18" charset="0"/>
                        <a:ea typeface="黑体" panose="02010609060101010101" pitchFamily="49" charset="-122"/>
                      </a:rPr>
                      <m:t>] − </m:t>
                    </m:r>
                    <m:r>
                      <a:rPr lang="en-US" altLang="zh-CN" sz="2000" b="1" i="1" dirty="0" smtClean="0">
                        <a:solidFill>
                          <a:schemeClr val="bg1">
                            <a:lumMod val="85000"/>
                          </a:schemeClr>
                        </a:solidFill>
                        <a:latin typeface="Cambria Math" panose="02040503050406030204" pitchFamily="18" charset="0"/>
                        <a:ea typeface="黑体" panose="02010609060101010101" pitchFamily="49" charset="-122"/>
                      </a:rPr>
                      <m:t>𝑻</m:t>
                    </m:r>
                    <m:d>
                      <m:dPr>
                        <m:begChr m:val="["/>
                        <m:endChr m:val="]"/>
                        <m:ctrlPr>
                          <a:rPr lang="en-US" altLang="zh-CN" sz="2000" b="1" i="1" dirty="0" smtClean="0">
                            <a:solidFill>
                              <a:schemeClr val="bg1">
                                <a:lumMod val="85000"/>
                              </a:schemeClr>
                            </a:solidFill>
                            <a:latin typeface="Cambria Math" panose="02040503050406030204" pitchFamily="18" charset="0"/>
                            <a:ea typeface="黑体" panose="02010609060101010101" pitchFamily="49" charset="-122"/>
                          </a:rPr>
                        </m:ctrlPr>
                      </m:dPr>
                      <m:e>
                        <m:sSub>
                          <m:sSubPr>
                            <m:ctrlPr>
                              <a:rPr lang="en-US" altLang="zh-CN" sz="2000" b="1" i="1" dirty="0" err="1" smtClean="0">
                                <a:solidFill>
                                  <a:schemeClr val="bg1">
                                    <a:lumMod val="85000"/>
                                  </a:schemeClr>
                                </a:solidFill>
                                <a:latin typeface="Cambria Math" panose="02040503050406030204" pitchFamily="18" charset="0"/>
                                <a:ea typeface="黑体" panose="02010609060101010101" pitchFamily="49" charset="-122"/>
                              </a:rPr>
                            </m:ctrlPr>
                          </m:sSubPr>
                          <m:e>
                            <m:r>
                              <a:rPr lang="en-US" altLang="zh-CN" sz="2000" b="1" i="1" dirty="0" err="1" smtClean="0">
                                <a:solidFill>
                                  <a:schemeClr val="bg1">
                                    <a:lumMod val="85000"/>
                                  </a:schemeClr>
                                </a:solidFill>
                                <a:latin typeface="Cambria Math" panose="02040503050406030204" pitchFamily="18" charset="0"/>
                                <a:ea typeface="黑体" panose="02010609060101010101" pitchFamily="49" charset="-122"/>
                              </a:rPr>
                              <m:t>𝒆</m:t>
                            </m:r>
                          </m:e>
                          <m:sub>
                            <m:r>
                              <a:rPr lang="en-US" altLang="zh-CN" sz="2000" b="1" i="1" dirty="0" err="1" smtClean="0">
                                <a:solidFill>
                                  <a:schemeClr val="bg1">
                                    <a:lumMod val="85000"/>
                                  </a:schemeClr>
                                </a:solidFill>
                                <a:latin typeface="Cambria Math" panose="02040503050406030204" pitchFamily="18" charset="0"/>
                                <a:ea typeface="黑体" panose="02010609060101010101" pitchFamily="49" charset="-122"/>
                              </a:rPr>
                              <m:t>𝒋</m:t>
                            </m:r>
                          </m:sub>
                        </m:sSub>
                      </m:e>
                    </m:d>
                    <m:r>
                      <a:rPr lang="en-US" altLang="zh-CN" sz="2000" b="1" i="1" dirty="0" smtClean="0">
                        <a:solidFill>
                          <a:schemeClr val="bg1">
                            <a:lumMod val="85000"/>
                          </a:schemeClr>
                        </a:solidFill>
                        <a:latin typeface="Cambria Math" panose="02040503050406030204" pitchFamily="18" charset="0"/>
                        <a:ea typeface="黑体" panose="02010609060101010101" pitchFamily="49" charset="-122"/>
                      </a:rPr>
                      <m:t>|≤</m:t>
                    </m:r>
                    <m:r>
                      <a:rPr lang="en-US" altLang="zh-CN" sz="2000" b="1" i="1" dirty="0" smtClean="0">
                        <a:solidFill>
                          <a:schemeClr val="bg1">
                            <a:lumMod val="85000"/>
                          </a:schemeClr>
                        </a:solidFill>
                        <a:latin typeface="Cambria Math" panose="02040503050406030204" pitchFamily="18" charset="0"/>
                        <a:ea typeface="黑体" panose="02010609060101010101" pitchFamily="49" charset="-122"/>
                      </a:rPr>
                      <m:t>𝒘</m:t>
                    </m:r>
                    <m:r>
                      <a:rPr lang="en-US" altLang="zh-CN" sz="2000" b="1" i="1" dirty="0" smtClean="0">
                        <a:solidFill>
                          <a:schemeClr val="bg1">
                            <a:lumMod val="85000"/>
                          </a:schemeClr>
                        </a:solidFill>
                        <a:latin typeface="Cambria Math" panose="02040503050406030204" pitchFamily="18" charset="0"/>
                        <a:ea typeface="黑体" panose="02010609060101010101" pitchFamily="49" charset="-122"/>
                      </a:rPr>
                      <m:t> </m:t>
                    </m:r>
                  </m:oMath>
                </a14:m>
                <a:r>
                  <a:rPr lang="en-US" altLang="zh-CN" sz="2000" dirty="0">
                    <a:solidFill>
                      <a:schemeClr val="bg1">
                        <a:lumMod val="85000"/>
                      </a:schemeClr>
                    </a:solidFill>
                    <a:latin typeface="Arial Rounded MT Bold" panose="020F0704030504030204" pitchFamily="34" charset="0"/>
                    <a:ea typeface="黑体" panose="02010609060101010101" pitchFamily="49" charset="-122"/>
                  </a:rPr>
                  <a:t>(where where </a:t>
                </a:r>
                <a14:m>
                  <m:oMath xmlns:m="http://schemas.openxmlformats.org/officeDocument/2006/math">
                    <m:r>
                      <a:rPr lang="en-US" altLang="zh-CN" sz="2000" b="1" i="1" dirty="0">
                        <a:solidFill>
                          <a:schemeClr val="bg1">
                            <a:lumMod val="85000"/>
                          </a:schemeClr>
                        </a:solidFill>
                        <a:latin typeface="Cambria Math" panose="02040503050406030204" pitchFamily="18" charset="0"/>
                      </a:rPr>
                      <m:t>𝑻</m:t>
                    </m:r>
                    <m:r>
                      <a:rPr lang="en-US" altLang="zh-CN" sz="2000" b="1" i="1" dirty="0">
                        <a:solidFill>
                          <a:schemeClr val="bg1">
                            <a:lumMod val="85000"/>
                          </a:schemeClr>
                        </a:solidFill>
                        <a:latin typeface="Cambria Math" panose="02040503050406030204" pitchFamily="18" charset="0"/>
                      </a:rPr>
                      <m:t>[</m:t>
                    </m:r>
                    <m:sSub>
                      <m:sSubPr>
                        <m:ctrlPr>
                          <a:rPr lang="en-US" altLang="zh-CN" sz="2000" b="1" i="1" dirty="0" err="1">
                            <a:solidFill>
                              <a:schemeClr val="bg1">
                                <a:lumMod val="85000"/>
                              </a:schemeClr>
                            </a:solidFill>
                            <a:latin typeface="Cambria Math" panose="02040503050406030204" pitchFamily="18" charset="0"/>
                          </a:rPr>
                        </m:ctrlPr>
                      </m:sSubPr>
                      <m:e>
                        <m:r>
                          <a:rPr lang="en-US" altLang="zh-CN" sz="2000" b="1" i="1" dirty="0" err="1">
                            <a:solidFill>
                              <a:schemeClr val="bg1">
                                <a:lumMod val="85000"/>
                              </a:schemeClr>
                            </a:solidFill>
                            <a:latin typeface="Cambria Math" panose="02040503050406030204" pitchFamily="18" charset="0"/>
                          </a:rPr>
                          <m:t>𝒆</m:t>
                        </m:r>
                      </m:e>
                      <m:sub>
                        <m:r>
                          <a:rPr lang="en-US" altLang="zh-CN" sz="2000" b="1" i="1" dirty="0" err="1">
                            <a:solidFill>
                              <a:schemeClr val="bg1">
                                <a:lumMod val="85000"/>
                              </a:schemeClr>
                            </a:solidFill>
                            <a:latin typeface="Cambria Math" panose="02040503050406030204" pitchFamily="18" charset="0"/>
                          </a:rPr>
                          <m:t>𝒊</m:t>
                        </m:r>
                      </m:sub>
                    </m:sSub>
                    <m:r>
                      <a:rPr lang="en-US" altLang="zh-CN" sz="2000" b="1" i="1" dirty="0">
                        <a:solidFill>
                          <a:schemeClr val="bg1">
                            <a:lumMod val="85000"/>
                          </a:schemeClr>
                        </a:solidFill>
                        <a:latin typeface="Cambria Math" panose="02040503050406030204" pitchFamily="18" charset="0"/>
                      </a:rPr>
                      <m:t>] </m:t>
                    </m:r>
                  </m:oMath>
                </a14:m>
                <a:r>
                  <a:rPr lang="en-US" altLang="zh-CN" sz="2000" dirty="0">
                    <a:solidFill>
                      <a:schemeClr val="bg1">
                        <a:lumMod val="85000"/>
                      </a:schemeClr>
                    </a:solidFill>
                    <a:latin typeface="Arial Rounded MT Bold" panose="020F0704030504030204" pitchFamily="34" charset="0"/>
                    <a:ea typeface="黑体" panose="02010609060101010101" pitchFamily="49" charset="-122"/>
                  </a:rPr>
                  <a:t>denotes the timestamp of event </a:t>
                </a:r>
                <a14:m>
                  <m:oMath xmlns:m="http://schemas.openxmlformats.org/officeDocument/2006/math">
                    <m:sSub>
                      <m:sSubPr>
                        <m:ctrlPr>
                          <a:rPr lang="en-US" altLang="zh-CN" sz="2000" b="1" i="1" dirty="0">
                            <a:solidFill>
                              <a:schemeClr val="bg1">
                                <a:lumMod val="85000"/>
                              </a:schemeClr>
                            </a:solidFill>
                            <a:latin typeface="Cambria Math" panose="02040503050406030204" pitchFamily="18" charset="0"/>
                          </a:rPr>
                        </m:ctrlPr>
                      </m:sSubPr>
                      <m:e>
                        <m:r>
                          <a:rPr lang="en-US" altLang="zh-CN" sz="2000" b="1" i="1" dirty="0" err="1">
                            <a:solidFill>
                              <a:schemeClr val="bg1">
                                <a:lumMod val="85000"/>
                              </a:schemeClr>
                            </a:solidFill>
                            <a:latin typeface="Cambria Math" panose="02040503050406030204" pitchFamily="18" charset="0"/>
                          </a:rPr>
                          <m:t>𝒆</m:t>
                        </m:r>
                      </m:e>
                      <m:sub>
                        <m:r>
                          <a:rPr lang="en-US" altLang="zh-CN" sz="2000" b="1" i="1" dirty="0" err="1">
                            <a:solidFill>
                              <a:schemeClr val="bg1">
                                <a:lumMod val="85000"/>
                              </a:schemeClr>
                            </a:solidFill>
                            <a:latin typeface="Cambria Math" panose="02040503050406030204" pitchFamily="18" charset="0"/>
                          </a:rPr>
                          <m:t>𝒊</m:t>
                        </m:r>
                      </m:sub>
                    </m:sSub>
                  </m:oMath>
                </a14:m>
                <a:r>
                  <a:rPr lang="en-US" altLang="zh-CN" sz="2000" dirty="0">
                    <a:solidFill>
                      <a:schemeClr val="bg1">
                        <a:lumMod val="85000"/>
                      </a:schemeClr>
                    </a:solidFill>
                    <a:latin typeface="Arial Rounded MT Bold" panose="020F0704030504030204" pitchFamily="34" charset="0"/>
                    <a:ea typeface="黑体" panose="02010609060101010101" pitchFamily="49" charset="-122"/>
                  </a:rPr>
                  <a:t>, </a:t>
                </a:r>
                <a14:m>
                  <m:oMath xmlns:m="http://schemas.openxmlformats.org/officeDocument/2006/math">
                    <m:r>
                      <a:rPr lang="en-US" altLang="zh-CN" sz="2000" b="1" i="1" dirty="0">
                        <a:solidFill>
                          <a:schemeClr val="bg1">
                            <a:lumMod val="85000"/>
                          </a:schemeClr>
                        </a:solidFill>
                        <a:latin typeface="Cambria Math" panose="02040503050406030204" pitchFamily="18" charset="0"/>
                      </a:rPr>
                      <m:t>𝒘</m:t>
                    </m:r>
                  </m:oMath>
                </a14:m>
                <a:r>
                  <a:rPr lang="en-US" altLang="zh-CN" sz="2000" dirty="0">
                    <a:solidFill>
                      <a:schemeClr val="bg1">
                        <a:lumMod val="85000"/>
                      </a:schemeClr>
                    </a:solidFill>
                    <a:latin typeface="Arial Rounded MT Bold" panose="020F0704030504030204" pitchFamily="34" charset="0"/>
                    <a:ea typeface="黑体" panose="02010609060101010101" pitchFamily="49" charset="-122"/>
                  </a:rPr>
                  <a:t> is the pattern's window size)</a:t>
                </a:r>
              </a:p>
              <a:p>
                <a:pPr marL="800100" lvl="1" indent="-342900">
                  <a:lnSpc>
                    <a:spcPct val="150000"/>
                  </a:lnSpc>
                  <a:buFont typeface="Wingdings" pitchFamily="2" charset="2"/>
                  <a:buChar char="Ø"/>
                </a:pPr>
                <a:r>
                  <a:rPr kumimoji="0" lang="en-US" altLang="zh-CN" sz="2000" b="0" i="0" u="none" strike="noStrike" kern="1200" cap="none" spc="0" normalizeH="0" baseline="0" noProof="0" dirty="0">
                    <a:ln>
                      <a:noFill/>
                    </a:ln>
                    <a:effectLst/>
                    <a:uLnTx/>
                    <a:uFillTx/>
                    <a:latin typeface="Arial Rounded MT Bold" panose="020F0704030504030204" pitchFamily="34" charset="0"/>
                    <a:ea typeface="黑体" panose="02010609060101010101" pitchFamily="49" charset="-122"/>
                  </a:rPr>
                  <a:t>Predicate-based temporal pruning: Any time interval containing no events satisfying the variable's predicates can be safely pruned.</a:t>
                </a:r>
              </a:p>
            </p:txBody>
          </p:sp>
        </mc:Choice>
        <mc:Fallback xmlns="">
          <p:sp>
            <p:nvSpPr>
              <p:cNvPr id="8" name="矩形 7">
                <a:extLst>
                  <a:ext uri="{FF2B5EF4-FFF2-40B4-BE49-F238E27FC236}">
                    <a16:creationId xmlns:a16="http://schemas.microsoft.com/office/drawing/2014/main" id="{250C8A46-04FB-BD4E-A156-4C9E13B45313}"/>
                  </a:ext>
                </a:extLst>
              </p:cNvPr>
              <p:cNvSpPr>
                <a:spLocks noRot="1" noChangeAspect="1" noMove="1" noResize="1" noEditPoints="1" noAdjustHandles="1" noChangeArrowheads="1" noChangeShapeType="1" noTextEdit="1"/>
              </p:cNvSpPr>
              <p:nvPr/>
            </p:nvSpPr>
            <p:spPr>
              <a:xfrm>
                <a:off x="342903" y="1164377"/>
                <a:ext cx="11231475" cy="2831160"/>
              </a:xfrm>
              <a:prstGeom prst="rect">
                <a:avLst/>
              </a:prstGeom>
              <a:blipFill>
                <a:blip r:embed="rId4"/>
                <a:stretch>
                  <a:fillRect l="-1354" r="-564" b="-4018"/>
                </a:stretch>
              </a:blipFill>
            </p:spPr>
            <p:txBody>
              <a:bodyPr/>
              <a:lstStyle/>
              <a:p>
                <a:r>
                  <a:rPr lang="zh-CN" altLang="en-US">
                    <a:noFill/>
                  </a:rPr>
                  <a:t> </a:t>
                </a:r>
              </a:p>
            </p:txBody>
          </p:sp>
        </mc:Fallback>
      </mc:AlternateContent>
      <p:grpSp>
        <p:nvGrpSpPr>
          <p:cNvPr id="29" name="组合 28">
            <a:extLst>
              <a:ext uri="{FF2B5EF4-FFF2-40B4-BE49-F238E27FC236}">
                <a16:creationId xmlns:a16="http://schemas.microsoft.com/office/drawing/2014/main" id="{24AFE6A8-EFA8-694A-AB8D-4099D20F285B}"/>
              </a:ext>
            </a:extLst>
          </p:cNvPr>
          <p:cNvGrpSpPr/>
          <p:nvPr/>
        </p:nvGrpSpPr>
        <p:grpSpPr>
          <a:xfrm>
            <a:off x="2471993" y="5503073"/>
            <a:ext cx="1106547" cy="184346"/>
            <a:chOff x="742834" y="2161331"/>
            <a:chExt cx="1106547" cy="184346"/>
          </a:xfrm>
        </p:grpSpPr>
        <p:cxnSp>
          <p:nvCxnSpPr>
            <p:cNvPr id="37" name="直线连接符 36">
              <a:extLst>
                <a:ext uri="{FF2B5EF4-FFF2-40B4-BE49-F238E27FC236}">
                  <a16:creationId xmlns:a16="http://schemas.microsoft.com/office/drawing/2014/main" id="{6AFD3681-02AC-1F44-B1D4-24E6EB580B6A}"/>
                </a:ext>
              </a:extLst>
            </p:cNvPr>
            <p:cNvCxnSpPr>
              <a:cxnSpLocks/>
            </p:cNvCxnSpPr>
            <p:nvPr/>
          </p:nvCxnSpPr>
          <p:spPr>
            <a:xfrm>
              <a:off x="742834" y="2161331"/>
              <a:ext cx="0" cy="184346"/>
            </a:xfrm>
            <a:prstGeom prst="line">
              <a:avLst/>
            </a:prstGeom>
            <a:noFill/>
            <a:ln w="25400" cap="flat" cmpd="sng" algn="ctr">
              <a:solidFill>
                <a:srgbClr val="262626"/>
              </a:solidFill>
              <a:prstDash val="solid"/>
            </a:ln>
            <a:effectLst/>
          </p:spPr>
        </p:cxnSp>
        <p:cxnSp>
          <p:nvCxnSpPr>
            <p:cNvPr id="38" name="直线连接符 37">
              <a:extLst>
                <a:ext uri="{FF2B5EF4-FFF2-40B4-BE49-F238E27FC236}">
                  <a16:creationId xmlns:a16="http://schemas.microsoft.com/office/drawing/2014/main" id="{203F827F-B549-1748-83E2-79967AAEDF3E}"/>
                </a:ext>
              </a:extLst>
            </p:cNvPr>
            <p:cNvCxnSpPr>
              <a:cxnSpLocks/>
            </p:cNvCxnSpPr>
            <p:nvPr/>
          </p:nvCxnSpPr>
          <p:spPr>
            <a:xfrm>
              <a:off x="1849381" y="2161331"/>
              <a:ext cx="0" cy="184346"/>
            </a:xfrm>
            <a:prstGeom prst="line">
              <a:avLst/>
            </a:prstGeom>
            <a:noFill/>
            <a:ln w="25400" cap="flat" cmpd="sng" algn="ctr">
              <a:solidFill>
                <a:srgbClr val="262626"/>
              </a:solidFill>
              <a:prstDash val="solid"/>
            </a:ln>
            <a:effectLst/>
          </p:spPr>
        </p:cxnSp>
        <p:cxnSp>
          <p:nvCxnSpPr>
            <p:cNvPr id="39" name="直线箭头连接符 38">
              <a:extLst>
                <a:ext uri="{FF2B5EF4-FFF2-40B4-BE49-F238E27FC236}">
                  <a16:creationId xmlns:a16="http://schemas.microsoft.com/office/drawing/2014/main" id="{69DA49C7-79C6-1F48-BE99-140145678008}"/>
                </a:ext>
              </a:extLst>
            </p:cNvPr>
            <p:cNvCxnSpPr>
              <a:cxnSpLocks/>
            </p:cNvCxnSpPr>
            <p:nvPr/>
          </p:nvCxnSpPr>
          <p:spPr>
            <a:xfrm>
              <a:off x="742834" y="2300038"/>
              <a:ext cx="1106547"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grpSp>
      <p:sp>
        <p:nvSpPr>
          <p:cNvPr id="41" name="文本框 40">
            <a:extLst>
              <a:ext uri="{FF2B5EF4-FFF2-40B4-BE49-F238E27FC236}">
                <a16:creationId xmlns:a16="http://schemas.microsoft.com/office/drawing/2014/main" id="{9EF074A6-AE5C-FC4C-8802-734C65CF4CCA}"/>
              </a:ext>
            </a:extLst>
          </p:cNvPr>
          <p:cNvSpPr txBox="1"/>
          <p:nvPr/>
        </p:nvSpPr>
        <p:spPr>
          <a:xfrm>
            <a:off x="2299115" y="5701884"/>
            <a:ext cx="404320"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21</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42" name="文本框 41">
            <a:extLst>
              <a:ext uri="{FF2B5EF4-FFF2-40B4-BE49-F238E27FC236}">
                <a16:creationId xmlns:a16="http://schemas.microsoft.com/office/drawing/2014/main" id="{EAE8629A-1662-844C-8AC9-0555AA3E4195}"/>
              </a:ext>
            </a:extLst>
          </p:cNvPr>
          <p:cNvSpPr txBox="1"/>
          <p:nvPr/>
        </p:nvSpPr>
        <p:spPr>
          <a:xfrm>
            <a:off x="3345914" y="5701884"/>
            <a:ext cx="404320"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nvGrpSpPr>
          <p:cNvPr id="45" name="组合 44">
            <a:extLst>
              <a:ext uri="{FF2B5EF4-FFF2-40B4-BE49-F238E27FC236}">
                <a16:creationId xmlns:a16="http://schemas.microsoft.com/office/drawing/2014/main" id="{83C547B9-2BE0-F842-A9B3-E0D7DA137DD4}"/>
              </a:ext>
            </a:extLst>
          </p:cNvPr>
          <p:cNvGrpSpPr/>
          <p:nvPr/>
        </p:nvGrpSpPr>
        <p:grpSpPr>
          <a:xfrm>
            <a:off x="2544425" y="5355805"/>
            <a:ext cx="1003649" cy="294536"/>
            <a:chOff x="7764476" y="5746618"/>
            <a:chExt cx="1003649" cy="294536"/>
          </a:xfrm>
        </p:grpSpPr>
        <p:sp>
          <p:nvSpPr>
            <p:cNvPr id="50" name="缺角矩形 49">
              <a:extLst>
                <a:ext uri="{FF2B5EF4-FFF2-40B4-BE49-F238E27FC236}">
                  <a16:creationId xmlns:a16="http://schemas.microsoft.com/office/drawing/2014/main" id="{42D2F127-B217-5F41-BC7E-7F16592047BD}"/>
                </a:ext>
              </a:extLst>
            </p:cNvPr>
            <p:cNvSpPr/>
            <p:nvPr/>
          </p:nvSpPr>
          <p:spPr>
            <a:xfrm>
              <a:off x="8159094" y="5774044"/>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51" name="梯形 50">
              <a:extLst>
                <a:ext uri="{FF2B5EF4-FFF2-40B4-BE49-F238E27FC236}">
                  <a16:creationId xmlns:a16="http://schemas.microsoft.com/office/drawing/2014/main" id="{ABA9792E-9CDF-0F4E-B5FA-460F3E35CA68}"/>
                </a:ext>
              </a:extLst>
            </p:cNvPr>
            <p:cNvSpPr/>
            <p:nvPr/>
          </p:nvSpPr>
          <p:spPr>
            <a:xfrm>
              <a:off x="8468458" y="5774044"/>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55" name="矩形 54">
              <a:extLst>
                <a:ext uri="{FF2B5EF4-FFF2-40B4-BE49-F238E27FC236}">
                  <a16:creationId xmlns:a16="http://schemas.microsoft.com/office/drawing/2014/main" id="{BCA4F178-5796-C047-AD5D-91D102B4B2BD}"/>
                </a:ext>
              </a:extLst>
            </p:cNvPr>
            <p:cNvSpPr/>
            <p:nvPr/>
          </p:nvSpPr>
          <p:spPr>
            <a:xfrm>
              <a:off x="7851402" y="5778418"/>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58" name="文本框 57">
              <a:extLst>
                <a:ext uri="{FF2B5EF4-FFF2-40B4-BE49-F238E27FC236}">
                  <a16:creationId xmlns:a16="http://schemas.microsoft.com/office/drawing/2014/main" id="{554A7489-8683-8C45-B6AE-513D54877542}"/>
                </a:ext>
              </a:extLst>
            </p:cNvPr>
            <p:cNvSpPr txBox="1"/>
            <p:nvPr/>
          </p:nvSpPr>
          <p:spPr>
            <a:xfrm>
              <a:off x="8080643" y="57512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59" name="文本框 58">
              <a:extLst>
                <a:ext uri="{FF2B5EF4-FFF2-40B4-BE49-F238E27FC236}">
                  <a16:creationId xmlns:a16="http://schemas.microsoft.com/office/drawing/2014/main" id="{85A2984C-5C20-9F43-B599-C88E4C3C3407}"/>
                </a:ext>
              </a:extLst>
            </p:cNvPr>
            <p:cNvSpPr txBox="1"/>
            <p:nvPr/>
          </p:nvSpPr>
          <p:spPr>
            <a:xfrm>
              <a:off x="8380310" y="5779544"/>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60" name="文本框 59">
              <a:extLst>
                <a:ext uri="{FF2B5EF4-FFF2-40B4-BE49-F238E27FC236}">
                  <a16:creationId xmlns:a16="http://schemas.microsoft.com/office/drawing/2014/main" id="{AF3C57D0-B9FD-FE4E-A4D8-28EC44006AFC}"/>
                </a:ext>
              </a:extLst>
            </p:cNvPr>
            <p:cNvSpPr txBox="1"/>
            <p:nvPr/>
          </p:nvSpPr>
          <p:spPr>
            <a:xfrm>
              <a:off x="7764476" y="5746618"/>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64" name="梯形 63">
            <a:extLst>
              <a:ext uri="{FF2B5EF4-FFF2-40B4-BE49-F238E27FC236}">
                <a16:creationId xmlns:a16="http://schemas.microsoft.com/office/drawing/2014/main" id="{AED870DE-2191-7B4A-AC95-4C7E004F0D80}"/>
              </a:ext>
            </a:extLst>
          </p:cNvPr>
          <p:cNvSpPr/>
          <p:nvPr/>
        </p:nvSpPr>
        <p:spPr>
          <a:xfrm>
            <a:off x="5229622" y="5355331"/>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65" name="文本框 64">
            <a:extLst>
              <a:ext uri="{FF2B5EF4-FFF2-40B4-BE49-F238E27FC236}">
                <a16:creationId xmlns:a16="http://schemas.microsoft.com/office/drawing/2014/main" id="{957498C0-3465-F048-9392-5A970FF745D5}"/>
              </a:ext>
            </a:extLst>
          </p:cNvPr>
          <p:cNvSpPr txBox="1"/>
          <p:nvPr/>
        </p:nvSpPr>
        <p:spPr>
          <a:xfrm>
            <a:off x="4126731" y="5246547"/>
            <a:ext cx="7021190" cy="697114"/>
          </a:xfrm>
          <a:prstGeom prst="rect">
            <a:avLst/>
          </a:prstGeom>
          <a:noFill/>
        </p:spPr>
        <p:txBody>
          <a:bodyPr wrap="square" rtlCol="0">
            <a:spAutoFit/>
          </a:bodyPr>
          <a:lstStyle/>
          <a:p>
            <a:pPr>
              <a:lnSpc>
                <a:spcPct val="150000"/>
              </a:lnSpc>
            </a:pPr>
            <a:r>
              <a:rPr kumimoji="1" lang="en-US" altLang="zh-CN" sz="1400" dirty="0">
                <a:latin typeface="Arial Rounded MT Bold" panose="020F0704030504030204" pitchFamily="34" charset="0"/>
                <a:ea typeface="Microsoft YaHei" panose="020B0503020204020204" pitchFamily="34" charset="-122"/>
              </a:rPr>
              <a:t>Since area(      ) != area(       ), then this interval </a:t>
            </a:r>
            <a:r>
              <a:rPr kumimoji="0" lang="en-US" altLang="zh-CN" sz="1400" b="0" i="0" u="none" strike="noStrike" kern="1200" cap="none" spc="0" normalizeH="0" baseline="0" noProof="0" dirty="0">
                <a:ln>
                  <a:noFill/>
                </a:ln>
                <a:effectLst/>
                <a:uLnTx/>
                <a:uFillTx/>
                <a:latin typeface="Arial Rounded MT Bold" panose="020F0704030504030204" pitchFamily="34" charset="0"/>
                <a:ea typeface="黑体" panose="02010609060101010101" pitchFamily="49" charset="-122"/>
              </a:rPr>
              <a:t>containing no events satisfying the variable‘s predicates. Then, we do not transmit the events within [21, 23].</a:t>
            </a:r>
            <a:endParaRPr kumimoji="1" lang="zh-CN" altLang="en-US" sz="1400" dirty="0">
              <a:latin typeface="Arial Rounded MT Bold" panose="020F0704030504030204" pitchFamily="34" charset="0"/>
              <a:ea typeface="Microsoft YaHei" panose="020B0503020204020204" pitchFamily="34" charset="-122"/>
            </a:endParaRPr>
          </a:p>
        </p:txBody>
      </p:sp>
      <p:sp>
        <p:nvSpPr>
          <p:cNvPr id="66" name="文本框 65">
            <a:extLst>
              <a:ext uri="{FF2B5EF4-FFF2-40B4-BE49-F238E27FC236}">
                <a16:creationId xmlns:a16="http://schemas.microsoft.com/office/drawing/2014/main" id="{7928A55D-9170-9443-A1F4-3B9CE5A968E5}"/>
              </a:ext>
            </a:extLst>
          </p:cNvPr>
          <p:cNvSpPr txBox="1"/>
          <p:nvPr/>
        </p:nvSpPr>
        <p:spPr>
          <a:xfrm>
            <a:off x="5138864" y="5358886"/>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67" name="缺角矩形 66">
            <a:extLst>
              <a:ext uri="{FF2B5EF4-FFF2-40B4-BE49-F238E27FC236}">
                <a16:creationId xmlns:a16="http://schemas.microsoft.com/office/drawing/2014/main" id="{54141C50-A13B-BC48-B330-AAF7948D4902}"/>
              </a:ext>
            </a:extLst>
          </p:cNvPr>
          <p:cNvSpPr/>
          <p:nvPr/>
        </p:nvSpPr>
        <p:spPr>
          <a:xfrm>
            <a:off x="6266041" y="5339660"/>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68" name="文本框 67">
            <a:extLst>
              <a:ext uri="{FF2B5EF4-FFF2-40B4-BE49-F238E27FC236}">
                <a16:creationId xmlns:a16="http://schemas.microsoft.com/office/drawing/2014/main" id="{B9E985F2-98B3-9444-B714-6E55CEAF2820}"/>
              </a:ext>
            </a:extLst>
          </p:cNvPr>
          <p:cNvSpPr txBox="1"/>
          <p:nvPr/>
        </p:nvSpPr>
        <p:spPr>
          <a:xfrm>
            <a:off x="6181458" y="532289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5" name="object 2">
            <a:extLst>
              <a:ext uri="{FF2B5EF4-FFF2-40B4-BE49-F238E27FC236}">
                <a16:creationId xmlns:a16="http://schemas.microsoft.com/office/drawing/2014/main" id="{43805BD6-7F3B-2340-BF25-43B6BB9DA043}"/>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14</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954807389"/>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4" y="332656"/>
            <a:ext cx="2528116" cy="590700"/>
          </a:xfrm>
        </p:spPr>
        <p:txBody>
          <a:bodyPr/>
          <a:lstStyle/>
          <a:p>
            <a:r>
              <a:rPr lang="en-US" altLang="zh-CN" dirty="0">
                <a:latin typeface="Arial Rounded MT Bold" panose="020F0704030504030204" pitchFamily="34" charset="0"/>
              </a:rPr>
              <a:t>Workflow</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2">
            <a:extLst>
              <a:ext uri="{FF2B5EF4-FFF2-40B4-BE49-F238E27FC236}">
                <a16:creationId xmlns:a16="http://schemas.microsoft.com/office/drawing/2014/main" id="{A5883C59-10D7-8F45-85F4-3171721D44A7}"/>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15</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圆角矩形 5">
            <a:extLst>
              <a:ext uri="{FF2B5EF4-FFF2-40B4-BE49-F238E27FC236}">
                <a16:creationId xmlns:a16="http://schemas.microsoft.com/office/drawing/2014/main" id="{85E609C3-CC83-5E40-934F-564DB2C39BF3}"/>
              </a:ext>
            </a:extLst>
          </p:cNvPr>
          <p:cNvSpPr/>
          <p:nvPr/>
        </p:nvSpPr>
        <p:spPr>
          <a:xfrm>
            <a:off x="10922151" y="1677593"/>
            <a:ext cx="679852" cy="41688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7" name="圆角矩形 6">
            <a:extLst>
              <a:ext uri="{FF2B5EF4-FFF2-40B4-BE49-F238E27FC236}">
                <a16:creationId xmlns:a16="http://schemas.microsoft.com/office/drawing/2014/main" id="{40936B4F-C1EB-074B-9320-BAFBA229FCC2}"/>
              </a:ext>
            </a:extLst>
          </p:cNvPr>
          <p:cNvSpPr/>
          <p:nvPr/>
        </p:nvSpPr>
        <p:spPr>
          <a:xfrm>
            <a:off x="10831797" y="1571684"/>
            <a:ext cx="679852" cy="41688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8" name="圆角矩形 7">
            <a:extLst>
              <a:ext uri="{FF2B5EF4-FFF2-40B4-BE49-F238E27FC236}">
                <a16:creationId xmlns:a16="http://schemas.microsoft.com/office/drawing/2014/main" id="{F305C760-F82E-F045-8060-52B29EE53060}"/>
              </a:ext>
            </a:extLst>
          </p:cNvPr>
          <p:cNvSpPr/>
          <p:nvPr/>
        </p:nvSpPr>
        <p:spPr>
          <a:xfrm>
            <a:off x="7092668" y="1471839"/>
            <a:ext cx="922185" cy="4374554"/>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9" name="圆角矩形 8">
            <a:extLst>
              <a:ext uri="{FF2B5EF4-FFF2-40B4-BE49-F238E27FC236}">
                <a16:creationId xmlns:a16="http://schemas.microsoft.com/office/drawing/2014/main" id="{672AC998-1548-B24E-9487-FD2F79B1F2B3}"/>
              </a:ext>
            </a:extLst>
          </p:cNvPr>
          <p:cNvSpPr/>
          <p:nvPr/>
        </p:nvSpPr>
        <p:spPr>
          <a:xfrm>
            <a:off x="10754017" y="1479393"/>
            <a:ext cx="679852" cy="41688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10" name="文本框 9">
            <a:extLst>
              <a:ext uri="{FF2B5EF4-FFF2-40B4-BE49-F238E27FC236}">
                <a16:creationId xmlns:a16="http://schemas.microsoft.com/office/drawing/2014/main" id="{AFFDFD9A-287B-B64A-8F18-F434E64CA382}"/>
              </a:ext>
            </a:extLst>
          </p:cNvPr>
          <p:cNvSpPr txBox="1"/>
          <p:nvPr/>
        </p:nvSpPr>
        <p:spPr>
          <a:xfrm>
            <a:off x="7092668" y="1099521"/>
            <a:ext cx="914968" cy="400110"/>
          </a:xfrm>
          <a:prstGeom prst="rect">
            <a:avLst/>
          </a:prstGeom>
          <a:noFill/>
        </p:spPr>
        <p:txBody>
          <a:bodyPr wrap="square">
            <a:spAutoFit/>
          </a:bodyPr>
          <a:lstStyle/>
          <a:p>
            <a:pPr algn="ctr"/>
            <a:r>
              <a:rPr kumimoji="1" lang="en-US" altLang="zh-CN" sz="1000" dirty="0">
                <a:latin typeface="Arial Rounded MT Bold" panose="020F0704030504030204" pitchFamily="34" charset="0"/>
              </a:rPr>
              <a:t>Compute </a:t>
            </a:r>
          </a:p>
          <a:p>
            <a:pPr algn="ctr"/>
            <a:r>
              <a:rPr kumimoji="1" lang="en-US" altLang="zh-CN" sz="1000" dirty="0">
                <a:latin typeface="Arial Rounded MT Bold" panose="020F0704030504030204" pitchFamily="34" charset="0"/>
              </a:rPr>
              <a:t>Node (CN)</a:t>
            </a:r>
            <a:endParaRPr kumimoji="1" lang="zh-CN" altLang="en-US" sz="1000" dirty="0">
              <a:latin typeface="Arial Rounded MT Bold" panose="020F0704030504030204" pitchFamily="34" charset="0"/>
            </a:endParaRPr>
          </a:p>
        </p:txBody>
      </p:sp>
      <p:sp>
        <p:nvSpPr>
          <p:cNvPr id="11" name="文本框 10">
            <a:extLst>
              <a:ext uri="{FF2B5EF4-FFF2-40B4-BE49-F238E27FC236}">
                <a16:creationId xmlns:a16="http://schemas.microsoft.com/office/drawing/2014/main" id="{7B84D197-584D-0A46-8C39-AB440448A7C2}"/>
              </a:ext>
            </a:extLst>
          </p:cNvPr>
          <p:cNvSpPr txBox="1"/>
          <p:nvPr/>
        </p:nvSpPr>
        <p:spPr>
          <a:xfrm>
            <a:off x="10663948" y="1112880"/>
            <a:ext cx="1004077" cy="400110"/>
          </a:xfrm>
          <a:prstGeom prst="rect">
            <a:avLst/>
          </a:prstGeom>
          <a:noFill/>
        </p:spPr>
        <p:txBody>
          <a:bodyPr wrap="square">
            <a:spAutoFit/>
          </a:bodyPr>
          <a:lstStyle/>
          <a:p>
            <a:pPr algn="ctr"/>
            <a:r>
              <a:rPr kumimoji="1" lang="en-US" altLang="zh-CN" sz="1000" dirty="0">
                <a:latin typeface="Arial Rounded MT Bold" panose="020F0704030504030204" pitchFamily="34" charset="0"/>
              </a:rPr>
              <a:t>Storage</a:t>
            </a:r>
          </a:p>
          <a:p>
            <a:pPr algn="ctr"/>
            <a:r>
              <a:rPr kumimoji="1" lang="en-US" altLang="zh-CN" sz="1000" dirty="0">
                <a:latin typeface="Arial Rounded MT Bold" panose="020F0704030504030204" pitchFamily="34" charset="0"/>
              </a:rPr>
              <a:t>Nodes (SNs)</a:t>
            </a:r>
            <a:endParaRPr kumimoji="1" lang="zh-CN" altLang="en-US" sz="1000" dirty="0">
              <a:latin typeface="Arial Rounded MT Bold" panose="020F0704030504030204" pitchFamily="34" charset="0"/>
            </a:endParaRPr>
          </a:p>
        </p:txBody>
      </p:sp>
      <p:sp>
        <p:nvSpPr>
          <p:cNvPr id="12" name="文本框 11">
            <a:extLst>
              <a:ext uri="{FF2B5EF4-FFF2-40B4-BE49-F238E27FC236}">
                <a16:creationId xmlns:a16="http://schemas.microsoft.com/office/drawing/2014/main" id="{4AAD4B2F-0C59-2D48-8B31-FD6A7964ED3E}"/>
              </a:ext>
            </a:extLst>
          </p:cNvPr>
          <p:cNvSpPr txBox="1"/>
          <p:nvPr/>
        </p:nvSpPr>
        <p:spPr>
          <a:xfrm>
            <a:off x="8597675" y="1575070"/>
            <a:ext cx="279551" cy="307777"/>
          </a:xfrm>
          <a:prstGeom prst="rect">
            <a:avLst/>
          </a:prstGeom>
          <a:noFill/>
        </p:spPr>
        <p:txBody>
          <a:bodyPr wrap="square" rtlCol="0">
            <a:spAutoFit/>
          </a:bodyPr>
          <a:lstStyle/>
          <a:p>
            <a:r>
              <a:rPr kumimoji="1" lang="en-US" altLang="zh-CN" sz="1400" b="1" dirty="0">
                <a:latin typeface="Arial Rounded MT Bold" panose="020F0704030504030204" pitchFamily="34" charset="0"/>
              </a:rPr>
              <a:t>➀</a:t>
            </a:r>
            <a:endParaRPr kumimoji="1" lang="zh-CN" altLang="en-US" sz="1200" dirty="0">
              <a:latin typeface="Arial Rounded MT Bold" panose="020F0704030504030204" pitchFamily="34" charset="0"/>
            </a:endParaRPr>
          </a:p>
        </p:txBody>
      </p:sp>
      <p:sp>
        <p:nvSpPr>
          <p:cNvPr id="13" name="文本框 12">
            <a:extLst>
              <a:ext uri="{FF2B5EF4-FFF2-40B4-BE49-F238E27FC236}">
                <a16:creationId xmlns:a16="http://schemas.microsoft.com/office/drawing/2014/main" id="{8A877026-FC74-A041-B44D-8A37449493F8}"/>
              </a:ext>
            </a:extLst>
          </p:cNvPr>
          <p:cNvSpPr txBox="1"/>
          <p:nvPr/>
        </p:nvSpPr>
        <p:spPr>
          <a:xfrm>
            <a:off x="8758475" y="2170532"/>
            <a:ext cx="1797178" cy="246221"/>
          </a:xfrm>
          <a:prstGeom prst="rect">
            <a:avLst/>
          </a:prstGeom>
          <a:noFill/>
        </p:spPr>
        <p:txBody>
          <a:bodyPr wrap="square" rtlCol="0">
            <a:spAutoFit/>
          </a:bodyPr>
          <a:lstStyle/>
          <a:p>
            <a:r>
              <a:rPr kumimoji="1" lang="en-US" altLang="zh-CN" sz="1000" dirty="0">
                <a:latin typeface="Arial Rounded MT Bold" panose="020F0704030504030204" pitchFamily="34" charset="0"/>
              </a:rPr>
              <a:t>Interval Set</a:t>
            </a:r>
            <a:endParaRPr kumimoji="1" lang="zh-CN" altLang="en-US" sz="1000" dirty="0">
              <a:latin typeface="Arial Rounded MT Bold" panose="020F0704030504030204" pitchFamily="34" charset="0"/>
            </a:endParaRPr>
          </a:p>
        </p:txBody>
      </p:sp>
      <p:cxnSp>
        <p:nvCxnSpPr>
          <p:cNvPr id="14" name="直线箭头连接符 13">
            <a:extLst>
              <a:ext uri="{FF2B5EF4-FFF2-40B4-BE49-F238E27FC236}">
                <a16:creationId xmlns:a16="http://schemas.microsoft.com/office/drawing/2014/main" id="{A45A4376-5359-4946-9AF6-5E235AD17827}"/>
              </a:ext>
            </a:extLst>
          </p:cNvPr>
          <p:cNvCxnSpPr>
            <a:cxnSpLocks/>
          </p:cNvCxnSpPr>
          <p:nvPr/>
        </p:nvCxnSpPr>
        <p:spPr>
          <a:xfrm>
            <a:off x="6828930" y="1446367"/>
            <a:ext cx="0" cy="44000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AB643F02-A79F-8542-ACA4-4F5B33F18335}"/>
              </a:ext>
            </a:extLst>
          </p:cNvPr>
          <p:cNvSpPr txBox="1"/>
          <p:nvPr/>
        </p:nvSpPr>
        <p:spPr>
          <a:xfrm>
            <a:off x="8755862" y="2669811"/>
            <a:ext cx="1394082" cy="246221"/>
          </a:xfrm>
          <a:prstGeom prst="rect">
            <a:avLst/>
          </a:prstGeom>
          <a:noFill/>
        </p:spPr>
        <p:txBody>
          <a:bodyPr wrap="square" rtlCol="0">
            <a:spAutoFit/>
          </a:bodyPr>
          <a:lstStyle/>
          <a:p>
            <a:r>
              <a:rPr kumimoji="1" lang="en-US" altLang="zh-CN" sz="1000" dirty="0">
                <a:latin typeface="Arial Rounded MT Bold" panose="020F0704030504030204" pitchFamily="34" charset="0"/>
              </a:rPr>
              <a:t>Variable </a:t>
            </a:r>
            <a:r>
              <a:rPr kumimoji="1" lang="en-US" altLang="zh-CN" sz="1000" dirty="0">
                <a:solidFill>
                  <a:schemeClr val="accent2">
                    <a:lumMod val="75000"/>
                  </a:schemeClr>
                </a:solidFill>
                <a:latin typeface="Arial Rounded MT Bold" panose="020F0704030504030204" pitchFamily="34" charset="0"/>
              </a:rPr>
              <a:t>R</a:t>
            </a:r>
            <a:r>
              <a:rPr kumimoji="1" lang="en-US" altLang="zh-CN" sz="1000" dirty="0">
                <a:latin typeface="Arial Rounded MT Bold" panose="020F0704030504030204" pitchFamily="34" charset="0"/>
              </a:rPr>
              <a:t>’s SWF</a:t>
            </a:r>
            <a:endParaRPr kumimoji="1" lang="zh-CN" altLang="en-US" sz="1000" baseline="-25000" dirty="0">
              <a:latin typeface="Arial Rounded MT Bold" panose="020F0704030504030204" pitchFamily="34" charset="0"/>
            </a:endParaRPr>
          </a:p>
        </p:txBody>
      </p:sp>
      <p:sp>
        <p:nvSpPr>
          <p:cNvPr id="16" name="文本框 15">
            <a:extLst>
              <a:ext uri="{FF2B5EF4-FFF2-40B4-BE49-F238E27FC236}">
                <a16:creationId xmlns:a16="http://schemas.microsoft.com/office/drawing/2014/main" id="{65C646FD-87BE-E741-B45F-6CA34F06DD18}"/>
              </a:ext>
            </a:extLst>
          </p:cNvPr>
          <p:cNvSpPr txBox="1"/>
          <p:nvPr/>
        </p:nvSpPr>
        <p:spPr>
          <a:xfrm>
            <a:off x="8598330" y="3191870"/>
            <a:ext cx="399736" cy="307777"/>
          </a:xfrm>
          <a:prstGeom prst="rect">
            <a:avLst/>
          </a:prstGeom>
          <a:noFill/>
        </p:spPr>
        <p:txBody>
          <a:bodyPr wrap="square" rtlCol="0">
            <a:spAutoFit/>
          </a:bodyPr>
          <a:lstStyle/>
          <a:p>
            <a:r>
              <a:rPr kumimoji="1" lang="en-US" altLang="zh-CN" sz="1400" b="1" dirty="0">
                <a:latin typeface="Arial Rounded MT Bold" panose="020F0704030504030204" pitchFamily="34" charset="0"/>
              </a:rPr>
              <a:t>➃</a:t>
            </a:r>
            <a:endParaRPr kumimoji="1" lang="zh-CN" altLang="en-US" sz="1050" baseline="-25000" dirty="0">
              <a:latin typeface="Arial Rounded MT Bold" panose="020F0704030504030204" pitchFamily="34" charset="0"/>
            </a:endParaRPr>
          </a:p>
        </p:txBody>
      </p:sp>
      <p:cxnSp>
        <p:nvCxnSpPr>
          <p:cNvPr id="17" name="直线箭头连接符 16">
            <a:extLst>
              <a:ext uri="{FF2B5EF4-FFF2-40B4-BE49-F238E27FC236}">
                <a16:creationId xmlns:a16="http://schemas.microsoft.com/office/drawing/2014/main" id="{B036402F-7816-184A-B03B-453657D1E134}"/>
              </a:ext>
            </a:extLst>
          </p:cNvPr>
          <p:cNvCxnSpPr>
            <a:cxnSpLocks/>
          </p:cNvCxnSpPr>
          <p:nvPr/>
        </p:nvCxnSpPr>
        <p:spPr>
          <a:xfrm>
            <a:off x="8009570" y="1792946"/>
            <a:ext cx="2743915" cy="1521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0AD4FFC5-8929-FA4A-BCD8-58F960B7BD16}"/>
              </a:ext>
            </a:extLst>
          </p:cNvPr>
          <p:cNvSpPr txBox="1"/>
          <p:nvPr/>
        </p:nvSpPr>
        <p:spPr>
          <a:xfrm>
            <a:off x="8598330" y="3673369"/>
            <a:ext cx="321956" cy="307777"/>
          </a:xfrm>
          <a:prstGeom prst="rect">
            <a:avLst/>
          </a:prstGeom>
          <a:noFill/>
        </p:spPr>
        <p:txBody>
          <a:bodyPr wrap="square" rtlCol="0">
            <a:spAutoFit/>
          </a:bodyPr>
          <a:lstStyle/>
          <a:p>
            <a:r>
              <a:rPr kumimoji="1" lang="en-US" altLang="zh-CN" sz="1400" b="1" dirty="0">
                <a:latin typeface="Arial Rounded MT Bold" panose="020F0704030504030204" pitchFamily="34" charset="0"/>
              </a:rPr>
              <a:t>➄</a:t>
            </a:r>
            <a:endParaRPr kumimoji="1" lang="zh-CN" altLang="en-US" sz="1400" baseline="-25000" dirty="0">
              <a:latin typeface="Arial Rounded MT Bold" panose="020F0704030504030204" pitchFamily="34" charset="0"/>
            </a:endParaRPr>
          </a:p>
        </p:txBody>
      </p:sp>
      <p:sp>
        <p:nvSpPr>
          <p:cNvPr id="19" name="文本框 18">
            <a:extLst>
              <a:ext uri="{FF2B5EF4-FFF2-40B4-BE49-F238E27FC236}">
                <a16:creationId xmlns:a16="http://schemas.microsoft.com/office/drawing/2014/main" id="{E44436B9-3397-D343-8C05-46B7F8DDD9B1}"/>
              </a:ext>
            </a:extLst>
          </p:cNvPr>
          <p:cNvSpPr txBox="1"/>
          <p:nvPr/>
        </p:nvSpPr>
        <p:spPr>
          <a:xfrm>
            <a:off x="8594038" y="4231263"/>
            <a:ext cx="293244" cy="307777"/>
          </a:xfrm>
          <a:prstGeom prst="rect">
            <a:avLst/>
          </a:prstGeom>
          <a:noFill/>
        </p:spPr>
        <p:txBody>
          <a:bodyPr wrap="square" rtlCol="0">
            <a:spAutoFit/>
          </a:bodyPr>
          <a:lstStyle/>
          <a:p>
            <a:r>
              <a:rPr kumimoji="1" lang="en-US" altLang="zh-CN" sz="1400" b="1" dirty="0">
                <a:latin typeface="Arial Rounded MT Bold" panose="020F0704030504030204" pitchFamily="34" charset="0"/>
              </a:rPr>
              <a:t>➅</a:t>
            </a:r>
            <a:endParaRPr kumimoji="1" lang="zh-CN" altLang="en-US" sz="1400" baseline="-25000" dirty="0">
              <a:latin typeface="Arial Rounded MT Bold" panose="020F0704030504030204" pitchFamily="34" charset="0"/>
            </a:endParaRPr>
          </a:p>
        </p:txBody>
      </p:sp>
      <p:cxnSp>
        <p:nvCxnSpPr>
          <p:cNvPr id="20" name="直线连接符 19">
            <a:extLst>
              <a:ext uri="{FF2B5EF4-FFF2-40B4-BE49-F238E27FC236}">
                <a16:creationId xmlns:a16="http://schemas.microsoft.com/office/drawing/2014/main" id="{7D00AC23-8201-694B-B32F-AB2C90579D79}"/>
              </a:ext>
            </a:extLst>
          </p:cNvPr>
          <p:cNvCxnSpPr>
            <a:cxnSpLocks/>
          </p:cNvCxnSpPr>
          <p:nvPr/>
        </p:nvCxnSpPr>
        <p:spPr>
          <a:xfrm>
            <a:off x="8007635" y="2261987"/>
            <a:ext cx="0" cy="565372"/>
          </a:xfrm>
          <a:prstGeom prst="line">
            <a:avLst/>
          </a:prstGeom>
          <a:ln w="50800">
            <a:solidFill>
              <a:schemeClr val="accent2">
                <a:lumMod val="50000"/>
              </a:schemeClr>
            </a:solidFill>
          </a:ln>
        </p:spPr>
        <p:style>
          <a:lnRef idx="3">
            <a:schemeClr val="accent2"/>
          </a:lnRef>
          <a:fillRef idx="0">
            <a:schemeClr val="accent2"/>
          </a:fillRef>
          <a:effectRef idx="2">
            <a:schemeClr val="accent2"/>
          </a:effectRef>
          <a:fontRef idx="minor">
            <a:schemeClr val="tx1"/>
          </a:fontRef>
        </p:style>
      </p:cxnSp>
      <p:sp>
        <p:nvSpPr>
          <p:cNvPr id="21" name="文本框 20">
            <a:extLst>
              <a:ext uri="{FF2B5EF4-FFF2-40B4-BE49-F238E27FC236}">
                <a16:creationId xmlns:a16="http://schemas.microsoft.com/office/drawing/2014/main" id="{729F0779-A42C-C749-B36C-8D140F36DBB9}"/>
              </a:ext>
            </a:extLst>
          </p:cNvPr>
          <p:cNvSpPr txBox="1"/>
          <p:nvPr/>
        </p:nvSpPr>
        <p:spPr>
          <a:xfrm>
            <a:off x="7003815" y="2431988"/>
            <a:ext cx="593472" cy="246221"/>
          </a:xfrm>
          <a:prstGeom prst="rect">
            <a:avLst/>
          </a:prstGeom>
          <a:noFill/>
        </p:spPr>
        <p:txBody>
          <a:bodyPr wrap="square">
            <a:spAutoFit/>
          </a:bodyPr>
          <a:lstStyle/>
          <a:p>
            <a:pPr algn="r"/>
            <a:r>
              <a:rPr kumimoji="1" lang="en-US" altLang="zh-CN" sz="1000" dirty="0">
                <a:latin typeface="Arial Rounded MT Bold" panose="020F0704030504030204" pitchFamily="34" charset="0"/>
              </a:rPr>
              <a:t>Insert</a:t>
            </a:r>
            <a:endParaRPr kumimoji="1" lang="zh-CN" altLang="en-US" sz="900" dirty="0">
              <a:latin typeface="Arial Rounded MT Bold" panose="020F0704030504030204" pitchFamily="34" charset="0"/>
            </a:endParaRPr>
          </a:p>
        </p:txBody>
      </p:sp>
      <p:grpSp>
        <p:nvGrpSpPr>
          <p:cNvPr id="22" name="组合 21">
            <a:extLst>
              <a:ext uri="{FF2B5EF4-FFF2-40B4-BE49-F238E27FC236}">
                <a16:creationId xmlns:a16="http://schemas.microsoft.com/office/drawing/2014/main" id="{287B6B8A-194B-F14F-B978-58E6CB9807D1}"/>
              </a:ext>
            </a:extLst>
          </p:cNvPr>
          <p:cNvGrpSpPr/>
          <p:nvPr/>
        </p:nvGrpSpPr>
        <p:grpSpPr>
          <a:xfrm>
            <a:off x="7721372" y="2685717"/>
            <a:ext cx="167231" cy="213092"/>
            <a:chOff x="3635193" y="2847013"/>
            <a:chExt cx="167231" cy="213092"/>
          </a:xfrm>
        </p:grpSpPr>
        <p:sp>
          <p:nvSpPr>
            <p:cNvPr id="24" name="矩形 23">
              <a:extLst>
                <a:ext uri="{FF2B5EF4-FFF2-40B4-BE49-F238E27FC236}">
                  <a16:creationId xmlns:a16="http://schemas.microsoft.com/office/drawing/2014/main" id="{1834BAB6-4EB7-4B4A-ABCC-D449C42A0B2D}"/>
                </a:ext>
              </a:extLst>
            </p:cNvPr>
            <p:cNvSpPr/>
            <p:nvPr/>
          </p:nvSpPr>
          <p:spPr>
            <a:xfrm>
              <a:off x="3635193" y="2847013"/>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矩形 24">
              <a:extLst>
                <a:ext uri="{FF2B5EF4-FFF2-40B4-BE49-F238E27FC236}">
                  <a16:creationId xmlns:a16="http://schemas.microsoft.com/office/drawing/2014/main" id="{DBF33A6B-716B-5949-9F5F-8E16B9FFBAAF}"/>
                </a:ext>
              </a:extLst>
            </p:cNvPr>
            <p:cNvSpPr/>
            <p:nvPr/>
          </p:nvSpPr>
          <p:spPr>
            <a:xfrm>
              <a:off x="3748849"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矩形 25">
              <a:extLst>
                <a:ext uri="{FF2B5EF4-FFF2-40B4-BE49-F238E27FC236}">
                  <a16:creationId xmlns:a16="http://schemas.microsoft.com/office/drawing/2014/main" id="{E15474DE-AD6F-5647-BF99-BB8545EC1EE2}"/>
                </a:ext>
              </a:extLst>
            </p:cNvPr>
            <p:cNvSpPr/>
            <p:nvPr/>
          </p:nvSpPr>
          <p:spPr>
            <a:xfrm>
              <a:off x="3691332"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矩形 26">
              <a:extLst>
                <a:ext uri="{FF2B5EF4-FFF2-40B4-BE49-F238E27FC236}">
                  <a16:creationId xmlns:a16="http://schemas.microsoft.com/office/drawing/2014/main" id="{302C52A5-6B58-4342-8BE9-8A6565AD6F53}"/>
                </a:ext>
              </a:extLst>
            </p:cNvPr>
            <p:cNvSpPr/>
            <p:nvPr/>
          </p:nvSpPr>
          <p:spPr>
            <a:xfrm>
              <a:off x="3635193" y="290028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 name="矩形 27">
              <a:extLst>
                <a:ext uri="{FF2B5EF4-FFF2-40B4-BE49-F238E27FC236}">
                  <a16:creationId xmlns:a16="http://schemas.microsoft.com/office/drawing/2014/main" id="{20A51246-C1D5-114F-A9B4-148C788F4198}"/>
                </a:ext>
              </a:extLst>
            </p:cNvPr>
            <p:cNvSpPr/>
            <p:nvPr/>
          </p:nvSpPr>
          <p:spPr>
            <a:xfrm>
              <a:off x="3748849" y="290028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矩形 28">
              <a:extLst>
                <a:ext uri="{FF2B5EF4-FFF2-40B4-BE49-F238E27FC236}">
                  <a16:creationId xmlns:a16="http://schemas.microsoft.com/office/drawing/2014/main" id="{31E13722-EC88-8F44-A3B9-81146AE258A4}"/>
                </a:ext>
              </a:extLst>
            </p:cNvPr>
            <p:cNvSpPr/>
            <p:nvPr/>
          </p:nvSpPr>
          <p:spPr>
            <a:xfrm>
              <a:off x="3691332" y="290028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矩形 29">
              <a:extLst>
                <a:ext uri="{FF2B5EF4-FFF2-40B4-BE49-F238E27FC236}">
                  <a16:creationId xmlns:a16="http://schemas.microsoft.com/office/drawing/2014/main" id="{04143405-A74D-C74F-9FEF-3B4F1E20FFDB}"/>
                </a:ext>
              </a:extLst>
            </p:cNvPr>
            <p:cNvSpPr/>
            <p:nvPr/>
          </p:nvSpPr>
          <p:spPr>
            <a:xfrm>
              <a:off x="3635193" y="2953559"/>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矩形 30">
              <a:extLst>
                <a:ext uri="{FF2B5EF4-FFF2-40B4-BE49-F238E27FC236}">
                  <a16:creationId xmlns:a16="http://schemas.microsoft.com/office/drawing/2014/main" id="{F897ACDB-D984-E945-8573-015400A831C3}"/>
                </a:ext>
              </a:extLst>
            </p:cNvPr>
            <p:cNvSpPr/>
            <p:nvPr/>
          </p:nvSpPr>
          <p:spPr>
            <a:xfrm>
              <a:off x="3748849" y="2953559"/>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矩形 31">
              <a:extLst>
                <a:ext uri="{FF2B5EF4-FFF2-40B4-BE49-F238E27FC236}">
                  <a16:creationId xmlns:a16="http://schemas.microsoft.com/office/drawing/2014/main" id="{8B360382-6D0C-974C-9AB1-3D248463377A}"/>
                </a:ext>
              </a:extLst>
            </p:cNvPr>
            <p:cNvSpPr/>
            <p:nvPr/>
          </p:nvSpPr>
          <p:spPr>
            <a:xfrm>
              <a:off x="3691332" y="2953559"/>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矩形 32">
              <a:extLst>
                <a:ext uri="{FF2B5EF4-FFF2-40B4-BE49-F238E27FC236}">
                  <a16:creationId xmlns:a16="http://schemas.microsoft.com/office/drawing/2014/main" id="{8F76B5CA-2BAE-894A-B731-11C086138681}"/>
                </a:ext>
              </a:extLst>
            </p:cNvPr>
            <p:cNvSpPr/>
            <p:nvPr/>
          </p:nvSpPr>
          <p:spPr>
            <a:xfrm>
              <a:off x="3635193" y="3006832"/>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矩形 33">
              <a:extLst>
                <a:ext uri="{FF2B5EF4-FFF2-40B4-BE49-F238E27FC236}">
                  <a16:creationId xmlns:a16="http://schemas.microsoft.com/office/drawing/2014/main" id="{C43E6DE0-51A6-9545-9F73-8E0F852997B5}"/>
                </a:ext>
              </a:extLst>
            </p:cNvPr>
            <p:cNvSpPr/>
            <p:nvPr/>
          </p:nvSpPr>
          <p:spPr>
            <a:xfrm>
              <a:off x="3748849"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矩形 34">
              <a:extLst>
                <a:ext uri="{FF2B5EF4-FFF2-40B4-BE49-F238E27FC236}">
                  <a16:creationId xmlns:a16="http://schemas.microsoft.com/office/drawing/2014/main" id="{1E6A1D8A-8E8B-A449-AE68-C1D9E35D8666}"/>
                </a:ext>
              </a:extLst>
            </p:cNvPr>
            <p:cNvSpPr/>
            <p:nvPr/>
          </p:nvSpPr>
          <p:spPr>
            <a:xfrm>
              <a:off x="3691332"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cxnSp>
        <p:nvCxnSpPr>
          <p:cNvPr id="36" name="直线箭头连接符 35">
            <a:extLst>
              <a:ext uri="{FF2B5EF4-FFF2-40B4-BE49-F238E27FC236}">
                <a16:creationId xmlns:a16="http://schemas.microsoft.com/office/drawing/2014/main" id="{9053B4AC-E355-AE4C-A1A3-BB357FF53D82}"/>
              </a:ext>
            </a:extLst>
          </p:cNvPr>
          <p:cNvCxnSpPr>
            <a:cxnSpLocks/>
          </p:cNvCxnSpPr>
          <p:nvPr/>
        </p:nvCxnSpPr>
        <p:spPr>
          <a:xfrm flipV="1">
            <a:off x="7523784" y="2771887"/>
            <a:ext cx="171174" cy="11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7" name="组合 36">
            <a:extLst>
              <a:ext uri="{FF2B5EF4-FFF2-40B4-BE49-F238E27FC236}">
                <a16:creationId xmlns:a16="http://schemas.microsoft.com/office/drawing/2014/main" id="{534B5DEA-30EA-BE4E-AA83-F8BEBCF527F7}"/>
              </a:ext>
            </a:extLst>
          </p:cNvPr>
          <p:cNvGrpSpPr/>
          <p:nvPr/>
        </p:nvGrpSpPr>
        <p:grpSpPr>
          <a:xfrm>
            <a:off x="9962717" y="2702929"/>
            <a:ext cx="167231" cy="213092"/>
            <a:chOff x="3635193" y="2847013"/>
            <a:chExt cx="167231" cy="213092"/>
          </a:xfrm>
        </p:grpSpPr>
        <p:sp>
          <p:nvSpPr>
            <p:cNvPr id="38" name="矩形 37">
              <a:extLst>
                <a:ext uri="{FF2B5EF4-FFF2-40B4-BE49-F238E27FC236}">
                  <a16:creationId xmlns:a16="http://schemas.microsoft.com/office/drawing/2014/main" id="{4DB5DF0E-CB46-7A40-82CF-A963A22DCCA7}"/>
                </a:ext>
              </a:extLst>
            </p:cNvPr>
            <p:cNvSpPr/>
            <p:nvPr/>
          </p:nvSpPr>
          <p:spPr>
            <a:xfrm>
              <a:off x="3635193" y="2847013"/>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9" name="矩形 38">
              <a:extLst>
                <a:ext uri="{FF2B5EF4-FFF2-40B4-BE49-F238E27FC236}">
                  <a16:creationId xmlns:a16="http://schemas.microsoft.com/office/drawing/2014/main" id="{D99FEC61-1D86-6044-BFD0-4D83911EFD10}"/>
                </a:ext>
              </a:extLst>
            </p:cNvPr>
            <p:cNvSpPr/>
            <p:nvPr/>
          </p:nvSpPr>
          <p:spPr>
            <a:xfrm>
              <a:off x="3748849"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矩形 39">
              <a:extLst>
                <a:ext uri="{FF2B5EF4-FFF2-40B4-BE49-F238E27FC236}">
                  <a16:creationId xmlns:a16="http://schemas.microsoft.com/office/drawing/2014/main" id="{5C29732C-9EAB-9A4B-974C-1F70DC9E2158}"/>
                </a:ext>
              </a:extLst>
            </p:cNvPr>
            <p:cNvSpPr/>
            <p:nvPr/>
          </p:nvSpPr>
          <p:spPr>
            <a:xfrm>
              <a:off x="3691332"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矩形 40">
              <a:extLst>
                <a:ext uri="{FF2B5EF4-FFF2-40B4-BE49-F238E27FC236}">
                  <a16:creationId xmlns:a16="http://schemas.microsoft.com/office/drawing/2014/main" id="{46997642-BAA5-F644-8BAC-5290C49AD760}"/>
                </a:ext>
              </a:extLst>
            </p:cNvPr>
            <p:cNvSpPr/>
            <p:nvPr/>
          </p:nvSpPr>
          <p:spPr>
            <a:xfrm>
              <a:off x="3635193" y="290028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矩形 41">
              <a:extLst>
                <a:ext uri="{FF2B5EF4-FFF2-40B4-BE49-F238E27FC236}">
                  <a16:creationId xmlns:a16="http://schemas.microsoft.com/office/drawing/2014/main" id="{EB3E0E9E-7847-F84F-9526-7C38E15C420B}"/>
                </a:ext>
              </a:extLst>
            </p:cNvPr>
            <p:cNvSpPr/>
            <p:nvPr/>
          </p:nvSpPr>
          <p:spPr>
            <a:xfrm>
              <a:off x="3748849" y="290028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3" name="矩形 42">
              <a:extLst>
                <a:ext uri="{FF2B5EF4-FFF2-40B4-BE49-F238E27FC236}">
                  <a16:creationId xmlns:a16="http://schemas.microsoft.com/office/drawing/2014/main" id="{96FDAEC0-FB69-AD41-B9B0-85136123F621}"/>
                </a:ext>
              </a:extLst>
            </p:cNvPr>
            <p:cNvSpPr/>
            <p:nvPr/>
          </p:nvSpPr>
          <p:spPr>
            <a:xfrm>
              <a:off x="3691332" y="290028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4" name="矩形 43">
              <a:extLst>
                <a:ext uri="{FF2B5EF4-FFF2-40B4-BE49-F238E27FC236}">
                  <a16:creationId xmlns:a16="http://schemas.microsoft.com/office/drawing/2014/main" id="{78A7B5A4-CF01-4D42-97AC-DEF0B760B764}"/>
                </a:ext>
              </a:extLst>
            </p:cNvPr>
            <p:cNvSpPr/>
            <p:nvPr/>
          </p:nvSpPr>
          <p:spPr>
            <a:xfrm>
              <a:off x="3635193" y="2953559"/>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矩形 44">
              <a:extLst>
                <a:ext uri="{FF2B5EF4-FFF2-40B4-BE49-F238E27FC236}">
                  <a16:creationId xmlns:a16="http://schemas.microsoft.com/office/drawing/2014/main" id="{717DBFE5-F51B-8C45-BD01-83DDB75377DE}"/>
                </a:ext>
              </a:extLst>
            </p:cNvPr>
            <p:cNvSpPr/>
            <p:nvPr/>
          </p:nvSpPr>
          <p:spPr>
            <a:xfrm>
              <a:off x="3748849" y="2953559"/>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矩形 45">
              <a:extLst>
                <a:ext uri="{FF2B5EF4-FFF2-40B4-BE49-F238E27FC236}">
                  <a16:creationId xmlns:a16="http://schemas.microsoft.com/office/drawing/2014/main" id="{A3828210-68BD-BC48-91BC-3231A6DBF866}"/>
                </a:ext>
              </a:extLst>
            </p:cNvPr>
            <p:cNvSpPr/>
            <p:nvPr/>
          </p:nvSpPr>
          <p:spPr>
            <a:xfrm>
              <a:off x="3691332" y="2953559"/>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矩形 46">
              <a:extLst>
                <a:ext uri="{FF2B5EF4-FFF2-40B4-BE49-F238E27FC236}">
                  <a16:creationId xmlns:a16="http://schemas.microsoft.com/office/drawing/2014/main" id="{34D98664-D461-4140-8855-197F1C334FAC}"/>
                </a:ext>
              </a:extLst>
            </p:cNvPr>
            <p:cNvSpPr/>
            <p:nvPr/>
          </p:nvSpPr>
          <p:spPr>
            <a:xfrm>
              <a:off x="3635193" y="3006832"/>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矩形 47">
              <a:extLst>
                <a:ext uri="{FF2B5EF4-FFF2-40B4-BE49-F238E27FC236}">
                  <a16:creationId xmlns:a16="http://schemas.microsoft.com/office/drawing/2014/main" id="{C224D2B5-E5AE-D340-B043-4B7F1294AD55}"/>
                </a:ext>
              </a:extLst>
            </p:cNvPr>
            <p:cNvSpPr/>
            <p:nvPr/>
          </p:nvSpPr>
          <p:spPr>
            <a:xfrm>
              <a:off x="3748849"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矩形 48">
              <a:extLst>
                <a:ext uri="{FF2B5EF4-FFF2-40B4-BE49-F238E27FC236}">
                  <a16:creationId xmlns:a16="http://schemas.microsoft.com/office/drawing/2014/main" id="{375FB302-FDC2-4F45-8A3C-ACAC806C9723}"/>
                </a:ext>
              </a:extLst>
            </p:cNvPr>
            <p:cNvSpPr/>
            <p:nvPr/>
          </p:nvSpPr>
          <p:spPr>
            <a:xfrm>
              <a:off x="3691332"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pic>
        <p:nvPicPr>
          <p:cNvPr id="50" name="图形 49">
            <a:extLst>
              <a:ext uri="{FF2B5EF4-FFF2-40B4-BE49-F238E27FC236}">
                <a16:creationId xmlns:a16="http://schemas.microsoft.com/office/drawing/2014/main" id="{4193AB43-22BA-2A4E-8D7C-3030352CAD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94843" y="1927703"/>
            <a:ext cx="207077" cy="207077"/>
          </a:xfrm>
          <a:prstGeom prst="rect">
            <a:avLst/>
          </a:prstGeom>
        </p:spPr>
      </p:pic>
      <p:cxnSp>
        <p:nvCxnSpPr>
          <p:cNvPr id="51" name="直线箭头连接符 50">
            <a:extLst>
              <a:ext uri="{FF2B5EF4-FFF2-40B4-BE49-F238E27FC236}">
                <a16:creationId xmlns:a16="http://schemas.microsoft.com/office/drawing/2014/main" id="{AFEBF253-D4D5-D94F-926E-2EE5E1A73EB1}"/>
              </a:ext>
            </a:extLst>
          </p:cNvPr>
          <p:cNvCxnSpPr>
            <a:cxnSpLocks/>
          </p:cNvCxnSpPr>
          <p:nvPr/>
        </p:nvCxnSpPr>
        <p:spPr>
          <a:xfrm>
            <a:off x="7534189" y="2397693"/>
            <a:ext cx="0" cy="382304"/>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2" name="文本框 51">
            <a:extLst>
              <a:ext uri="{FF2B5EF4-FFF2-40B4-BE49-F238E27FC236}">
                <a16:creationId xmlns:a16="http://schemas.microsoft.com/office/drawing/2014/main" id="{DC89DAE1-EB92-A341-A80A-7C2B8A7BA0F5}"/>
              </a:ext>
            </a:extLst>
          </p:cNvPr>
          <p:cNvSpPr txBox="1"/>
          <p:nvPr/>
        </p:nvSpPr>
        <p:spPr>
          <a:xfrm>
            <a:off x="10762035" y="2068182"/>
            <a:ext cx="684340" cy="400110"/>
          </a:xfrm>
          <a:prstGeom prst="rect">
            <a:avLst/>
          </a:prstGeom>
          <a:noFill/>
        </p:spPr>
        <p:txBody>
          <a:bodyPr wrap="square">
            <a:spAutoFit/>
          </a:bodyPr>
          <a:lstStyle/>
          <a:p>
            <a:r>
              <a:rPr kumimoji="1" lang="en-US" altLang="zh-CN" sz="1000" dirty="0">
                <a:latin typeface="Arial Rounded MT Bold" panose="020F0704030504030204" pitchFamily="34" charset="0"/>
              </a:rPr>
              <a:t>Scan &amp; Filter</a:t>
            </a:r>
            <a:endParaRPr kumimoji="1" lang="zh-CN" altLang="en-US" sz="1000" dirty="0">
              <a:latin typeface="Arial Rounded MT Bold" panose="020F0704030504030204" pitchFamily="34" charset="0"/>
            </a:endParaRPr>
          </a:p>
        </p:txBody>
      </p:sp>
      <p:grpSp>
        <p:nvGrpSpPr>
          <p:cNvPr id="53" name="组合 52">
            <a:extLst>
              <a:ext uri="{FF2B5EF4-FFF2-40B4-BE49-F238E27FC236}">
                <a16:creationId xmlns:a16="http://schemas.microsoft.com/office/drawing/2014/main" id="{0D04E65D-7A53-9F4B-B50A-2DFA041E0A0C}"/>
              </a:ext>
            </a:extLst>
          </p:cNvPr>
          <p:cNvGrpSpPr/>
          <p:nvPr/>
        </p:nvGrpSpPr>
        <p:grpSpPr>
          <a:xfrm>
            <a:off x="9726996" y="4295272"/>
            <a:ext cx="167231" cy="213092"/>
            <a:chOff x="3635193" y="2847013"/>
            <a:chExt cx="167231" cy="213092"/>
          </a:xfrm>
        </p:grpSpPr>
        <p:sp>
          <p:nvSpPr>
            <p:cNvPr id="54" name="矩形 53">
              <a:extLst>
                <a:ext uri="{FF2B5EF4-FFF2-40B4-BE49-F238E27FC236}">
                  <a16:creationId xmlns:a16="http://schemas.microsoft.com/office/drawing/2014/main" id="{2F14B156-41DC-9B43-B683-966A0B993C55}"/>
                </a:ext>
              </a:extLst>
            </p:cNvPr>
            <p:cNvSpPr/>
            <p:nvPr/>
          </p:nvSpPr>
          <p:spPr>
            <a:xfrm>
              <a:off x="3635193" y="2847013"/>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5" name="矩形 54">
              <a:extLst>
                <a:ext uri="{FF2B5EF4-FFF2-40B4-BE49-F238E27FC236}">
                  <a16:creationId xmlns:a16="http://schemas.microsoft.com/office/drawing/2014/main" id="{1E7957BB-7E13-DF49-8873-366E17F260E9}"/>
                </a:ext>
              </a:extLst>
            </p:cNvPr>
            <p:cNvSpPr/>
            <p:nvPr/>
          </p:nvSpPr>
          <p:spPr>
            <a:xfrm>
              <a:off x="3748849"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6" name="矩形 55">
              <a:extLst>
                <a:ext uri="{FF2B5EF4-FFF2-40B4-BE49-F238E27FC236}">
                  <a16:creationId xmlns:a16="http://schemas.microsoft.com/office/drawing/2014/main" id="{FC60ECFB-CA68-2B41-B881-73A0896137DF}"/>
                </a:ext>
              </a:extLst>
            </p:cNvPr>
            <p:cNvSpPr/>
            <p:nvPr/>
          </p:nvSpPr>
          <p:spPr>
            <a:xfrm>
              <a:off x="3691332" y="2847013"/>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矩形 56">
              <a:extLst>
                <a:ext uri="{FF2B5EF4-FFF2-40B4-BE49-F238E27FC236}">
                  <a16:creationId xmlns:a16="http://schemas.microsoft.com/office/drawing/2014/main" id="{9B499F99-E6E8-374F-A1F0-334C26089855}"/>
                </a:ext>
              </a:extLst>
            </p:cNvPr>
            <p:cNvSpPr/>
            <p:nvPr/>
          </p:nvSpPr>
          <p:spPr>
            <a:xfrm>
              <a:off x="3635193" y="2900286"/>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矩形 57">
              <a:extLst>
                <a:ext uri="{FF2B5EF4-FFF2-40B4-BE49-F238E27FC236}">
                  <a16:creationId xmlns:a16="http://schemas.microsoft.com/office/drawing/2014/main" id="{5F900D4C-CB46-A04F-9036-D45344FECCD3}"/>
                </a:ext>
              </a:extLst>
            </p:cNvPr>
            <p:cNvSpPr/>
            <p:nvPr/>
          </p:nvSpPr>
          <p:spPr>
            <a:xfrm>
              <a:off x="3748849" y="290028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59" name="矩形 58">
              <a:extLst>
                <a:ext uri="{FF2B5EF4-FFF2-40B4-BE49-F238E27FC236}">
                  <a16:creationId xmlns:a16="http://schemas.microsoft.com/office/drawing/2014/main" id="{4BC1F27F-F14E-B34D-81E5-D9FFDD53AFE6}"/>
                </a:ext>
              </a:extLst>
            </p:cNvPr>
            <p:cNvSpPr/>
            <p:nvPr/>
          </p:nvSpPr>
          <p:spPr>
            <a:xfrm>
              <a:off x="3691332" y="2900286"/>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0" name="矩形 59">
              <a:extLst>
                <a:ext uri="{FF2B5EF4-FFF2-40B4-BE49-F238E27FC236}">
                  <a16:creationId xmlns:a16="http://schemas.microsoft.com/office/drawing/2014/main" id="{5538AA79-F609-FB4F-9EFB-DB8D81232456}"/>
                </a:ext>
              </a:extLst>
            </p:cNvPr>
            <p:cNvSpPr/>
            <p:nvPr/>
          </p:nvSpPr>
          <p:spPr>
            <a:xfrm>
              <a:off x="3635193" y="2953559"/>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1" name="矩形 60">
              <a:extLst>
                <a:ext uri="{FF2B5EF4-FFF2-40B4-BE49-F238E27FC236}">
                  <a16:creationId xmlns:a16="http://schemas.microsoft.com/office/drawing/2014/main" id="{65933F22-F1CF-7B49-B4A2-E394D362C816}"/>
                </a:ext>
              </a:extLst>
            </p:cNvPr>
            <p:cNvSpPr/>
            <p:nvPr/>
          </p:nvSpPr>
          <p:spPr>
            <a:xfrm>
              <a:off x="3748849" y="2953559"/>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2" name="矩形 61">
              <a:extLst>
                <a:ext uri="{FF2B5EF4-FFF2-40B4-BE49-F238E27FC236}">
                  <a16:creationId xmlns:a16="http://schemas.microsoft.com/office/drawing/2014/main" id="{BA8821C4-6ED0-1E4F-A5D6-4C197BA3B65B}"/>
                </a:ext>
              </a:extLst>
            </p:cNvPr>
            <p:cNvSpPr/>
            <p:nvPr/>
          </p:nvSpPr>
          <p:spPr>
            <a:xfrm>
              <a:off x="3691332" y="2953559"/>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3" name="矩形 62">
              <a:extLst>
                <a:ext uri="{FF2B5EF4-FFF2-40B4-BE49-F238E27FC236}">
                  <a16:creationId xmlns:a16="http://schemas.microsoft.com/office/drawing/2014/main" id="{BB750AC5-5629-E546-B6DD-FC294CE7ADD9}"/>
                </a:ext>
              </a:extLst>
            </p:cNvPr>
            <p:cNvSpPr/>
            <p:nvPr/>
          </p:nvSpPr>
          <p:spPr>
            <a:xfrm>
              <a:off x="3635193" y="3006832"/>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4" name="矩形 63">
              <a:extLst>
                <a:ext uri="{FF2B5EF4-FFF2-40B4-BE49-F238E27FC236}">
                  <a16:creationId xmlns:a16="http://schemas.microsoft.com/office/drawing/2014/main" id="{06B32313-61C4-AF4F-87B7-989214F0EC9C}"/>
                </a:ext>
              </a:extLst>
            </p:cNvPr>
            <p:cNvSpPr/>
            <p:nvPr/>
          </p:nvSpPr>
          <p:spPr>
            <a:xfrm>
              <a:off x="3748849"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5" name="矩形 64">
              <a:extLst>
                <a:ext uri="{FF2B5EF4-FFF2-40B4-BE49-F238E27FC236}">
                  <a16:creationId xmlns:a16="http://schemas.microsoft.com/office/drawing/2014/main" id="{F8F3976B-9C7B-E744-926F-11214F3AB188}"/>
                </a:ext>
              </a:extLst>
            </p:cNvPr>
            <p:cNvSpPr/>
            <p:nvPr/>
          </p:nvSpPr>
          <p:spPr>
            <a:xfrm>
              <a:off x="3691332"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66" name="文本框 65">
            <a:extLst>
              <a:ext uri="{FF2B5EF4-FFF2-40B4-BE49-F238E27FC236}">
                <a16:creationId xmlns:a16="http://schemas.microsoft.com/office/drawing/2014/main" id="{AF428AC6-6949-3A4E-B4B2-F7AD5E87D100}"/>
              </a:ext>
            </a:extLst>
          </p:cNvPr>
          <p:cNvSpPr txBox="1"/>
          <p:nvPr/>
        </p:nvSpPr>
        <p:spPr>
          <a:xfrm>
            <a:off x="6537313" y="1210229"/>
            <a:ext cx="596106" cy="261610"/>
          </a:xfrm>
          <a:prstGeom prst="rect">
            <a:avLst/>
          </a:prstGeom>
          <a:noFill/>
        </p:spPr>
        <p:txBody>
          <a:bodyPr wrap="square">
            <a:spAutoFit/>
          </a:bodyPr>
          <a:lstStyle/>
          <a:p>
            <a:pPr algn="ctr"/>
            <a:r>
              <a:rPr kumimoji="1" lang="en-US" altLang="zh-CN" sz="1100" dirty="0">
                <a:latin typeface="Arial Rounded MT Bold" panose="020F0704030504030204" pitchFamily="34" charset="0"/>
              </a:rPr>
              <a:t>Time</a:t>
            </a:r>
            <a:endParaRPr kumimoji="1" lang="zh-CN" altLang="en-US" sz="1200" dirty="0">
              <a:latin typeface="Arial Rounded MT Bold" panose="020F0704030504030204" pitchFamily="34" charset="0"/>
            </a:endParaRPr>
          </a:p>
        </p:txBody>
      </p:sp>
      <p:cxnSp>
        <p:nvCxnSpPr>
          <p:cNvPr id="67" name="直线箭头连接符 66">
            <a:extLst>
              <a:ext uri="{FF2B5EF4-FFF2-40B4-BE49-F238E27FC236}">
                <a16:creationId xmlns:a16="http://schemas.microsoft.com/office/drawing/2014/main" id="{F1668E3C-8AB6-2E42-9520-18D6EC9D6760}"/>
              </a:ext>
            </a:extLst>
          </p:cNvPr>
          <p:cNvCxnSpPr>
            <a:cxnSpLocks/>
          </p:cNvCxnSpPr>
          <p:nvPr/>
        </p:nvCxnSpPr>
        <p:spPr>
          <a:xfrm flipH="1">
            <a:off x="8009570" y="2099494"/>
            <a:ext cx="2743915" cy="1521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8" name="组合 67">
            <a:extLst>
              <a:ext uri="{FF2B5EF4-FFF2-40B4-BE49-F238E27FC236}">
                <a16:creationId xmlns:a16="http://schemas.microsoft.com/office/drawing/2014/main" id="{9A230895-8202-0040-BEB1-4588A434C9CB}"/>
              </a:ext>
            </a:extLst>
          </p:cNvPr>
          <p:cNvGrpSpPr/>
          <p:nvPr/>
        </p:nvGrpSpPr>
        <p:grpSpPr>
          <a:xfrm>
            <a:off x="8001851" y="2837165"/>
            <a:ext cx="2743915" cy="458674"/>
            <a:chOff x="8165201" y="1776817"/>
            <a:chExt cx="2743915" cy="458674"/>
          </a:xfrm>
        </p:grpSpPr>
        <p:cxnSp>
          <p:nvCxnSpPr>
            <p:cNvPr id="69" name="直线箭头连接符 68">
              <a:extLst>
                <a:ext uri="{FF2B5EF4-FFF2-40B4-BE49-F238E27FC236}">
                  <a16:creationId xmlns:a16="http://schemas.microsoft.com/office/drawing/2014/main" id="{D98D8F62-6CC9-E845-9618-4FE79DDB4AA2}"/>
                </a:ext>
              </a:extLst>
            </p:cNvPr>
            <p:cNvCxnSpPr>
              <a:cxnSpLocks/>
            </p:cNvCxnSpPr>
            <p:nvPr/>
          </p:nvCxnSpPr>
          <p:spPr>
            <a:xfrm>
              <a:off x="8165201" y="1776817"/>
              <a:ext cx="2743915" cy="1521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线箭头连接符 69">
              <a:extLst>
                <a:ext uri="{FF2B5EF4-FFF2-40B4-BE49-F238E27FC236}">
                  <a16:creationId xmlns:a16="http://schemas.microsoft.com/office/drawing/2014/main" id="{2547537B-EEC2-694C-945F-E8C96CD9C9AD}"/>
                </a:ext>
              </a:extLst>
            </p:cNvPr>
            <p:cNvCxnSpPr>
              <a:cxnSpLocks/>
            </p:cNvCxnSpPr>
            <p:nvPr/>
          </p:nvCxnSpPr>
          <p:spPr>
            <a:xfrm flipH="1">
              <a:off x="8165201" y="2083365"/>
              <a:ext cx="2743915" cy="1521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1" name="组合 70">
            <a:extLst>
              <a:ext uri="{FF2B5EF4-FFF2-40B4-BE49-F238E27FC236}">
                <a16:creationId xmlns:a16="http://schemas.microsoft.com/office/drawing/2014/main" id="{F7F422B4-5D10-2344-B68C-9D4CB1293403}"/>
              </a:ext>
            </a:extLst>
          </p:cNvPr>
          <p:cNvGrpSpPr/>
          <p:nvPr/>
        </p:nvGrpSpPr>
        <p:grpSpPr>
          <a:xfrm>
            <a:off x="8019516" y="3876065"/>
            <a:ext cx="2743915" cy="458674"/>
            <a:chOff x="8165201" y="1776817"/>
            <a:chExt cx="2743915" cy="458674"/>
          </a:xfrm>
        </p:grpSpPr>
        <p:cxnSp>
          <p:nvCxnSpPr>
            <p:cNvPr id="72" name="直线箭头连接符 71">
              <a:extLst>
                <a:ext uri="{FF2B5EF4-FFF2-40B4-BE49-F238E27FC236}">
                  <a16:creationId xmlns:a16="http://schemas.microsoft.com/office/drawing/2014/main" id="{07D89D42-BAE6-B24A-B680-A29825CD44BD}"/>
                </a:ext>
              </a:extLst>
            </p:cNvPr>
            <p:cNvCxnSpPr>
              <a:cxnSpLocks/>
            </p:cNvCxnSpPr>
            <p:nvPr/>
          </p:nvCxnSpPr>
          <p:spPr>
            <a:xfrm flipH="1">
              <a:off x="8165201" y="2083365"/>
              <a:ext cx="2743915" cy="1521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线箭头连接符 72">
              <a:extLst>
                <a:ext uri="{FF2B5EF4-FFF2-40B4-BE49-F238E27FC236}">
                  <a16:creationId xmlns:a16="http://schemas.microsoft.com/office/drawing/2014/main" id="{1EAE375D-185C-9140-8D07-EF8CD8BA4115}"/>
                </a:ext>
              </a:extLst>
            </p:cNvPr>
            <p:cNvCxnSpPr>
              <a:cxnSpLocks/>
            </p:cNvCxnSpPr>
            <p:nvPr/>
          </p:nvCxnSpPr>
          <p:spPr>
            <a:xfrm>
              <a:off x="8165201" y="1776817"/>
              <a:ext cx="2743915" cy="1521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4" name="直线连接符 73">
            <a:extLst>
              <a:ext uri="{FF2B5EF4-FFF2-40B4-BE49-F238E27FC236}">
                <a16:creationId xmlns:a16="http://schemas.microsoft.com/office/drawing/2014/main" id="{5D942BA5-DCCE-BA4F-A998-545932293613}"/>
              </a:ext>
            </a:extLst>
          </p:cNvPr>
          <p:cNvCxnSpPr>
            <a:cxnSpLocks/>
          </p:cNvCxnSpPr>
          <p:nvPr/>
        </p:nvCxnSpPr>
        <p:spPr>
          <a:xfrm>
            <a:off x="10753485" y="1945072"/>
            <a:ext cx="0" cy="151331"/>
          </a:xfrm>
          <a:prstGeom prst="line">
            <a:avLst/>
          </a:prstGeom>
          <a:ln w="50800">
            <a:solidFill>
              <a:schemeClr val="accent2">
                <a:lumMod val="50000"/>
              </a:schemeClr>
            </a:solidFill>
          </a:ln>
        </p:spPr>
        <p:style>
          <a:lnRef idx="3">
            <a:schemeClr val="accent2"/>
          </a:lnRef>
          <a:fillRef idx="0">
            <a:schemeClr val="accent2"/>
          </a:fillRef>
          <a:effectRef idx="2">
            <a:schemeClr val="accent2"/>
          </a:effectRef>
          <a:fontRef idx="minor">
            <a:schemeClr val="tx1"/>
          </a:fontRef>
        </p:style>
      </p:cxnSp>
      <p:cxnSp>
        <p:nvCxnSpPr>
          <p:cNvPr id="75" name="直线连接符 74">
            <a:extLst>
              <a:ext uri="{FF2B5EF4-FFF2-40B4-BE49-F238E27FC236}">
                <a16:creationId xmlns:a16="http://schemas.microsoft.com/office/drawing/2014/main" id="{FFF56F43-6E7D-6D43-AC92-3145ECC98F62}"/>
              </a:ext>
            </a:extLst>
          </p:cNvPr>
          <p:cNvCxnSpPr>
            <a:cxnSpLocks/>
          </p:cNvCxnSpPr>
          <p:nvPr/>
        </p:nvCxnSpPr>
        <p:spPr>
          <a:xfrm>
            <a:off x="10753485" y="2979431"/>
            <a:ext cx="0" cy="151331"/>
          </a:xfrm>
          <a:prstGeom prst="line">
            <a:avLst/>
          </a:prstGeom>
          <a:ln w="50800">
            <a:solidFill>
              <a:schemeClr val="accent2">
                <a:lumMod val="50000"/>
              </a:schemeClr>
            </a:solidFill>
          </a:ln>
        </p:spPr>
        <p:style>
          <a:lnRef idx="3">
            <a:schemeClr val="accent2"/>
          </a:lnRef>
          <a:fillRef idx="0">
            <a:schemeClr val="accent2"/>
          </a:fillRef>
          <a:effectRef idx="2">
            <a:schemeClr val="accent2"/>
          </a:effectRef>
          <a:fontRef idx="minor">
            <a:schemeClr val="tx1"/>
          </a:fontRef>
        </p:style>
      </p:cxnSp>
      <p:cxnSp>
        <p:nvCxnSpPr>
          <p:cNvPr id="76" name="直线连接符 75">
            <a:extLst>
              <a:ext uri="{FF2B5EF4-FFF2-40B4-BE49-F238E27FC236}">
                <a16:creationId xmlns:a16="http://schemas.microsoft.com/office/drawing/2014/main" id="{29AF87D9-2C1E-7F40-B376-AA2329B5D816}"/>
              </a:ext>
            </a:extLst>
          </p:cNvPr>
          <p:cNvCxnSpPr>
            <a:cxnSpLocks/>
          </p:cNvCxnSpPr>
          <p:nvPr/>
        </p:nvCxnSpPr>
        <p:spPr>
          <a:xfrm>
            <a:off x="10762471" y="4019251"/>
            <a:ext cx="0" cy="151331"/>
          </a:xfrm>
          <a:prstGeom prst="line">
            <a:avLst/>
          </a:prstGeom>
          <a:ln w="50800">
            <a:solidFill>
              <a:schemeClr val="accent2">
                <a:lumMod val="50000"/>
              </a:schemeClr>
            </a:solidFill>
          </a:ln>
        </p:spPr>
        <p:style>
          <a:lnRef idx="3">
            <a:schemeClr val="accent2"/>
          </a:lnRef>
          <a:fillRef idx="0">
            <a:schemeClr val="accent2"/>
          </a:fillRef>
          <a:effectRef idx="2">
            <a:schemeClr val="accent2"/>
          </a:effectRef>
          <a:fontRef idx="minor">
            <a:schemeClr val="tx1"/>
          </a:fontRef>
        </p:style>
      </p:cxnSp>
      <p:cxnSp>
        <p:nvCxnSpPr>
          <p:cNvPr id="77" name="直线连接符 76">
            <a:extLst>
              <a:ext uri="{FF2B5EF4-FFF2-40B4-BE49-F238E27FC236}">
                <a16:creationId xmlns:a16="http://schemas.microsoft.com/office/drawing/2014/main" id="{84C29746-B464-3F40-8D7C-8828D6607B34}"/>
              </a:ext>
            </a:extLst>
          </p:cNvPr>
          <p:cNvCxnSpPr>
            <a:cxnSpLocks/>
          </p:cNvCxnSpPr>
          <p:nvPr/>
        </p:nvCxnSpPr>
        <p:spPr>
          <a:xfrm>
            <a:off x="8014853" y="4331115"/>
            <a:ext cx="0" cy="558265"/>
          </a:xfrm>
          <a:prstGeom prst="line">
            <a:avLst/>
          </a:prstGeom>
          <a:ln w="50800">
            <a:solidFill>
              <a:schemeClr val="accent2">
                <a:lumMod val="50000"/>
              </a:schemeClr>
            </a:solidFill>
          </a:ln>
        </p:spPr>
        <p:style>
          <a:lnRef idx="3">
            <a:schemeClr val="accent2"/>
          </a:lnRef>
          <a:fillRef idx="0">
            <a:schemeClr val="accent2"/>
          </a:fillRef>
          <a:effectRef idx="2">
            <a:schemeClr val="accent2"/>
          </a:effectRef>
          <a:fontRef idx="minor">
            <a:schemeClr val="tx1"/>
          </a:fontRef>
        </p:style>
      </p:cxnSp>
      <p:sp>
        <p:nvSpPr>
          <p:cNvPr id="78" name="文本框 77">
            <a:extLst>
              <a:ext uri="{FF2B5EF4-FFF2-40B4-BE49-F238E27FC236}">
                <a16:creationId xmlns:a16="http://schemas.microsoft.com/office/drawing/2014/main" id="{71790FD1-AD0C-5C4A-98CD-A9C4606B5DC3}"/>
              </a:ext>
            </a:extLst>
          </p:cNvPr>
          <p:cNvSpPr txBox="1"/>
          <p:nvPr/>
        </p:nvSpPr>
        <p:spPr>
          <a:xfrm rot="16200000">
            <a:off x="6282836" y="1901141"/>
            <a:ext cx="866829" cy="246221"/>
          </a:xfrm>
          <a:prstGeom prst="rect">
            <a:avLst/>
          </a:prstGeom>
          <a:noFill/>
        </p:spPr>
        <p:txBody>
          <a:bodyPr wrap="square" rtlCol="0">
            <a:spAutoFit/>
          </a:bodyPr>
          <a:lstStyle/>
          <a:p>
            <a:pPr algn="ctr"/>
            <a:r>
              <a:rPr kumimoji="1" lang="en-US" altLang="zh-CN" sz="1000" dirty="0">
                <a:latin typeface="Arial Rounded MT Bold" panose="020F0704030504030204" pitchFamily="34" charset="0"/>
              </a:rPr>
              <a:t>1-st Round</a:t>
            </a:r>
            <a:endParaRPr kumimoji="1" lang="zh-CN" altLang="en-US" sz="1000" dirty="0">
              <a:latin typeface="Arial Rounded MT Bold" panose="020F0704030504030204" pitchFamily="34" charset="0"/>
            </a:endParaRPr>
          </a:p>
        </p:txBody>
      </p:sp>
      <p:grpSp>
        <p:nvGrpSpPr>
          <p:cNvPr id="79" name="组合 78">
            <a:extLst>
              <a:ext uri="{FF2B5EF4-FFF2-40B4-BE49-F238E27FC236}">
                <a16:creationId xmlns:a16="http://schemas.microsoft.com/office/drawing/2014/main" id="{A341A290-D63B-D044-B211-F9785AF06A88}"/>
              </a:ext>
            </a:extLst>
          </p:cNvPr>
          <p:cNvGrpSpPr/>
          <p:nvPr/>
        </p:nvGrpSpPr>
        <p:grpSpPr>
          <a:xfrm>
            <a:off x="6604382" y="1587293"/>
            <a:ext cx="4749364" cy="877250"/>
            <a:chOff x="4945167" y="162228"/>
            <a:chExt cx="4749364" cy="877250"/>
          </a:xfrm>
        </p:grpSpPr>
        <p:cxnSp>
          <p:nvCxnSpPr>
            <p:cNvPr id="80" name="直线连接符 79">
              <a:extLst>
                <a:ext uri="{FF2B5EF4-FFF2-40B4-BE49-F238E27FC236}">
                  <a16:creationId xmlns:a16="http://schemas.microsoft.com/office/drawing/2014/main" id="{9D1261DD-9172-B04D-807B-B94D9895D7CF}"/>
                </a:ext>
              </a:extLst>
            </p:cNvPr>
            <p:cNvCxnSpPr>
              <a:cxnSpLocks/>
            </p:cNvCxnSpPr>
            <p:nvPr/>
          </p:nvCxnSpPr>
          <p:spPr>
            <a:xfrm>
              <a:off x="4945167" y="176762"/>
              <a:ext cx="0" cy="862716"/>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42E46A93-17AB-7D46-B82C-61F8DEC63FD1}"/>
                </a:ext>
              </a:extLst>
            </p:cNvPr>
            <p:cNvCxnSpPr>
              <a:cxnSpLocks/>
            </p:cNvCxnSpPr>
            <p:nvPr/>
          </p:nvCxnSpPr>
          <p:spPr>
            <a:xfrm flipV="1">
              <a:off x="4945167" y="1027191"/>
              <a:ext cx="4749364" cy="1351"/>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线连接符 81">
              <a:extLst>
                <a:ext uri="{FF2B5EF4-FFF2-40B4-BE49-F238E27FC236}">
                  <a16:creationId xmlns:a16="http://schemas.microsoft.com/office/drawing/2014/main" id="{96D3CDA9-A9C4-164A-BEAA-8308519EE55F}"/>
                </a:ext>
              </a:extLst>
            </p:cNvPr>
            <p:cNvCxnSpPr>
              <a:cxnSpLocks/>
            </p:cNvCxnSpPr>
            <p:nvPr/>
          </p:nvCxnSpPr>
          <p:spPr>
            <a:xfrm>
              <a:off x="9686625" y="164475"/>
              <a:ext cx="0" cy="862716"/>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直线连接符 82">
              <a:extLst>
                <a:ext uri="{FF2B5EF4-FFF2-40B4-BE49-F238E27FC236}">
                  <a16:creationId xmlns:a16="http://schemas.microsoft.com/office/drawing/2014/main" id="{CDC30CF7-91D9-C941-B97B-D1EE023B9D48}"/>
                </a:ext>
              </a:extLst>
            </p:cNvPr>
            <p:cNvCxnSpPr>
              <a:cxnSpLocks/>
            </p:cNvCxnSpPr>
            <p:nvPr/>
          </p:nvCxnSpPr>
          <p:spPr>
            <a:xfrm flipV="1">
              <a:off x="4945167" y="162228"/>
              <a:ext cx="4749364" cy="1351"/>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4" name="组合 83">
            <a:extLst>
              <a:ext uri="{FF2B5EF4-FFF2-40B4-BE49-F238E27FC236}">
                <a16:creationId xmlns:a16="http://schemas.microsoft.com/office/drawing/2014/main" id="{5D38793C-4A5A-DD4C-B2C3-B2D04FD4FF3E}"/>
              </a:ext>
            </a:extLst>
          </p:cNvPr>
          <p:cNvGrpSpPr/>
          <p:nvPr/>
        </p:nvGrpSpPr>
        <p:grpSpPr>
          <a:xfrm>
            <a:off x="6611637" y="2640108"/>
            <a:ext cx="4749364" cy="877250"/>
            <a:chOff x="4945167" y="162228"/>
            <a:chExt cx="4749364" cy="877250"/>
          </a:xfrm>
        </p:grpSpPr>
        <p:cxnSp>
          <p:nvCxnSpPr>
            <p:cNvPr id="85" name="直线连接符 84">
              <a:extLst>
                <a:ext uri="{FF2B5EF4-FFF2-40B4-BE49-F238E27FC236}">
                  <a16:creationId xmlns:a16="http://schemas.microsoft.com/office/drawing/2014/main" id="{D441F0B3-AC31-1449-B9CA-E540850EE2BA}"/>
                </a:ext>
              </a:extLst>
            </p:cNvPr>
            <p:cNvCxnSpPr>
              <a:cxnSpLocks/>
            </p:cNvCxnSpPr>
            <p:nvPr/>
          </p:nvCxnSpPr>
          <p:spPr>
            <a:xfrm>
              <a:off x="4945167" y="176762"/>
              <a:ext cx="0" cy="862716"/>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直线连接符 85">
              <a:extLst>
                <a:ext uri="{FF2B5EF4-FFF2-40B4-BE49-F238E27FC236}">
                  <a16:creationId xmlns:a16="http://schemas.microsoft.com/office/drawing/2014/main" id="{A49527B8-2575-C645-BFD8-AE171B4D2662}"/>
                </a:ext>
              </a:extLst>
            </p:cNvPr>
            <p:cNvCxnSpPr>
              <a:cxnSpLocks/>
            </p:cNvCxnSpPr>
            <p:nvPr/>
          </p:nvCxnSpPr>
          <p:spPr>
            <a:xfrm flipV="1">
              <a:off x="4945167" y="1027191"/>
              <a:ext cx="4749364" cy="1351"/>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7" name="直线连接符 86">
              <a:extLst>
                <a:ext uri="{FF2B5EF4-FFF2-40B4-BE49-F238E27FC236}">
                  <a16:creationId xmlns:a16="http://schemas.microsoft.com/office/drawing/2014/main" id="{636F92A1-0D57-0E43-AE86-FD9C256AFC98}"/>
                </a:ext>
              </a:extLst>
            </p:cNvPr>
            <p:cNvCxnSpPr>
              <a:cxnSpLocks/>
            </p:cNvCxnSpPr>
            <p:nvPr/>
          </p:nvCxnSpPr>
          <p:spPr>
            <a:xfrm>
              <a:off x="9686625" y="164475"/>
              <a:ext cx="0" cy="862716"/>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8" name="直线连接符 87">
              <a:extLst>
                <a:ext uri="{FF2B5EF4-FFF2-40B4-BE49-F238E27FC236}">
                  <a16:creationId xmlns:a16="http://schemas.microsoft.com/office/drawing/2014/main" id="{6B939B06-0438-FB40-B16E-971A8E7BEB6A}"/>
                </a:ext>
              </a:extLst>
            </p:cNvPr>
            <p:cNvCxnSpPr>
              <a:cxnSpLocks/>
            </p:cNvCxnSpPr>
            <p:nvPr/>
          </p:nvCxnSpPr>
          <p:spPr>
            <a:xfrm flipV="1">
              <a:off x="4945167" y="162228"/>
              <a:ext cx="4749364" cy="1351"/>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9" name="组合 88">
            <a:extLst>
              <a:ext uri="{FF2B5EF4-FFF2-40B4-BE49-F238E27FC236}">
                <a16:creationId xmlns:a16="http://schemas.microsoft.com/office/drawing/2014/main" id="{BE811458-4A78-0C45-B8A9-8A00EC7F5923}"/>
              </a:ext>
            </a:extLst>
          </p:cNvPr>
          <p:cNvGrpSpPr/>
          <p:nvPr/>
        </p:nvGrpSpPr>
        <p:grpSpPr>
          <a:xfrm>
            <a:off x="6611637" y="3694719"/>
            <a:ext cx="4749364" cy="877250"/>
            <a:chOff x="4945167" y="162228"/>
            <a:chExt cx="4749364" cy="877250"/>
          </a:xfrm>
        </p:grpSpPr>
        <p:cxnSp>
          <p:nvCxnSpPr>
            <p:cNvPr id="90" name="直线连接符 89">
              <a:extLst>
                <a:ext uri="{FF2B5EF4-FFF2-40B4-BE49-F238E27FC236}">
                  <a16:creationId xmlns:a16="http://schemas.microsoft.com/office/drawing/2014/main" id="{3DD79797-345B-6F40-A446-8CE0F26D7EC4}"/>
                </a:ext>
              </a:extLst>
            </p:cNvPr>
            <p:cNvCxnSpPr>
              <a:cxnSpLocks/>
            </p:cNvCxnSpPr>
            <p:nvPr/>
          </p:nvCxnSpPr>
          <p:spPr>
            <a:xfrm>
              <a:off x="4945167" y="176762"/>
              <a:ext cx="0" cy="862716"/>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线连接符 90">
              <a:extLst>
                <a:ext uri="{FF2B5EF4-FFF2-40B4-BE49-F238E27FC236}">
                  <a16:creationId xmlns:a16="http://schemas.microsoft.com/office/drawing/2014/main" id="{1A9C0B9E-02CD-4646-AFF8-208E5A459B1D}"/>
                </a:ext>
              </a:extLst>
            </p:cNvPr>
            <p:cNvCxnSpPr>
              <a:cxnSpLocks/>
            </p:cNvCxnSpPr>
            <p:nvPr/>
          </p:nvCxnSpPr>
          <p:spPr>
            <a:xfrm flipV="1">
              <a:off x="4945167" y="1027191"/>
              <a:ext cx="4749364" cy="1351"/>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线连接符 91">
              <a:extLst>
                <a:ext uri="{FF2B5EF4-FFF2-40B4-BE49-F238E27FC236}">
                  <a16:creationId xmlns:a16="http://schemas.microsoft.com/office/drawing/2014/main" id="{0DD6122E-B07A-E040-BB03-A2797A0F2512}"/>
                </a:ext>
              </a:extLst>
            </p:cNvPr>
            <p:cNvCxnSpPr>
              <a:cxnSpLocks/>
            </p:cNvCxnSpPr>
            <p:nvPr/>
          </p:nvCxnSpPr>
          <p:spPr>
            <a:xfrm>
              <a:off x="9686625" y="164475"/>
              <a:ext cx="0" cy="862716"/>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直线连接符 92">
              <a:extLst>
                <a:ext uri="{FF2B5EF4-FFF2-40B4-BE49-F238E27FC236}">
                  <a16:creationId xmlns:a16="http://schemas.microsoft.com/office/drawing/2014/main" id="{232C3267-DE7A-BD43-93D6-B5BE0A09953C}"/>
                </a:ext>
              </a:extLst>
            </p:cNvPr>
            <p:cNvCxnSpPr>
              <a:cxnSpLocks/>
            </p:cNvCxnSpPr>
            <p:nvPr/>
          </p:nvCxnSpPr>
          <p:spPr>
            <a:xfrm flipV="1">
              <a:off x="4945167" y="162228"/>
              <a:ext cx="4749364" cy="1351"/>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4" name="文本框 93">
            <a:extLst>
              <a:ext uri="{FF2B5EF4-FFF2-40B4-BE49-F238E27FC236}">
                <a16:creationId xmlns:a16="http://schemas.microsoft.com/office/drawing/2014/main" id="{7C8EE8E5-DBCA-B44E-8456-A7184A205137}"/>
              </a:ext>
            </a:extLst>
          </p:cNvPr>
          <p:cNvSpPr txBox="1"/>
          <p:nvPr/>
        </p:nvSpPr>
        <p:spPr>
          <a:xfrm rot="16200000">
            <a:off x="6254613" y="2944332"/>
            <a:ext cx="957196" cy="246221"/>
          </a:xfrm>
          <a:prstGeom prst="rect">
            <a:avLst/>
          </a:prstGeom>
          <a:noFill/>
        </p:spPr>
        <p:txBody>
          <a:bodyPr wrap="square" rtlCol="0">
            <a:spAutoFit/>
          </a:bodyPr>
          <a:lstStyle/>
          <a:p>
            <a:pPr algn="ctr"/>
            <a:r>
              <a:rPr kumimoji="1" lang="en-US" altLang="zh-CN" sz="1000" dirty="0">
                <a:latin typeface="Arial Rounded MT Bold" panose="020F0704030504030204" pitchFamily="34" charset="0"/>
              </a:rPr>
              <a:t>2-nd Round</a:t>
            </a:r>
            <a:endParaRPr kumimoji="1" lang="zh-CN" altLang="en-US" sz="1000" dirty="0">
              <a:latin typeface="Arial Rounded MT Bold" panose="020F0704030504030204" pitchFamily="34" charset="0"/>
            </a:endParaRPr>
          </a:p>
        </p:txBody>
      </p:sp>
      <p:sp>
        <p:nvSpPr>
          <p:cNvPr id="95" name="文本框 94">
            <a:extLst>
              <a:ext uri="{FF2B5EF4-FFF2-40B4-BE49-F238E27FC236}">
                <a16:creationId xmlns:a16="http://schemas.microsoft.com/office/drawing/2014/main" id="{A03937CA-39E4-3449-98EE-396A9065133B}"/>
              </a:ext>
            </a:extLst>
          </p:cNvPr>
          <p:cNvSpPr txBox="1"/>
          <p:nvPr/>
        </p:nvSpPr>
        <p:spPr>
          <a:xfrm rot="16200000">
            <a:off x="6285920" y="3997717"/>
            <a:ext cx="894919" cy="246221"/>
          </a:xfrm>
          <a:prstGeom prst="rect">
            <a:avLst/>
          </a:prstGeom>
          <a:noFill/>
        </p:spPr>
        <p:txBody>
          <a:bodyPr wrap="square" rtlCol="0">
            <a:spAutoFit/>
          </a:bodyPr>
          <a:lstStyle/>
          <a:p>
            <a:pPr algn="ctr"/>
            <a:r>
              <a:rPr kumimoji="1" lang="en-US" altLang="zh-CN" sz="1000" dirty="0">
                <a:latin typeface="Arial Rounded MT Bold" panose="020F0704030504030204" pitchFamily="34" charset="0"/>
              </a:rPr>
              <a:t>3-rd Round</a:t>
            </a:r>
            <a:endParaRPr kumimoji="1" lang="zh-CN" altLang="en-US" sz="1000" dirty="0">
              <a:latin typeface="Arial Rounded MT Bold" panose="020F0704030504030204" pitchFamily="34" charset="0"/>
            </a:endParaRPr>
          </a:p>
        </p:txBody>
      </p:sp>
      <p:pic>
        <p:nvPicPr>
          <p:cNvPr id="96" name="图形 95">
            <a:extLst>
              <a:ext uri="{FF2B5EF4-FFF2-40B4-BE49-F238E27FC236}">
                <a16:creationId xmlns:a16="http://schemas.microsoft.com/office/drawing/2014/main" id="{3BEFB5C8-49B9-014D-B2E5-A5D26FBF23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971685" y="1916451"/>
            <a:ext cx="227751" cy="222296"/>
          </a:xfrm>
          <a:prstGeom prst="rect">
            <a:avLst/>
          </a:prstGeom>
        </p:spPr>
      </p:pic>
      <p:grpSp>
        <p:nvGrpSpPr>
          <p:cNvPr id="97" name="组合 96">
            <a:extLst>
              <a:ext uri="{FF2B5EF4-FFF2-40B4-BE49-F238E27FC236}">
                <a16:creationId xmlns:a16="http://schemas.microsoft.com/office/drawing/2014/main" id="{BAD359F7-9447-D44E-BEF9-DBA27E3BD0B2}"/>
              </a:ext>
            </a:extLst>
          </p:cNvPr>
          <p:cNvGrpSpPr/>
          <p:nvPr/>
        </p:nvGrpSpPr>
        <p:grpSpPr>
          <a:xfrm>
            <a:off x="7250243" y="2085884"/>
            <a:ext cx="619930" cy="261610"/>
            <a:chOff x="9443448" y="3259946"/>
            <a:chExt cx="619930" cy="261610"/>
          </a:xfrm>
        </p:grpSpPr>
        <p:cxnSp>
          <p:nvCxnSpPr>
            <p:cNvPr id="98" name="直线连接符 97">
              <a:extLst>
                <a:ext uri="{FF2B5EF4-FFF2-40B4-BE49-F238E27FC236}">
                  <a16:creationId xmlns:a16="http://schemas.microsoft.com/office/drawing/2014/main" id="{FB726065-CA2B-954D-A6C6-7A7930836E7B}"/>
                </a:ext>
              </a:extLst>
            </p:cNvPr>
            <p:cNvCxnSpPr>
              <a:cxnSpLocks/>
            </p:cNvCxnSpPr>
            <p:nvPr/>
          </p:nvCxnSpPr>
          <p:spPr>
            <a:xfrm>
              <a:off x="9443984" y="3439080"/>
              <a:ext cx="138534"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线连接符 98">
              <a:extLst>
                <a:ext uri="{FF2B5EF4-FFF2-40B4-BE49-F238E27FC236}">
                  <a16:creationId xmlns:a16="http://schemas.microsoft.com/office/drawing/2014/main" id="{BC9C54DF-E11E-974D-A630-88A407DDDB06}"/>
                </a:ext>
              </a:extLst>
            </p:cNvPr>
            <p:cNvCxnSpPr>
              <a:cxnSpLocks/>
            </p:cNvCxnSpPr>
            <p:nvPr/>
          </p:nvCxnSpPr>
          <p:spPr>
            <a:xfrm>
              <a:off x="9443448" y="3418117"/>
              <a:ext cx="0" cy="3239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线连接符 99">
              <a:extLst>
                <a:ext uri="{FF2B5EF4-FFF2-40B4-BE49-F238E27FC236}">
                  <a16:creationId xmlns:a16="http://schemas.microsoft.com/office/drawing/2014/main" id="{2E788EE5-7FDF-5143-9577-0F23BFF5F0DB}"/>
                </a:ext>
              </a:extLst>
            </p:cNvPr>
            <p:cNvCxnSpPr>
              <a:cxnSpLocks/>
            </p:cNvCxnSpPr>
            <p:nvPr/>
          </p:nvCxnSpPr>
          <p:spPr>
            <a:xfrm>
              <a:off x="9582518" y="3417477"/>
              <a:ext cx="0" cy="3239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线连接符 100">
              <a:extLst>
                <a:ext uri="{FF2B5EF4-FFF2-40B4-BE49-F238E27FC236}">
                  <a16:creationId xmlns:a16="http://schemas.microsoft.com/office/drawing/2014/main" id="{C910ACA7-737C-3940-A60C-A21F0DE5D9E1}"/>
                </a:ext>
              </a:extLst>
            </p:cNvPr>
            <p:cNvCxnSpPr>
              <a:cxnSpLocks/>
            </p:cNvCxnSpPr>
            <p:nvPr/>
          </p:nvCxnSpPr>
          <p:spPr>
            <a:xfrm>
              <a:off x="9865416" y="3439080"/>
              <a:ext cx="197962"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线连接符 101">
              <a:extLst>
                <a:ext uri="{FF2B5EF4-FFF2-40B4-BE49-F238E27FC236}">
                  <a16:creationId xmlns:a16="http://schemas.microsoft.com/office/drawing/2014/main" id="{F244FA4D-326E-5F45-8E9E-7B562B0B48E6}"/>
                </a:ext>
              </a:extLst>
            </p:cNvPr>
            <p:cNvCxnSpPr>
              <a:cxnSpLocks/>
            </p:cNvCxnSpPr>
            <p:nvPr/>
          </p:nvCxnSpPr>
          <p:spPr>
            <a:xfrm>
              <a:off x="9865416" y="3420539"/>
              <a:ext cx="0" cy="3239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线连接符 102">
              <a:extLst>
                <a:ext uri="{FF2B5EF4-FFF2-40B4-BE49-F238E27FC236}">
                  <a16:creationId xmlns:a16="http://schemas.microsoft.com/office/drawing/2014/main" id="{6E30EC38-498F-F44E-8A35-204E917E1131}"/>
                </a:ext>
              </a:extLst>
            </p:cNvPr>
            <p:cNvCxnSpPr>
              <a:cxnSpLocks/>
            </p:cNvCxnSpPr>
            <p:nvPr/>
          </p:nvCxnSpPr>
          <p:spPr>
            <a:xfrm>
              <a:off x="10063378" y="3420539"/>
              <a:ext cx="0" cy="3239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文本框 103">
              <a:extLst>
                <a:ext uri="{FF2B5EF4-FFF2-40B4-BE49-F238E27FC236}">
                  <a16:creationId xmlns:a16="http://schemas.microsoft.com/office/drawing/2014/main" id="{FB0908EA-3D29-984C-BD23-472E81DEA701}"/>
                </a:ext>
              </a:extLst>
            </p:cNvPr>
            <p:cNvSpPr txBox="1"/>
            <p:nvPr/>
          </p:nvSpPr>
          <p:spPr>
            <a:xfrm>
              <a:off x="9524825" y="3259946"/>
              <a:ext cx="390777" cy="261610"/>
            </a:xfrm>
            <a:prstGeom prst="rect">
              <a:avLst/>
            </a:prstGeom>
            <a:noFill/>
          </p:spPr>
          <p:txBody>
            <a:bodyPr wrap="square">
              <a:spAutoFit/>
            </a:bodyPr>
            <a:lstStyle/>
            <a:p>
              <a:pPr algn="ctr"/>
              <a:r>
                <a:rPr kumimoji="1" lang="en-US" altLang="zh-CN" sz="1100" dirty="0">
                  <a:latin typeface="Arial Rounded MT Bold" panose="020F0704030504030204" pitchFamily="34" charset="0"/>
                </a:rPr>
                <a:t>…</a:t>
              </a:r>
              <a:endParaRPr kumimoji="1" lang="zh-CN" altLang="en-US" sz="1100" dirty="0">
                <a:latin typeface="Arial Rounded MT Bold" panose="020F0704030504030204" pitchFamily="34" charset="0"/>
              </a:endParaRPr>
            </a:p>
          </p:txBody>
        </p:sp>
      </p:grpSp>
      <p:grpSp>
        <p:nvGrpSpPr>
          <p:cNvPr id="105" name="组合 104">
            <a:extLst>
              <a:ext uri="{FF2B5EF4-FFF2-40B4-BE49-F238E27FC236}">
                <a16:creationId xmlns:a16="http://schemas.microsoft.com/office/drawing/2014/main" id="{970AE815-11B2-8F45-9888-66E229DB95C6}"/>
              </a:ext>
            </a:extLst>
          </p:cNvPr>
          <p:cNvGrpSpPr/>
          <p:nvPr/>
        </p:nvGrpSpPr>
        <p:grpSpPr>
          <a:xfrm>
            <a:off x="8019082" y="4901020"/>
            <a:ext cx="2743915" cy="458674"/>
            <a:chOff x="8165201" y="1776817"/>
            <a:chExt cx="2743915" cy="458674"/>
          </a:xfrm>
        </p:grpSpPr>
        <p:cxnSp>
          <p:nvCxnSpPr>
            <p:cNvPr id="106" name="直线箭头连接符 105">
              <a:extLst>
                <a:ext uri="{FF2B5EF4-FFF2-40B4-BE49-F238E27FC236}">
                  <a16:creationId xmlns:a16="http://schemas.microsoft.com/office/drawing/2014/main" id="{0E28F807-7C9E-164B-AA47-EC0FA9620BD9}"/>
                </a:ext>
              </a:extLst>
            </p:cNvPr>
            <p:cNvCxnSpPr>
              <a:cxnSpLocks/>
            </p:cNvCxnSpPr>
            <p:nvPr/>
          </p:nvCxnSpPr>
          <p:spPr>
            <a:xfrm flipH="1">
              <a:off x="8165201" y="2083365"/>
              <a:ext cx="2743915" cy="1521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线箭头连接符 106">
              <a:extLst>
                <a:ext uri="{FF2B5EF4-FFF2-40B4-BE49-F238E27FC236}">
                  <a16:creationId xmlns:a16="http://schemas.microsoft.com/office/drawing/2014/main" id="{AC220947-69B8-AB4B-AF95-098D6EFAEA14}"/>
                </a:ext>
              </a:extLst>
            </p:cNvPr>
            <p:cNvCxnSpPr>
              <a:cxnSpLocks/>
            </p:cNvCxnSpPr>
            <p:nvPr/>
          </p:nvCxnSpPr>
          <p:spPr>
            <a:xfrm>
              <a:off x="8165201" y="1776817"/>
              <a:ext cx="2743915" cy="1521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08" name="直线连接符 107">
            <a:extLst>
              <a:ext uri="{FF2B5EF4-FFF2-40B4-BE49-F238E27FC236}">
                <a16:creationId xmlns:a16="http://schemas.microsoft.com/office/drawing/2014/main" id="{DD7910AC-76BD-3349-9DE9-3B22B124A024}"/>
              </a:ext>
            </a:extLst>
          </p:cNvPr>
          <p:cNvCxnSpPr>
            <a:cxnSpLocks/>
          </p:cNvCxnSpPr>
          <p:nvPr/>
        </p:nvCxnSpPr>
        <p:spPr>
          <a:xfrm>
            <a:off x="10762037" y="5044206"/>
            <a:ext cx="0" cy="151331"/>
          </a:xfrm>
          <a:prstGeom prst="line">
            <a:avLst/>
          </a:prstGeom>
          <a:ln w="50800">
            <a:solidFill>
              <a:schemeClr val="accent2">
                <a:lumMod val="50000"/>
              </a:schemeClr>
            </a:solidFill>
          </a:ln>
        </p:spPr>
        <p:style>
          <a:lnRef idx="3">
            <a:schemeClr val="accent2"/>
          </a:lnRef>
          <a:fillRef idx="0">
            <a:schemeClr val="accent2"/>
          </a:fillRef>
          <a:effectRef idx="2">
            <a:schemeClr val="accent2"/>
          </a:effectRef>
          <a:fontRef idx="minor">
            <a:schemeClr val="tx1"/>
          </a:fontRef>
        </p:style>
      </p:cxnSp>
      <p:sp>
        <p:nvSpPr>
          <p:cNvPr id="109" name="文本框 108">
            <a:extLst>
              <a:ext uri="{FF2B5EF4-FFF2-40B4-BE49-F238E27FC236}">
                <a16:creationId xmlns:a16="http://schemas.microsoft.com/office/drawing/2014/main" id="{E860728B-1117-8C47-B4DC-4A8636834466}"/>
              </a:ext>
            </a:extLst>
          </p:cNvPr>
          <p:cNvSpPr txBox="1"/>
          <p:nvPr/>
        </p:nvSpPr>
        <p:spPr>
          <a:xfrm>
            <a:off x="8597393" y="5260304"/>
            <a:ext cx="314713" cy="307777"/>
          </a:xfrm>
          <a:prstGeom prst="rect">
            <a:avLst/>
          </a:prstGeom>
          <a:noFill/>
        </p:spPr>
        <p:txBody>
          <a:bodyPr wrap="square" rtlCol="0">
            <a:spAutoFit/>
          </a:bodyPr>
          <a:lstStyle/>
          <a:p>
            <a:r>
              <a:rPr kumimoji="1" lang="zh-CN" altLang="en-US" sz="1400" b="1" dirty="0">
                <a:latin typeface="Arial Rounded MT Bold" panose="020F0704030504030204" pitchFamily="34" charset="0"/>
              </a:rPr>
              <a:t>➇</a:t>
            </a:r>
            <a:endParaRPr kumimoji="1" lang="zh-CN" altLang="en-US" sz="1400" baseline="-25000" dirty="0">
              <a:latin typeface="Arial Rounded MT Bold" panose="020F0704030504030204" pitchFamily="34" charset="0"/>
            </a:endParaRPr>
          </a:p>
        </p:txBody>
      </p:sp>
      <p:sp>
        <p:nvSpPr>
          <p:cNvPr id="110" name="文本框 109">
            <a:extLst>
              <a:ext uri="{FF2B5EF4-FFF2-40B4-BE49-F238E27FC236}">
                <a16:creationId xmlns:a16="http://schemas.microsoft.com/office/drawing/2014/main" id="{66A041CA-02C3-7748-AF7A-E68AC1B2D764}"/>
              </a:ext>
            </a:extLst>
          </p:cNvPr>
          <p:cNvSpPr txBox="1"/>
          <p:nvPr/>
        </p:nvSpPr>
        <p:spPr>
          <a:xfrm>
            <a:off x="8594038" y="2636260"/>
            <a:ext cx="283188" cy="307777"/>
          </a:xfrm>
          <a:prstGeom prst="rect">
            <a:avLst/>
          </a:prstGeom>
          <a:noFill/>
        </p:spPr>
        <p:txBody>
          <a:bodyPr wrap="square">
            <a:spAutoFit/>
          </a:bodyPr>
          <a:lstStyle/>
          <a:p>
            <a:r>
              <a:rPr kumimoji="1" lang="en-US" altLang="zh-CN" sz="1400" b="1" dirty="0">
                <a:latin typeface="Arial Rounded MT Bold" panose="020F0704030504030204" pitchFamily="34" charset="0"/>
              </a:rPr>
              <a:t>➂</a:t>
            </a:r>
            <a:endParaRPr lang="zh-CN" altLang="en-US" sz="1400" dirty="0"/>
          </a:p>
        </p:txBody>
      </p:sp>
      <p:sp>
        <p:nvSpPr>
          <p:cNvPr id="111" name="文本框 110">
            <a:extLst>
              <a:ext uri="{FF2B5EF4-FFF2-40B4-BE49-F238E27FC236}">
                <a16:creationId xmlns:a16="http://schemas.microsoft.com/office/drawing/2014/main" id="{9CCD9EC2-6AD0-5C4D-AC3A-5F16D23F8D08}"/>
              </a:ext>
            </a:extLst>
          </p:cNvPr>
          <p:cNvSpPr txBox="1"/>
          <p:nvPr/>
        </p:nvSpPr>
        <p:spPr>
          <a:xfrm>
            <a:off x="8598330" y="2149889"/>
            <a:ext cx="352454" cy="307777"/>
          </a:xfrm>
          <a:prstGeom prst="rect">
            <a:avLst/>
          </a:prstGeom>
          <a:noFill/>
        </p:spPr>
        <p:txBody>
          <a:bodyPr wrap="square">
            <a:spAutoFit/>
          </a:bodyPr>
          <a:lstStyle/>
          <a:p>
            <a:r>
              <a:rPr kumimoji="1" lang="en-US" altLang="zh-CN" sz="1400" b="1" dirty="0">
                <a:latin typeface="Arial Rounded MT Bold" panose="020F0704030504030204" pitchFamily="34" charset="0"/>
              </a:rPr>
              <a:t>➁</a:t>
            </a:r>
            <a:endParaRPr lang="zh-CN" altLang="en-US" sz="1400" dirty="0"/>
          </a:p>
        </p:txBody>
      </p:sp>
      <p:sp>
        <p:nvSpPr>
          <p:cNvPr id="112" name="文本框 111">
            <a:extLst>
              <a:ext uri="{FF2B5EF4-FFF2-40B4-BE49-F238E27FC236}">
                <a16:creationId xmlns:a16="http://schemas.microsoft.com/office/drawing/2014/main" id="{4A649747-995B-EE4C-86A5-9DB1BF50AF0E}"/>
              </a:ext>
            </a:extLst>
          </p:cNvPr>
          <p:cNvSpPr txBox="1"/>
          <p:nvPr/>
        </p:nvSpPr>
        <p:spPr>
          <a:xfrm>
            <a:off x="8758475" y="1610576"/>
            <a:ext cx="1797178" cy="246221"/>
          </a:xfrm>
          <a:prstGeom prst="rect">
            <a:avLst/>
          </a:prstGeom>
          <a:noFill/>
        </p:spPr>
        <p:txBody>
          <a:bodyPr wrap="square">
            <a:spAutoFit/>
          </a:bodyPr>
          <a:lstStyle/>
          <a:p>
            <a:r>
              <a:rPr kumimoji="1" lang="en-US" altLang="zh-CN" sz="1000" dirty="0">
                <a:latin typeface="Arial Rounded MT Bold" panose="020F0704030504030204" pitchFamily="34" charset="0"/>
              </a:rPr>
              <a:t>Complex Event Query</a:t>
            </a:r>
            <a:endParaRPr kumimoji="1" lang="zh-CN" altLang="en-US" sz="1000" dirty="0">
              <a:solidFill>
                <a:schemeClr val="accent2">
                  <a:lumMod val="75000"/>
                </a:schemeClr>
              </a:solidFill>
              <a:latin typeface="Arial Rounded MT Bold" panose="020F0704030504030204" pitchFamily="34" charset="0"/>
            </a:endParaRPr>
          </a:p>
        </p:txBody>
      </p:sp>
      <p:sp>
        <p:nvSpPr>
          <p:cNvPr id="113" name="文本框 112">
            <a:extLst>
              <a:ext uri="{FF2B5EF4-FFF2-40B4-BE49-F238E27FC236}">
                <a16:creationId xmlns:a16="http://schemas.microsoft.com/office/drawing/2014/main" id="{37E719A5-E91C-5B4A-BC0D-FA3987122730}"/>
              </a:ext>
            </a:extLst>
          </p:cNvPr>
          <p:cNvSpPr txBox="1"/>
          <p:nvPr/>
        </p:nvSpPr>
        <p:spPr>
          <a:xfrm>
            <a:off x="8751467" y="4271352"/>
            <a:ext cx="1053944" cy="246221"/>
          </a:xfrm>
          <a:prstGeom prst="rect">
            <a:avLst/>
          </a:prstGeom>
          <a:noFill/>
        </p:spPr>
        <p:txBody>
          <a:bodyPr wrap="square">
            <a:spAutoFit/>
          </a:bodyPr>
          <a:lstStyle/>
          <a:p>
            <a:r>
              <a:rPr kumimoji="1" lang="en-US" altLang="zh-CN" sz="1000" dirty="0">
                <a:latin typeface="Arial Rounded MT Bold" panose="020F0704030504030204" pitchFamily="34" charset="0"/>
              </a:rPr>
              <a:t>Updated SWF</a:t>
            </a:r>
            <a:endParaRPr lang="zh-CN" altLang="en-US" sz="1000" dirty="0"/>
          </a:p>
        </p:txBody>
      </p:sp>
      <p:sp>
        <p:nvSpPr>
          <p:cNvPr id="114" name="文本框 113">
            <a:extLst>
              <a:ext uri="{FF2B5EF4-FFF2-40B4-BE49-F238E27FC236}">
                <a16:creationId xmlns:a16="http://schemas.microsoft.com/office/drawing/2014/main" id="{2CF42773-5BBE-D049-8453-AB29BB796C8E}"/>
              </a:ext>
            </a:extLst>
          </p:cNvPr>
          <p:cNvSpPr txBox="1"/>
          <p:nvPr/>
        </p:nvSpPr>
        <p:spPr>
          <a:xfrm>
            <a:off x="8598749" y="4707027"/>
            <a:ext cx="340280" cy="307777"/>
          </a:xfrm>
          <a:prstGeom prst="rect">
            <a:avLst/>
          </a:prstGeom>
          <a:noFill/>
        </p:spPr>
        <p:txBody>
          <a:bodyPr wrap="square">
            <a:spAutoFit/>
          </a:bodyPr>
          <a:lstStyle/>
          <a:p>
            <a:r>
              <a:rPr kumimoji="1" lang="en-US" altLang="zh-CN" sz="1400" b="1" dirty="0">
                <a:latin typeface="Arial Rounded MT Bold" panose="020F0704030504030204" pitchFamily="34" charset="0"/>
              </a:rPr>
              <a:t>➆</a:t>
            </a:r>
            <a:endParaRPr lang="zh-CN" altLang="en-US" sz="1400" dirty="0"/>
          </a:p>
        </p:txBody>
      </p:sp>
      <p:grpSp>
        <p:nvGrpSpPr>
          <p:cNvPr id="115" name="组合 114">
            <a:extLst>
              <a:ext uri="{FF2B5EF4-FFF2-40B4-BE49-F238E27FC236}">
                <a16:creationId xmlns:a16="http://schemas.microsoft.com/office/drawing/2014/main" id="{54455F7B-DA87-6649-A6DD-FE731C30BAEE}"/>
              </a:ext>
            </a:extLst>
          </p:cNvPr>
          <p:cNvGrpSpPr/>
          <p:nvPr/>
        </p:nvGrpSpPr>
        <p:grpSpPr>
          <a:xfrm>
            <a:off x="6604382" y="4725928"/>
            <a:ext cx="4749364" cy="877250"/>
            <a:chOff x="4945167" y="162228"/>
            <a:chExt cx="4749364" cy="877250"/>
          </a:xfrm>
        </p:grpSpPr>
        <p:cxnSp>
          <p:nvCxnSpPr>
            <p:cNvPr id="116" name="直线连接符 115">
              <a:extLst>
                <a:ext uri="{FF2B5EF4-FFF2-40B4-BE49-F238E27FC236}">
                  <a16:creationId xmlns:a16="http://schemas.microsoft.com/office/drawing/2014/main" id="{34AC67CD-4B2D-374C-81DD-494EEE716C51}"/>
                </a:ext>
              </a:extLst>
            </p:cNvPr>
            <p:cNvCxnSpPr>
              <a:cxnSpLocks/>
            </p:cNvCxnSpPr>
            <p:nvPr/>
          </p:nvCxnSpPr>
          <p:spPr>
            <a:xfrm>
              <a:off x="4945167" y="176762"/>
              <a:ext cx="0" cy="862716"/>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直线连接符 116">
              <a:extLst>
                <a:ext uri="{FF2B5EF4-FFF2-40B4-BE49-F238E27FC236}">
                  <a16:creationId xmlns:a16="http://schemas.microsoft.com/office/drawing/2014/main" id="{B9722B13-4D58-6A43-AE68-5E3981BA89F1}"/>
                </a:ext>
              </a:extLst>
            </p:cNvPr>
            <p:cNvCxnSpPr>
              <a:cxnSpLocks/>
            </p:cNvCxnSpPr>
            <p:nvPr/>
          </p:nvCxnSpPr>
          <p:spPr>
            <a:xfrm flipV="1">
              <a:off x="4945167" y="1027191"/>
              <a:ext cx="4749364" cy="1351"/>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直线连接符 117">
              <a:extLst>
                <a:ext uri="{FF2B5EF4-FFF2-40B4-BE49-F238E27FC236}">
                  <a16:creationId xmlns:a16="http://schemas.microsoft.com/office/drawing/2014/main" id="{80EC8CA7-11DD-0447-BDE4-55D5F45052DA}"/>
                </a:ext>
              </a:extLst>
            </p:cNvPr>
            <p:cNvCxnSpPr>
              <a:cxnSpLocks/>
            </p:cNvCxnSpPr>
            <p:nvPr/>
          </p:nvCxnSpPr>
          <p:spPr>
            <a:xfrm>
              <a:off x="9686625" y="164475"/>
              <a:ext cx="0" cy="862716"/>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直线连接符 118">
              <a:extLst>
                <a:ext uri="{FF2B5EF4-FFF2-40B4-BE49-F238E27FC236}">
                  <a16:creationId xmlns:a16="http://schemas.microsoft.com/office/drawing/2014/main" id="{46E36653-12CA-FB4E-91A5-C1F48F9DDFC6}"/>
                </a:ext>
              </a:extLst>
            </p:cNvPr>
            <p:cNvCxnSpPr>
              <a:cxnSpLocks/>
            </p:cNvCxnSpPr>
            <p:nvPr/>
          </p:nvCxnSpPr>
          <p:spPr>
            <a:xfrm flipV="1">
              <a:off x="4945167" y="162228"/>
              <a:ext cx="4749364" cy="1351"/>
            </a:xfrm>
            <a:prstGeom prst="line">
              <a:avLst/>
            </a:prstGeom>
            <a:ln w="158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120" name="图形 119">
            <a:extLst>
              <a:ext uri="{FF2B5EF4-FFF2-40B4-BE49-F238E27FC236}">
                <a16:creationId xmlns:a16="http://schemas.microsoft.com/office/drawing/2014/main" id="{FA6F5F32-D7EA-E142-B703-E9D02C1F45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83420" y="5017916"/>
            <a:ext cx="227751" cy="222296"/>
          </a:xfrm>
          <a:prstGeom prst="rect">
            <a:avLst/>
          </a:prstGeom>
        </p:spPr>
      </p:pic>
      <p:sp>
        <p:nvSpPr>
          <p:cNvPr id="121" name="文本框 120">
            <a:extLst>
              <a:ext uri="{FF2B5EF4-FFF2-40B4-BE49-F238E27FC236}">
                <a16:creationId xmlns:a16="http://schemas.microsoft.com/office/drawing/2014/main" id="{D4B368F2-BD87-274D-904E-1081E7401C23}"/>
              </a:ext>
            </a:extLst>
          </p:cNvPr>
          <p:cNvSpPr txBox="1"/>
          <p:nvPr/>
        </p:nvSpPr>
        <p:spPr>
          <a:xfrm>
            <a:off x="10751774" y="5213582"/>
            <a:ext cx="684339" cy="246221"/>
          </a:xfrm>
          <a:prstGeom prst="rect">
            <a:avLst/>
          </a:prstGeom>
          <a:noFill/>
        </p:spPr>
        <p:txBody>
          <a:bodyPr wrap="square">
            <a:spAutoFit/>
          </a:bodyPr>
          <a:lstStyle/>
          <a:p>
            <a:r>
              <a:rPr kumimoji="1" lang="en-US" altLang="zh-CN" sz="1000" dirty="0">
                <a:latin typeface="Arial Rounded MT Bold" panose="020F0704030504030204" pitchFamily="34" charset="0"/>
              </a:rPr>
              <a:t>Filter</a:t>
            </a:r>
            <a:endParaRPr kumimoji="1" lang="zh-CN" altLang="en-US" sz="1000" dirty="0">
              <a:latin typeface="Arial Rounded MT Bold" panose="020F0704030504030204" pitchFamily="34" charset="0"/>
            </a:endParaRPr>
          </a:p>
        </p:txBody>
      </p:sp>
      <p:sp>
        <p:nvSpPr>
          <p:cNvPr id="122" name="文本框 121">
            <a:extLst>
              <a:ext uri="{FF2B5EF4-FFF2-40B4-BE49-F238E27FC236}">
                <a16:creationId xmlns:a16="http://schemas.microsoft.com/office/drawing/2014/main" id="{C90EF223-6A98-B84B-B1F1-EB3A37903A5A}"/>
              </a:ext>
            </a:extLst>
          </p:cNvPr>
          <p:cNvSpPr txBox="1"/>
          <p:nvPr/>
        </p:nvSpPr>
        <p:spPr>
          <a:xfrm>
            <a:off x="8756218" y="5292140"/>
            <a:ext cx="1265632" cy="261610"/>
          </a:xfrm>
          <a:prstGeom prst="rect">
            <a:avLst/>
          </a:prstGeom>
          <a:noFill/>
        </p:spPr>
        <p:txBody>
          <a:bodyPr wrap="square" rtlCol="0">
            <a:spAutoFit/>
          </a:bodyPr>
          <a:lstStyle/>
          <a:p>
            <a:r>
              <a:rPr kumimoji="1" lang="en-US" altLang="zh-CN" sz="1050" dirty="0">
                <a:latin typeface="Arial Rounded MT Bold" panose="020F0704030504030204" pitchFamily="34" charset="0"/>
              </a:rPr>
              <a:t>Filtered Events</a:t>
            </a:r>
            <a:endParaRPr kumimoji="1" lang="zh-CN" altLang="en-US" sz="1100" baseline="-25000" dirty="0">
              <a:latin typeface="Arial Rounded MT Bold" panose="020F0704030504030204" pitchFamily="34" charset="0"/>
            </a:endParaRPr>
          </a:p>
        </p:txBody>
      </p:sp>
      <p:sp>
        <p:nvSpPr>
          <p:cNvPr id="123" name="文本框 122">
            <a:extLst>
              <a:ext uri="{FF2B5EF4-FFF2-40B4-BE49-F238E27FC236}">
                <a16:creationId xmlns:a16="http://schemas.microsoft.com/office/drawing/2014/main" id="{AA585E08-DB7F-FE42-B086-C1205EA7F3D7}"/>
              </a:ext>
            </a:extLst>
          </p:cNvPr>
          <p:cNvSpPr txBox="1"/>
          <p:nvPr/>
        </p:nvSpPr>
        <p:spPr>
          <a:xfrm>
            <a:off x="7229373" y="5378205"/>
            <a:ext cx="656470" cy="261610"/>
          </a:xfrm>
          <a:prstGeom prst="rect">
            <a:avLst/>
          </a:prstGeom>
          <a:noFill/>
        </p:spPr>
        <p:txBody>
          <a:bodyPr wrap="square">
            <a:spAutoFit/>
          </a:bodyPr>
          <a:lstStyle/>
          <a:p>
            <a:pPr algn="r"/>
            <a:r>
              <a:rPr kumimoji="1" lang="en-US" altLang="zh-CN" sz="1050" dirty="0">
                <a:latin typeface="Arial Rounded MT Bold" panose="020F0704030504030204" pitchFamily="34" charset="0"/>
              </a:rPr>
              <a:t>Match</a:t>
            </a:r>
            <a:endParaRPr kumimoji="1" lang="zh-CN" altLang="en-US" sz="1050" dirty="0">
              <a:latin typeface="Arial Rounded MT Bold" panose="020F0704030504030204" pitchFamily="34" charset="0"/>
            </a:endParaRPr>
          </a:p>
        </p:txBody>
      </p:sp>
      <p:sp>
        <p:nvSpPr>
          <p:cNvPr id="124" name="文本框 123">
            <a:extLst>
              <a:ext uri="{FF2B5EF4-FFF2-40B4-BE49-F238E27FC236}">
                <a16:creationId xmlns:a16="http://schemas.microsoft.com/office/drawing/2014/main" id="{8C576E70-AD61-0E4D-82DC-123755514311}"/>
              </a:ext>
            </a:extLst>
          </p:cNvPr>
          <p:cNvSpPr txBox="1"/>
          <p:nvPr/>
        </p:nvSpPr>
        <p:spPr>
          <a:xfrm rot="16200000">
            <a:off x="6277591" y="5037349"/>
            <a:ext cx="894919" cy="246221"/>
          </a:xfrm>
          <a:prstGeom prst="rect">
            <a:avLst/>
          </a:prstGeom>
          <a:noFill/>
        </p:spPr>
        <p:txBody>
          <a:bodyPr wrap="square" rtlCol="0">
            <a:spAutoFit/>
          </a:bodyPr>
          <a:lstStyle/>
          <a:p>
            <a:pPr algn="ctr"/>
            <a:r>
              <a:rPr kumimoji="1" lang="en-US" altLang="zh-CN" sz="1000" dirty="0">
                <a:latin typeface="Arial Rounded MT Bold" panose="020F0704030504030204" pitchFamily="34" charset="0"/>
              </a:rPr>
              <a:t>4-th Round</a:t>
            </a:r>
            <a:endParaRPr kumimoji="1" lang="zh-CN" altLang="en-US" sz="1000" dirty="0">
              <a:latin typeface="Arial Rounded MT Bold" panose="020F0704030504030204" pitchFamily="34" charset="0"/>
            </a:endParaRPr>
          </a:p>
        </p:txBody>
      </p:sp>
      <p:grpSp>
        <p:nvGrpSpPr>
          <p:cNvPr id="125" name="组合 124">
            <a:extLst>
              <a:ext uri="{FF2B5EF4-FFF2-40B4-BE49-F238E27FC236}">
                <a16:creationId xmlns:a16="http://schemas.microsoft.com/office/drawing/2014/main" id="{C534E1A1-06A8-2344-8BD7-3B1A30122345}"/>
              </a:ext>
            </a:extLst>
          </p:cNvPr>
          <p:cNvGrpSpPr/>
          <p:nvPr/>
        </p:nvGrpSpPr>
        <p:grpSpPr>
          <a:xfrm>
            <a:off x="9627175" y="2115230"/>
            <a:ext cx="619930" cy="261610"/>
            <a:chOff x="9443448" y="3259946"/>
            <a:chExt cx="619930" cy="261610"/>
          </a:xfrm>
        </p:grpSpPr>
        <p:cxnSp>
          <p:nvCxnSpPr>
            <p:cNvPr id="126" name="直线连接符 125">
              <a:extLst>
                <a:ext uri="{FF2B5EF4-FFF2-40B4-BE49-F238E27FC236}">
                  <a16:creationId xmlns:a16="http://schemas.microsoft.com/office/drawing/2014/main" id="{8F29E05C-CD2E-4E4A-A913-8A220C8617F7}"/>
                </a:ext>
              </a:extLst>
            </p:cNvPr>
            <p:cNvCxnSpPr>
              <a:cxnSpLocks/>
            </p:cNvCxnSpPr>
            <p:nvPr/>
          </p:nvCxnSpPr>
          <p:spPr>
            <a:xfrm>
              <a:off x="9443984" y="3439080"/>
              <a:ext cx="138534"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直线连接符 126">
              <a:extLst>
                <a:ext uri="{FF2B5EF4-FFF2-40B4-BE49-F238E27FC236}">
                  <a16:creationId xmlns:a16="http://schemas.microsoft.com/office/drawing/2014/main" id="{256D27AA-C2C8-0D44-B0D9-202762987D40}"/>
                </a:ext>
              </a:extLst>
            </p:cNvPr>
            <p:cNvCxnSpPr>
              <a:cxnSpLocks/>
            </p:cNvCxnSpPr>
            <p:nvPr/>
          </p:nvCxnSpPr>
          <p:spPr>
            <a:xfrm>
              <a:off x="9443448" y="3418117"/>
              <a:ext cx="0" cy="3239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线连接符 127">
              <a:extLst>
                <a:ext uri="{FF2B5EF4-FFF2-40B4-BE49-F238E27FC236}">
                  <a16:creationId xmlns:a16="http://schemas.microsoft.com/office/drawing/2014/main" id="{5A4236D9-262F-1544-B7F6-4F69EB4E9277}"/>
                </a:ext>
              </a:extLst>
            </p:cNvPr>
            <p:cNvCxnSpPr>
              <a:cxnSpLocks/>
            </p:cNvCxnSpPr>
            <p:nvPr/>
          </p:nvCxnSpPr>
          <p:spPr>
            <a:xfrm>
              <a:off x="9582518" y="3417477"/>
              <a:ext cx="0" cy="3239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线连接符 128">
              <a:extLst>
                <a:ext uri="{FF2B5EF4-FFF2-40B4-BE49-F238E27FC236}">
                  <a16:creationId xmlns:a16="http://schemas.microsoft.com/office/drawing/2014/main" id="{9F453437-8786-DE4A-A40E-FC68D2F814B2}"/>
                </a:ext>
              </a:extLst>
            </p:cNvPr>
            <p:cNvCxnSpPr>
              <a:cxnSpLocks/>
            </p:cNvCxnSpPr>
            <p:nvPr/>
          </p:nvCxnSpPr>
          <p:spPr>
            <a:xfrm>
              <a:off x="9865416" y="3439080"/>
              <a:ext cx="197962" cy="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线连接符 129">
              <a:extLst>
                <a:ext uri="{FF2B5EF4-FFF2-40B4-BE49-F238E27FC236}">
                  <a16:creationId xmlns:a16="http://schemas.microsoft.com/office/drawing/2014/main" id="{2DA54DC3-C4C3-9242-B3D7-A031F7700EAF}"/>
                </a:ext>
              </a:extLst>
            </p:cNvPr>
            <p:cNvCxnSpPr>
              <a:cxnSpLocks/>
            </p:cNvCxnSpPr>
            <p:nvPr/>
          </p:nvCxnSpPr>
          <p:spPr>
            <a:xfrm>
              <a:off x="9865416" y="3420539"/>
              <a:ext cx="0" cy="3239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线连接符 130">
              <a:extLst>
                <a:ext uri="{FF2B5EF4-FFF2-40B4-BE49-F238E27FC236}">
                  <a16:creationId xmlns:a16="http://schemas.microsoft.com/office/drawing/2014/main" id="{E87A0F32-C38E-F849-BA2A-7992C9ECD8F8}"/>
                </a:ext>
              </a:extLst>
            </p:cNvPr>
            <p:cNvCxnSpPr>
              <a:cxnSpLocks/>
            </p:cNvCxnSpPr>
            <p:nvPr/>
          </p:nvCxnSpPr>
          <p:spPr>
            <a:xfrm>
              <a:off x="10063378" y="3420539"/>
              <a:ext cx="0" cy="32390"/>
            </a:xfrm>
            <a:prstGeom prst="line">
              <a:avLst/>
            </a:prstGeom>
            <a:ln w="285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文本框 131">
              <a:extLst>
                <a:ext uri="{FF2B5EF4-FFF2-40B4-BE49-F238E27FC236}">
                  <a16:creationId xmlns:a16="http://schemas.microsoft.com/office/drawing/2014/main" id="{0F5A9E22-A56E-5242-A694-31F01ECED7BE}"/>
                </a:ext>
              </a:extLst>
            </p:cNvPr>
            <p:cNvSpPr txBox="1"/>
            <p:nvPr/>
          </p:nvSpPr>
          <p:spPr>
            <a:xfrm>
              <a:off x="9524825" y="3259946"/>
              <a:ext cx="390777" cy="261610"/>
            </a:xfrm>
            <a:prstGeom prst="rect">
              <a:avLst/>
            </a:prstGeom>
            <a:noFill/>
          </p:spPr>
          <p:txBody>
            <a:bodyPr wrap="square">
              <a:spAutoFit/>
            </a:bodyPr>
            <a:lstStyle/>
            <a:p>
              <a:pPr algn="ctr"/>
              <a:r>
                <a:rPr kumimoji="1" lang="en-US" altLang="zh-CN" sz="1100" dirty="0">
                  <a:latin typeface="Arial Rounded MT Bold" panose="020F0704030504030204" pitchFamily="34" charset="0"/>
                </a:rPr>
                <a:t>…</a:t>
              </a:r>
              <a:endParaRPr kumimoji="1" lang="zh-CN" altLang="en-US" sz="1100" dirty="0">
                <a:latin typeface="Arial Rounded MT Bold" panose="020F0704030504030204" pitchFamily="34" charset="0"/>
              </a:endParaRPr>
            </a:p>
          </p:txBody>
        </p:sp>
      </p:grpSp>
      <p:pic>
        <p:nvPicPr>
          <p:cNvPr id="133" name="图形 132">
            <a:extLst>
              <a:ext uri="{FF2B5EF4-FFF2-40B4-BE49-F238E27FC236}">
                <a16:creationId xmlns:a16="http://schemas.microsoft.com/office/drawing/2014/main" id="{D53D64BA-88CD-2642-AA9D-152D37D8C9D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319177" flipH="1">
            <a:off x="11051301" y="2949123"/>
            <a:ext cx="180384" cy="180384"/>
          </a:xfrm>
          <a:prstGeom prst="rect">
            <a:avLst/>
          </a:prstGeom>
        </p:spPr>
      </p:pic>
      <p:sp>
        <p:nvSpPr>
          <p:cNvPr id="134" name="文本框 133">
            <a:extLst>
              <a:ext uri="{FF2B5EF4-FFF2-40B4-BE49-F238E27FC236}">
                <a16:creationId xmlns:a16="http://schemas.microsoft.com/office/drawing/2014/main" id="{462E104C-2483-3743-A358-ECD6B6E2AB9A}"/>
              </a:ext>
            </a:extLst>
          </p:cNvPr>
          <p:cNvSpPr txBox="1"/>
          <p:nvPr/>
        </p:nvSpPr>
        <p:spPr>
          <a:xfrm>
            <a:off x="10762036" y="3095787"/>
            <a:ext cx="684340" cy="400110"/>
          </a:xfrm>
          <a:prstGeom prst="rect">
            <a:avLst/>
          </a:prstGeom>
          <a:noFill/>
        </p:spPr>
        <p:txBody>
          <a:bodyPr wrap="square">
            <a:spAutoFit/>
          </a:bodyPr>
          <a:lstStyle/>
          <a:p>
            <a:r>
              <a:rPr kumimoji="1" lang="en-US" altLang="zh-CN" sz="1000" dirty="0">
                <a:latin typeface="Arial Rounded MT Bold" panose="020F0704030504030204" pitchFamily="34" charset="0"/>
              </a:rPr>
              <a:t>Filter &amp; Build</a:t>
            </a:r>
            <a:endParaRPr kumimoji="1" lang="zh-CN" altLang="en-US" sz="1000" dirty="0">
              <a:latin typeface="Arial Rounded MT Bold" panose="020F0704030504030204" pitchFamily="34" charset="0"/>
            </a:endParaRPr>
          </a:p>
        </p:txBody>
      </p:sp>
      <p:pic>
        <p:nvPicPr>
          <p:cNvPr id="135" name="图形 134">
            <a:extLst>
              <a:ext uri="{FF2B5EF4-FFF2-40B4-BE49-F238E27FC236}">
                <a16:creationId xmlns:a16="http://schemas.microsoft.com/office/drawing/2014/main" id="{D073241B-E124-B64C-9892-605B869E52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87138" y="2933991"/>
            <a:ext cx="227751" cy="222296"/>
          </a:xfrm>
          <a:prstGeom prst="rect">
            <a:avLst/>
          </a:prstGeom>
        </p:spPr>
      </p:pic>
      <p:grpSp>
        <p:nvGrpSpPr>
          <p:cNvPr id="136" name="组合 135">
            <a:extLst>
              <a:ext uri="{FF2B5EF4-FFF2-40B4-BE49-F238E27FC236}">
                <a16:creationId xmlns:a16="http://schemas.microsoft.com/office/drawing/2014/main" id="{518A2CBE-BD03-1847-ABCC-AE4D31649232}"/>
              </a:ext>
            </a:extLst>
          </p:cNvPr>
          <p:cNvGrpSpPr/>
          <p:nvPr/>
        </p:nvGrpSpPr>
        <p:grpSpPr>
          <a:xfrm>
            <a:off x="7366457" y="4296633"/>
            <a:ext cx="512346" cy="728043"/>
            <a:chOff x="3468638" y="3432328"/>
            <a:chExt cx="512346" cy="728043"/>
          </a:xfrm>
        </p:grpSpPr>
        <p:grpSp>
          <p:nvGrpSpPr>
            <p:cNvPr id="137" name="组合 136">
              <a:extLst>
                <a:ext uri="{FF2B5EF4-FFF2-40B4-BE49-F238E27FC236}">
                  <a16:creationId xmlns:a16="http://schemas.microsoft.com/office/drawing/2014/main" id="{06645EE1-F4CD-BC4C-9C7C-BA64629D95DF}"/>
                </a:ext>
              </a:extLst>
            </p:cNvPr>
            <p:cNvGrpSpPr/>
            <p:nvPr/>
          </p:nvGrpSpPr>
          <p:grpSpPr>
            <a:xfrm>
              <a:off x="3468638" y="3433353"/>
              <a:ext cx="167231" cy="213092"/>
              <a:chOff x="3635193" y="2847013"/>
              <a:chExt cx="167231" cy="213092"/>
            </a:xfrm>
          </p:grpSpPr>
          <p:sp>
            <p:nvSpPr>
              <p:cNvPr id="169" name="矩形 168">
                <a:extLst>
                  <a:ext uri="{FF2B5EF4-FFF2-40B4-BE49-F238E27FC236}">
                    <a16:creationId xmlns:a16="http://schemas.microsoft.com/office/drawing/2014/main" id="{E4260994-7178-304C-A63D-15147E2EFD71}"/>
                  </a:ext>
                </a:extLst>
              </p:cNvPr>
              <p:cNvSpPr/>
              <p:nvPr/>
            </p:nvSpPr>
            <p:spPr>
              <a:xfrm>
                <a:off x="3635193" y="2847013"/>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0" name="矩形 169">
                <a:extLst>
                  <a:ext uri="{FF2B5EF4-FFF2-40B4-BE49-F238E27FC236}">
                    <a16:creationId xmlns:a16="http://schemas.microsoft.com/office/drawing/2014/main" id="{9F0D6633-344D-8D40-AF7F-9D9AE5483869}"/>
                  </a:ext>
                </a:extLst>
              </p:cNvPr>
              <p:cNvSpPr/>
              <p:nvPr/>
            </p:nvSpPr>
            <p:spPr>
              <a:xfrm>
                <a:off x="3748849"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1" name="矩形 170">
                <a:extLst>
                  <a:ext uri="{FF2B5EF4-FFF2-40B4-BE49-F238E27FC236}">
                    <a16:creationId xmlns:a16="http://schemas.microsoft.com/office/drawing/2014/main" id="{E4E77D4E-056C-E741-8D47-52814A8BDD0E}"/>
                  </a:ext>
                </a:extLst>
              </p:cNvPr>
              <p:cNvSpPr/>
              <p:nvPr/>
            </p:nvSpPr>
            <p:spPr>
              <a:xfrm>
                <a:off x="3691332" y="2847013"/>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2" name="矩形 171">
                <a:extLst>
                  <a:ext uri="{FF2B5EF4-FFF2-40B4-BE49-F238E27FC236}">
                    <a16:creationId xmlns:a16="http://schemas.microsoft.com/office/drawing/2014/main" id="{E2C3855F-8912-A94C-A7AE-715CC0F37A2F}"/>
                  </a:ext>
                </a:extLst>
              </p:cNvPr>
              <p:cNvSpPr/>
              <p:nvPr/>
            </p:nvSpPr>
            <p:spPr>
              <a:xfrm>
                <a:off x="3635193" y="290028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3" name="矩形 172">
                <a:extLst>
                  <a:ext uri="{FF2B5EF4-FFF2-40B4-BE49-F238E27FC236}">
                    <a16:creationId xmlns:a16="http://schemas.microsoft.com/office/drawing/2014/main" id="{391D2483-1306-FF42-A67F-45042CCED1CD}"/>
                  </a:ext>
                </a:extLst>
              </p:cNvPr>
              <p:cNvSpPr/>
              <p:nvPr/>
            </p:nvSpPr>
            <p:spPr>
              <a:xfrm>
                <a:off x="3748849" y="290028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74" name="矩形 173">
                <a:extLst>
                  <a:ext uri="{FF2B5EF4-FFF2-40B4-BE49-F238E27FC236}">
                    <a16:creationId xmlns:a16="http://schemas.microsoft.com/office/drawing/2014/main" id="{6D51657A-4F6C-7C4B-BE4F-9FD7D3F6B56C}"/>
                  </a:ext>
                </a:extLst>
              </p:cNvPr>
              <p:cNvSpPr/>
              <p:nvPr/>
            </p:nvSpPr>
            <p:spPr>
              <a:xfrm>
                <a:off x="3691332" y="2900286"/>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5" name="矩形 174">
                <a:extLst>
                  <a:ext uri="{FF2B5EF4-FFF2-40B4-BE49-F238E27FC236}">
                    <a16:creationId xmlns:a16="http://schemas.microsoft.com/office/drawing/2014/main" id="{2AA06317-C834-D54C-A0E6-D97C2B908BF0}"/>
                  </a:ext>
                </a:extLst>
              </p:cNvPr>
              <p:cNvSpPr/>
              <p:nvPr/>
            </p:nvSpPr>
            <p:spPr>
              <a:xfrm>
                <a:off x="3635193" y="2953559"/>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6" name="矩形 175">
                <a:extLst>
                  <a:ext uri="{FF2B5EF4-FFF2-40B4-BE49-F238E27FC236}">
                    <a16:creationId xmlns:a16="http://schemas.microsoft.com/office/drawing/2014/main" id="{4D2ABA86-50DC-2F43-9B5D-F854826EEFF6}"/>
                  </a:ext>
                </a:extLst>
              </p:cNvPr>
              <p:cNvSpPr/>
              <p:nvPr/>
            </p:nvSpPr>
            <p:spPr>
              <a:xfrm>
                <a:off x="3748849" y="2953559"/>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7" name="矩形 176">
                <a:extLst>
                  <a:ext uri="{FF2B5EF4-FFF2-40B4-BE49-F238E27FC236}">
                    <a16:creationId xmlns:a16="http://schemas.microsoft.com/office/drawing/2014/main" id="{17E36CD5-91AC-D140-BAA6-238031AE83B4}"/>
                  </a:ext>
                </a:extLst>
              </p:cNvPr>
              <p:cNvSpPr/>
              <p:nvPr/>
            </p:nvSpPr>
            <p:spPr>
              <a:xfrm>
                <a:off x="3691332" y="2953559"/>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8" name="矩形 177">
                <a:extLst>
                  <a:ext uri="{FF2B5EF4-FFF2-40B4-BE49-F238E27FC236}">
                    <a16:creationId xmlns:a16="http://schemas.microsoft.com/office/drawing/2014/main" id="{02F12BE4-0840-994B-91A6-163CD22AE0EB}"/>
                  </a:ext>
                </a:extLst>
              </p:cNvPr>
              <p:cNvSpPr/>
              <p:nvPr/>
            </p:nvSpPr>
            <p:spPr>
              <a:xfrm>
                <a:off x="3635193" y="3006832"/>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9" name="矩形 178">
                <a:extLst>
                  <a:ext uri="{FF2B5EF4-FFF2-40B4-BE49-F238E27FC236}">
                    <a16:creationId xmlns:a16="http://schemas.microsoft.com/office/drawing/2014/main" id="{C43F9FB5-F07D-E14C-AE85-052B40B7E46B}"/>
                  </a:ext>
                </a:extLst>
              </p:cNvPr>
              <p:cNvSpPr/>
              <p:nvPr/>
            </p:nvSpPr>
            <p:spPr>
              <a:xfrm>
                <a:off x="3748849"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0" name="矩形 179">
                <a:extLst>
                  <a:ext uri="{FF2B5EF4-FFF2-40B4-BE49-F238E27FC236}">
                    <a16:creationId xmlns:a16="http://schemas.microsoft.com/office/drawing/2014/main" id="{768648A4-24EB-6348-B33B-73FC893A4DAE}"/>
                  </a:ext>
                </a:extLst>
              </p:cNvPr>
              <p:cNvSpPr/>
              <p:nvPr/>
            </p:nvSpPr>
            <p:spPr>
              <a:xfrm>
                <a:off x="3691332"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38" name="组合 137">
              <a:extLst>
                <a:ext uri="{FF2B5EF4-FFF2-40B4-BE49-F238E27FC236}">
                  <a16:creationId xmlns:a16="http://schemas.microsoft.com/office/drawing/2014/main" id="{C1E23419-C0BC-C04E-8384-0115889A0CAE}"/>
                </a:ext>
              </a:extLst>
            </p:cNvPr>
            <p:cNvGrpSpPr/>
            <p:nvPr/>
          </p:nvGrpSpPr>
          <p:grpSpPr>
            <a:xfrm>
              <a:off x="3813753" y="3432328"/>
              <a:ext cx="167231" cy="213092"/>
              <a:chOff x="3635193" y="2847013"/>
              <a:chExt cx="167231" cy="213092"/>
            </a:xfrm>
          </p:grpSpPr>
          <p:sp>
            <p:nvSpPr>
              <p:cNvPr id="157" name="矩形 156">
                <a:extLst>
                  <a:ext uri="{FF2B5EF4-FFF2-40B4-BE49-F238E27FC236}">
                    <a16:creationId xmlns:a16="http://schemas.microsoft.com/office/drawing/2014/main" id="{0FCBF146-E99F-A44A-AFEC-7DBFDEF95BEE}"/>
                  </a:ext>
                </a:extLst>
              </p:cNvPr>
              <p:cNvSpPr/>
              <p:nvPr/>
            </p:nvSpPr>
            <p:spPr>
              <a:xfrm>
                <a:off x="3635193" y="2847013"/>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8" name="矩形 157">
                <a:extLst>
                  <a:ext uri="{FF2B5EF4-FFF2-40B4-BE49-F238E27FC236}">
                    <a16:creationId xmlns:a16="http://schemas.microsoft.com/office/drawing/2014/main" id="{76FF3C33-78D7-6E49-B5F8-1B38124DA951}"/>
                  </a:ext>
                </a:extLst>
              </p:cNvPr>
              <p:cNvSpPr/>
              <p:nvPr/>
            </p:nvSpPr>
            <p:spPr>
              <a:xfrm>
                <a:off x="3748849"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9" name="矩形 158">
                <a:extLst>
                  <a:ext uri="{FF2B5EF4-FFF2-40B4-BE49-F238E27FC236}">
                    <a16:creationId xmlns:a16="http://schemas.microsoft.com/office/drawing/2014/main" id="{91967F43-1E3A-4147-B49B-621B9CB044AC}"/>
                  </a:ext>
                </a:extLst>
              </p:cNvPr>
              <p:cNvSpPr/>
              <p:nvPr/>
            </p:nvSpPr>
            <p:spPr>
              <a:xfrm>
                <a:off x="3691332"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0" name="矩形 159">
                <a:extLst>
                  <a:ext uri="{FF2B5EF4-FFF2-40B4-BE49-F238E27FC236}">
                    <a16:creationId xmlns:a16="http://schemas.microsoft.com/office/drawing/2014/main" id="{78433DF6-3742-AC49-BEBE-6248D0AAE208}"/>
                  </a:ext>
                </a:extLst>
              </p:cNvPr>
              <p:cNvSpPr/>
              <p:nvPr/>
            </p:nvSpPr>
            <p:spPr>
              <a:xfrm>
                <a:off x="3635193" y="290028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1" name="矩形 160">
                <a:extLst>
                  <a:ext uri="{FF2B5EF4-FFF2-40B4-BE49-F238E27FC236}">
                    <a16:creationId xmlns:a16="http://schemas.microsoft.com/office/drawing/2014/main" id="{ABFFAFE1-46A2-6142-BC95-AE05DA7E802E}"/>
                  </a:ext>
                </a:extLst>
              </p:cNvPr>
              <p:cNvSpPr/>
              <p:nvPr/>
            </p:nvSpPr>
            <p:spPr>
              <a:xfrm>
                <a:off x="3748849" y="290028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2" name="矩形 161">
                <a:extLst>
                  <a:ext uri="{FF2B5EF4-FFF2-40B4-BE49-F238E27FC236}">
                    <a16:creationId xmlns:a16="http://schemas.microsoft.com/office/drawing/2014/main" id="{9CC1ACDE-3F15-EA45-9866-D5D7FFE1B14D}"/>
                  </a:ext>
                </a:extLst>
              </p:cNvPr>
              <p:cNvSpPr/>
              <p:nvPr/>
            </p:nvSpPr>
            <p:spPr>
              <a:xfrm>
                <a:off x="3691332" y="2900286"/>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3" name="矩形 162">
                <a:extLst>
                  <a:ext uri="{FF2B5EF4-FFF2-40B4-BE49-F238E27FC236}">
                    <a16:creationId xmlns:a16="http://schemas.microsoft.com/office/drawing/2014/main" id="{190119EC-1718-F041-9225-B1D8C96FF604}"/>
                  </a:ext>
                </a:extLst>
              </p:cNvPr>
              <p:cNvSpPr/>
              <p:nvPr/>
            </p:nvSpPr>
            <p:spPr>
              <a:xfrm>
                <a:off x="3635193" y="2953559"/>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4" name="矩形 163">
                <a:extLst>
                  <a:ext uri="{FF2B5EF4-FFF2-40B4-BE49-F238E27FC236}">
                    <a16:creationId xmlns:a16="http://schemas.microsoft.com/office/drawing/2014/main" id="{DD9FF639-16B1-CF48-9127-0740F662FE11}"/>
                  </a:ext>
                </a:extLst>
              </p:cNvPr>
              <p:cNvSpPr/>
              <p:nvPr/>
            </p:nvSpPr>
            <p:spPr>
              <a:xfrm>
                <a:off x="3748849" y="2953559"/>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5" name="矩形 164">
                <a:extLst>
                  <a:ext uri="{FF2B5EF4-FFF2-40B4-BE49-F238E27FC236}">
                    <a16:creationId xmlns:a16="http://schemas.microsoft.com/office/drawing/2014/main" id="{56535F6A-DF37-3640-B529-F7672B429AD2}"/>
                  </a:ext>
                </a:extLst>
              </p:cNvPr>
              <p:cNvSpPr/>
              <p:nvPr/>
            </p:nvSpPr>
            <p:spPr>
              <a:xfrm>
                <a:off x="3691332" y="2953559"/>
                <a:ext cx="53575" cy="53273"/>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6" name="矩形 165">
                <a:extLst>
                  <a:ext uri="{FF2B5EF4-FFF2-40B4-BE49-F238E27FC236}">
                    <a16:creationId xmlns:a16="http://schemas.microsoft.com/office/drawing/2014/main" id="{D92B327E-584F-3041-B358-78AC1F286D50}"/>
                  </a:ext>
                </a:extLst>
              </p:cNvPr>
              <p:cNvSpPr/>
              <p:nvPr/>
            </p:nvSpPr>
            <p:spPr>
              <a:xfrm>
                <a:off x="3635193" y="3006832"/>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7" name="矩形 166">
                <a:extLst>
                  <a:ext uri="{FF2B5EF4-FFF2-40B4-BE49-F238E27FC236}">
                    <a16:creationId xmlns:a16="http://schemas.microsoft.com/office/drawing/2014/main" id="{4988BBD4-ECC8-B04D-876E-9C2315AB0A5C}"/>
                  </a:ext>
                </a:extLst>
              </p:cNvPr>
              <p:cNvSpPr/>
              <p:nvPr/>
            </p:nvSpPr>
            <p:spPr>
              <a:xfrm>
                <a:off x="3748849"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8" name="矩形 167">
                <a:extLst>
                  <a:ext uri="{FF2B5EF4-FFF2-40B4-BE49-F238E27FC236}">
                    <a16:creationId xmlns:a16="http://schemas.microsoft.com/office/drawing/2014/main" id="{562273CB-3F22-D341-8445-9B97045E3AFF}"/>
                  </a:ext>
                </a:extLst>
              </p:cNvPr>
              <p:cNvSpPr/>
              <p:nvPr/>
            </p:nvSpPr>
            <p:spPr>
              <a:xfrm>
                <a:off x="3691332"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39" name="组合 138">
              <a:extLst>
                <a:ext uri="{FF2B5EF4-FFF2-40B4-BE49-F238E27FC236}">
                  <a16:creationId xmlns:a16="http://schemas.microsoft.com/office/drawing/2014/main" id="{AF51C728-BB4B-FA46-8E4A-E18C78204659}"/>
                </a:ext>
              </a:extLst>
            </p:cNvPr>
            <p:cNvGrpSpPr/>
            <p:nvPr/>
          </p:nvGrpSpPr>
          <p:grpSpPr>
            <a:xfrm>
              <a:off x="3810702" y="3947279"/>
              <a:ext cx="167231" cy="213092"/>
              <a:chOff x="3635193" y="2847013"/>
              <a:chExt cx="167231" cy="213092"/>
            </a:xfrm>
          </p:grpSpPr>
          <p:sp>
            <p:nvSpPr>
              <p:cNvPr id="145" name="矩形 144">
                <a:extLst>
                  <a:ext uri="{FF2B5EF4-FFF2-40B4-BE49-F238E27FC236}">
                    <a16:creationId xmlns:a16="http://schemas.microsoft.com/office/drawing/2014/main" id="{F7CA8BCC-9014-C94B-A6C4-45B18090AAEB}"/>
                  </a:ext>
                </a:extLst>
              </p:cNvPr>
              <p:cNvSpPr/>
              <p:nvPr/>
            </p:nvSpPr>
            <p:spPr>
              <a:xfrm>
                <a:off x="3635193" y="2847013"/>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6" name="矩形 145">
                <a:extLst>
                  <a:ext uri="{FF2B5EF4-FFF2-40B4-BE49-F238E27FC236}">
                    <a16:creationId xmlns:a16="http://schemas.microsoft.com/office/drawing/2014/main" id="{8E3451FA-223C-CF4B-A367-F9DCBC6D3AF8}"/>
                  </a:ext>
                </a:extLst>
              </p:cNvPr>
              <p:cNvSpPr/>
              <p:nvPr/>
            </p:nvSpPr>
            <p:spPr>
              <a:xfrm>
                <a:off x="3748849"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7" name="矩形 146">
                <a:extLst>
                  <a:ext uri="{FF2B5EF4-FFF2-40B4-BE49-F238E27FC236}">
                    <a16:creationId xmlns:a16="http://schemas.microsoft.com/office/drawing/2014/main" id="{3EB36212-2D45-5F4D-83BE-0D60571EC1A4}"/>
                  </a:ext>
                </a:extLst>
              </p:cNvPr>
              <p:cNvSpPr/>
              <p:nvPr/>
            </p:nvSpPr>
            <p:spPr>
              <a:xfrm>
                <a:off x="3691332"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8" name="矩形 147">
                <a:extLst>
                  <a:ext uri="{FF2B5EF4-FFF2-40B4-BE49-F238E27FC236}">
                    <a16:creationId xmlns:a16="http://schemas.microsoft.com/office/drawing/2014/main" id="{4CFDCE38-AC34-6B47-837A-D2AB94E3D1B9}"/>
                  </a:ext>
                </a:extLst>
              </p:cNvPr>
              <p:cNvSpPr/>
              <p:nvPr/>
            </p:nvSpPr>
            <p:spPr>
              <a:xfrm>
                <a:off x="3635193" y="290028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9" name="矩形 148">
                <a:extLst>
                  <a:ext uri="{FF2B5EF4-FFF2-40B4-BE49-F238E27FC236}">
                    <a16:creationId xmlns:a16="http://schemas.microsoft.com/office/drawing/2014/main" id="{DE5B4EFF-5E49-7F44-B54D-AC1979189FA2}"/>
                  </a:ext>
                </a:extLst>
              </p:cNvPr>
              <p:cNvSpPr/>
              <p:nvPr/>
            </p:nvSpPr>
            <p:spPr>
              <a:xfrm>
                <a:off x="3748849" y="290028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0" name="矩形 149">
                <a:extLst>
                  <a:ext uri="{FF2B5EF4-FFF2-40B4-BE49-F238E27FC236}">
                    <a16:creationId xmlns:a16="http://schemas.microsoft.com/office/drawing/2014/main" id="{A289BC12-FB7E-004E-B04C-F1B5BD67BECC}"/>
                  </a:ext>
                </a:extLst>
              </p:cNvPr>
              <p:cNvSpPr/>
              <p:nvPr/>
            </p:nvSpPr>
            <p:spPr>
              <a:xfrm>
                <a:off x="3691332" y="2900286"/>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1" name="矩形 150">
                <a:extLst>
                  <a:ext uri="{FF2B5EF4-FFF2-40B4-BE49-F238E27FC236}">
                    <a16:creationId xmlns:a16="http://schemas.microsoft.com/office/drawing/2014/main" id="{92D28FE9-997F-0340-BB38-BA53B7500A59}"/>
                  </a:ext>
                </a:extLst>
              </p:cNvPr>
              <p:cNvSpPr/>
              <p:nvPr/>
            </p:nvSpPr>
            <p:spPr>
              <a:xfrm>
                <a:off x="3635193" y="2953559"/>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2" name="矩形 151">
                <a:extLst>
                  <a:ext uri="{FF2B5EF4-FFF2-40B4-BE49-F238E27FC236}">
                    <a16:creationId xmlns:a16="http://schemas.microsoft.com/office/drawing/2014/main" id="{D4F437E3-60BE-A449-B428-14DEC49CEC93}"/>
                  </a:ext>
                </a:extLst>
              </p:cNvPr>
              <p:cNvSpPr/>
              <p:nvPr/>
            </p:nvSpPr>
            <p:spPr>
              <a:xfrm>
                <a:off x="3748849" y="2953559"/>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3" name="矩形 152">
                <a:extLst>
                  <a:ext uri="{FF2B5EF4-FFF2-40B4-BE49-F238E27FC236}">
                    <a16:creationId xmlns:a16="http://schemas.microsoft.com/office/drawing/2014/main" id="{83E659DD-7FC6-5C4D-B422-ED91C177E9B6}"/>
                  </a:ext>
                </a:extLst>
              </p:cNvPr>
              <p:cNvSpPr/>
              <p:nvPr/>
            </p:nvSpPr>
            <p:spPr>
              <a:xfrm>
                <a:off x="3691332" y="2953559"/>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4" name="矩形 153">
                <a:extLst>
                  <a:ext uri="{FF2B5EF4-FFF2-40B4-BE49-F238E27FC236}">
                    <a16:creationId xmlns:a16="http://schemas.microsoft.com/office/drawing/2014/main" id="{91BBC6AB-2E25-C14D-BE6C-63714B5928A8}"/>
                  </a:ext>
                </a:extLst>
              </p:cNvPr>
              <p:cNvSpPr/>
              <p:nvPr/>
            </p:nvSpPr>
            <p:spPr>
              <a:xfrm>
                <a:off x="3635193" y="3006832"/>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5" name="矩形 154">
                <a:extLst>
                  <a:ext uri="{FF2B5EF4-FFF2-40B4-BE49-F238E27FC236}">
                    <a16:creationId xmlns:a16="http://schemas.microsoft.com/office/drawing/2014/main" id="{DF7F525E-D059-C843-BAAC-980EEC5010CD}"/>
                  </a:ext>
                </a:extLst>
              </p:cNvPr>
              <p:cNvSpPr/>
              <p:nvPr/>
            </p:nvSpPr>
            <p:spPr>
              <a:xfrm>
                <a:off x="3748849"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6" name="矩形 155">
                <a:extLst>
                  <a:ext uri="{FF2B5EF4-FFF2-40B4-BE49-F238E27FC236}">
                    <a16:creationId xmlns:a16="http://schemas.microsoft.com/office/drawing/2014/main" id="{D7870106-B3CD-FB43-858E-5E5D921A55D6}"/>
                  </a:ext>
                </a:extLst>
              </p:cNvPr>
              <p:cNvSpPr/>
              <p:nvPr/>
            </p:nvSpPr>
            <p:spPr>
              <a:xfrm>
                <a:off x="3691332"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cxnSp>
          <p:nvCxnSpPr>
            <p:cNvPr id="140" name="直线箭头连接符 139">
              <a:extLst>
                <a:ext uri="{FF2B5EF4-FFF2-40B4-BE49-F238E27FC236}">
                  <a16:creationId xmlns:a16="http://schemas.microsoft.com/office/drawing/2014/main" id="{DDBA5665-019F-774C-B8D2-526DD50D4BCF}"/>
                </a:ext>
              </a:extLst>
            </p:cNvPr>
            <p:cNvCxnSpPr>
              <a:cxnSpLocks/>
            </p:cNvCxnSpPr>
            <p:nvPr/>
          </p:nvCxnSpPr>
          <p:spPr>
            <a:xfrm>
              <a:off x="3536147" y="3663472"/>
              <a:ext cx="0" cy="68031"/>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1" name="直线箭头连接符 140">
              <a:extLst>
                <a:ext uri="{FF2B5EF4-FFF2-40B4-BE49-F238E27FC236}">
                  <a16:creationId xmlns:a16="http://schemas.microsoft.com/office/drawing/2014/main" id="{7F0E2436-5DDF-914D-811D-4800E1E36270}"/>
                </a:ext>
              </a:extLst>
            </p:cNvPr>
            <p:cNvCxnSpPr>
              <a:cxnSpLocks/>
            </p:cNvCxnSpPr>
            <p:nvPr/>
          </p:nvCxnSpPr>
          <p:spPr>
            <a:xfrm>
              <a:off x="3878800" y="3663472"/>
              <a:ext cx="0" cy="68031"/>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2" name="直线箭头连接符 141">
              <a:extLst>
                <a:ext uri="{FF2B5EF4-FFF2-40B4-BE49-F238E27FC236}">
                  <a16:creationId xmlns:a16="http://schemas.microsoft.com/office/drawing/2014/main" id="{D5317323-B2FD-3848-8C4D-392ADDDD017A}"/>
                </a:ext>
              </a:extLst>
            </p:cNvPr>
            <p:cNvCxnSpPr>
              <a:cxnSpLocks/>
            </p:cNvCxnSpPr>
            <p:nvPr/>
          </p:nvCxnSpPr>
          <p:spPr>
            <a:xfrm>
              <a:off x="3536147" y="3731503"/>
              <a:ext cx="342653" cy="0"/>
            </a:xfrm>
            <a:prstGeom prst="straightConnector1">
              <a:avLst/>
            </a:prstGeom>
            <a:ln w="25400" cap="rnd">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3" name="直线箭头连接符 142">
              <a:extLst>
                <a:ext uri="{FF2B5EF4-FFF2-40B4-BE49-F238E27FC236}">
                  <a16:creationId xmlns:a16="http://schemas.microsoft.com/office/drawing/2014/main" id="{D0E74C14-5E91-6D4E-AC94-99404CCD803C}"/>
                </a:ext>
              </a:extLst>
            </p:cNvPr>
            <p:cNvCxnSpPr>
              <a:cxnSpLocks/>
            </p:cNvCxnSpPr>
            <p:nvPr/>
          </p:nvCxnSpPr>
          <p:spPr>
            <a:xfrm flipV="1">
              <a:off x="3629061" y="4020520"/>
              <a:ext cx="171174" cy="1152"/>
            </a:xfrm>
            <a:prstGeom prst="straightConnector1">
              <a:avLst/>
            </a:prstGeom>
            <a:ln w="25400">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44" name="直线箭头连接符 143">
              <a:extLst>
                <a:ext uri="{FF2B5EF4-FFF2-40B4-BE49-F238E27FC236}">
                  <a16:creationId xmlns:a16="http://schemas.microsoft.com/office/drawing/2014/main" id="{4498B12C-4CED-6C4F-9707-72FF52E7CA48}"/>
                </a:ext>
              </a:extLst>
            </p:cNvPr>
            <p:cNvCxnSpPr>
              <a:cxnSpLocks/>
            </p:cNvCxnSpPr>
            <p:nvPr/>
          </p:nvCxnSpPr>
          <p:spPr>
            <a:xfrm>
              <a:off x="3641630" y="3731503"/>
              <a:ext cx="0" cy="281910"/>
            </a:xfrm>
            <a:prstGeom prst="straightConnector1">
              <a:avLst/>
            </a:prstGeom>
            <a:ln w="25400" cap="rnd">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181" name="文本框 180">
            <a:extLst>
              <a:ext uri="{FF2B5EF4-FFF2-40B4-BE49-F238E27FC236}">
                <a16:creationId xmlns:a16="http://schemas.microsoft.com/office/drawing/2014/main" id="{083B3FEE-E3CE-EE41-9B03-D3328F8241A9}"/>
              </a:ext>
            </a:extLst>
          </p:cNvPr>
          <p:cNvSpPr txBox="1"/>
          <p:nvPr/>
        </p:nvSpPr>
        <p:spPr>
          <a:xfrm>
            <a:off x="7467419" y="4245072"/>
            <a:ext cx="382863" cy="261610"/>
          </a:xfrm>
          <a:prstGeom prst="rect">
            <a:avLst/>
          </a:prstGeom>
          <a:noFill/>
        </p:spPr>
        <p:txBody>
          <a:bodyPr wrap="square">
            <a:spAutoFit/>
          </a:bodyPr>
          <a:lstStyle/>
          <a:p>
            <a:r>
              <a:rPr kumimoji="1" lang="en-US" altLang="zh-CN" sz="1100" dirty="0">
                <a:latin typeface="Arial Rounded MT Bold" panose="020F0704030504030204" pitchFamily="34" charset="0"/>
              </a:rPr>
              <a:t>...</a:t>
            </a:r>
            <a:endParaRPr lang="zh-CN" altLang="en-US" sz="1200" dirty="0"/>
          </a:p>
        </p:txBody>
      </p:sp>
      <p:sp>
        <p:nvSpPr>
          <p:cNvPr id="182" name="文本框 181">
            <a:extLst>
              <a:ext uri="{FF2B5EF4-FFF2-40B4-BE49-F238E27FC236}">
                <a16:creationId xmlns:a16="http://schemas.microsoft.com/office/drawing/2014/main" id="{B064E8B4-9823-AF4A-AE02-40255B96D157}"/>
              </a:ext>
            </a:extLst>
          </p:cNvPr>
          <p:cNvSpPr txBox="1"/>
          <p:nvPr/>
        </p:nvSpPr>
        <p:spPr>
          <a:xfrm>
            <a:off x="6940301" y="4522071"/>
            <a:ext cx="680341" cy="246221"/>
          </a:xfrm>
          <a:prstGeom prst="rect">
            <a:avLst/>
          </a:prstGeom>
          <a:noFill/>
        </p:spPr>
        <p:txBody>
          <a:bodyPr wrap="square">
            <a:spAutoFit/>
          </a:bodyPr>
          <a:lstStyle/>
          <a:p>
            <a:pPr algn="r"/>
            <a:r>
              <a:rPr kumimoji="1" lang="en-US" altLang="zh-CN" sz="1000" dirty="0">
                <a:latin typeface="Arial Rounded MT Bold" panose="020F0704030504030204" pitchFamily="34" charset="0"/>
              </a:rPr>
              <a:t>Merge</a:t>
            </a:r>
            <a:endParaRPr kumimoji="1" lang="zh-CN" altLang="en-US" sz="900" dirty="0">
              <a:latin typeface="Arial Rounded MT Bold" panose="020F0704030504030204" pitchFamily="34" charset="0"/>
            </a:endParaRPr>
          </a:p>
        </p:txBody>
      </p:sp>
      <p:cxnSp>
        <p:nvCxnSpPr>
          <p:cNvPr id="183" name="直线连接符 182">
            <a:extLst>
              <a:ext uri="{FF2B5EF4-FFF2-40B4-BE49-F238E27FC236}">
                <a16:creationId xmlns:a16="http://schemas.microsoft.com/office/drawing/2014/main" id="{A397F509-66BE-7748-A25F-69BCBE95C1E0}"/>
              </a:ext>
            </a:extLst>
          </p:cNvPr>
          <p:cNvCxnSpPr>
            <a:cxnSpLocks/>
          </p:cNvCxnSpPr>
          <p:nvPr/>
        </p:nvCxnSpPr>
        <p:spPr>
          <a:xfrm>
            <a:off x="8011109" y="3299486"/>
            <a:ext cx="0" cy="558265"/>
          </a:xfrm>
          <a:prstGeom prst="line">
            <a:avLst/>
          </a:prstGeom>
          <a:ln w="50800">
            <a:solidFill>
              <a:schemeClr val="accent2">
                <a:lumMod val="50000"/>
              </a:schemeClr>
            </a:solidFill>
          </a:ln>
        </p:spPr>
        <p:style>
          <a:lnRef idx="3">
            <a:schemeClr val="accent2"/>
          </a:lnRef>
          <a:fillRef idx="0">
            <a:schemeClr val="accent2"/>
          </a:fillRef>
          <a:effectRef idx="2">
            <a:schemeClr val="accent2"/>
          </a:effectRef>
          <a:fontRef idx="minor">
            <a:schemeClr val="tx1"/>
          </a:fontRef>
        </p:style>
      </p:cxnSp>
      <p:grpSp>
        <p:nvGrpSpPr>
          <p:cNvPr id="184" name="组合 183">
            <a:extLst>
              <a:ext uri="{FF2B5EF4-FFF2-40B4-BE49-F238E27FC236}">
                <a16:creationId xmlns:a16="http://schemas.microsoft.com/office/drawing/2014/main" id="{7AFD51CF-870F-1246-9DE2-FB5F239FDACB}"/>
              </a:ext>
            </a:extLst>
          </p:cNvPr>
          <p:cNvGrpSpPr/>
          <p:nvPr/>
        </p:nvGrpSpPr>
        <p:grpSpPr>
          <a:xfrm>
            <a:off x="7483445" y="3179037"/>
            <a:ext cx="393546" cy="833314"/>
            <a:chOff x="5148883" y="5491247"/>
            <a:chExt cx="393546" cy="833314"/>
          </a:xfrm>
        </p:grpSpPr>
        <p:grpSp>
          <p:nvGrpSpPr>
            <p:cNvPr id="185" name="组合 184">
              <a:extLst>
                <a:ext uri="{FF2B5EF4-FFF2-40B4-BE49-F238E27FC236}">
                  <a16:creationId xmlns:a16="http://schemas.microsoft.com/office/drawing/2014/main" id="{3DE57AA9-2C58-AB4D-AE54-978F9C7ED8CC}"/>
                </a:ext>
              </a:extLst>
            </p:cNvPr>
            <p:cNvGrpSpPr/>
            <p:nvPr/>
          </p:nvGrpSpPr>
          <p:grpSpPr>
            <a:xfrm rot="16200000">
              <a:off x="5041464" y="5598666"/>
              <a:ext cx="268111" cy="53273"/>
              <a:chOff x="8714544" y="3090756"/>
              <a:chExt cx="268111" cy="53273"/>
            </a:xfrm>
          </p:grpSpPr>
          <p:sp>
            <p:nvSpPr>
              <p:cNvPr id="204" name="矩形 203">
                <a:extLst>
                  <a:ext uri="{FF2B5EF4-FFF2-40B4-BE49-F238E27FC236}">
                    <a16:creationId xmlns:a16="http://schemas.microsoft.com/office/drawing/2014/main" id="{89D3D3D0-00AD-154D-BDDF-235140F1E921}"/>
                  </a:ext>
                </a:extLst>
              </p:cNvPr>
              <p:cNvSpPr/>
              <p:nvPr/>
            </p:nvSpPr>
            <p:spPr>
              <a:xfrm>
                <a:off x="8714544" y="309075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05" name="矩形 204">
                <a:extLst>
                  <a:ext uri="{FF2B5EF4-FFF2-40B4-BE49-F238E27FC236}">
                    <a16:creationId xmlns:a16="http://schemas.microsoft.com/office/drawing/2014/main" id="{6C1FA213-132F-9C4B-AD29-6295436AD39A}"/>
                  </a:ext>
                </a:extLst>
              </p:cNvPr>
              <p:cNvSpPr/>
              <p:nvPr/>
            </p:nvSpPr>
            <p:spPr>
              <a:xfrm>
                <a:off x="8768119"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6" name="矩形 205">
                <a:extLst>
                  <a:ext uri="{FF2B5EF4-FFF2-40B4-BE49-F238E27FC236}">
                    <a16:creationId xmlns:a16="http://schemas.microsoft.com/office/drawing/2014/main" id="{4B5AABED-5FD9-DA44-BE65-7AFAD4B87A72}"/>
                  </a:ext>
                </a:extLst>
              </p:cNvPr>
              <p:cNvSpPr/>
              <p:nvPr/>
            </p:nvSpPr>
            <p:spPr>
              <a:xfrm>
                <a:off x="8821930"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7" name="矩形 206">
                <a:extLst>
                  <a:ext uri="{FF2B5EF4-FFF2-40B4-BE49-F238E27FC236}">
                    <a16:creationId xmlns:a16="http://schemas.microsoft.com/office/drawing/2014/main" id="{92AC41E0-4A96-3047-83CC-9520F9E24F6B}"/>
                  </a:ext>
                </a:extLst>
              </p:cNvPr>
              <p:cNvSpPr/>
              <p:nvPr/>
            </p:nvSpPr>
            <p:spPr>
              <a:xfrm>
                <a:off x="8875505" y="3090756"/>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8" name="矩形 207">
                <a:extLst>
                  <a:ext uri="{FF2B5EF4-FFF2-40B4-BE49-F238E27FC236}">
                    <a16:creationId xmlns:a16="http://schemas.microsoft.com/office/drawing/2014/main" id="{296953CE-41F6-0346-AECD-A5B5468A1CD0}"/>
                  </a:ext>
                </a:extLst>
              </p:cNvPr>
              <p:cNvSpPr/>
              <p:nvPr/>
            </p:nvSpPr>
            <p:spPr>
              <a:xfrm>
                <a:off x="8929080" y="309075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86" name="组合 185">
              <a:extLst>
                <a:ext uri="{FF2B5EF4-FFF2-40B4-BE49-F238E27FC236}">
                  <a16:creationId xmlns:a16="http://schemas.microsoft.com/office/drawing/2014/main" id="{EC76E25A-BE9F-934D-A9B1-5CDA3784F60A}"/>
                </a:ext>
              </a:extLst>
            </p:cNvPr>
            <p:cNvGrpSpPr/>
            <p:nvPr/>
          </p:nvGrpSpPr>
          <p:grpSpPr>
            <a:xfrm rot="5400000">
              <a:off x="5381737" y="5601383"/>
              <a:ext cx="268111" cy="53273"/>
              <a:chOff x="8714544" y="3090756"/>
              <a:chExt cx="268111" cy="53273"/>
            </a:xfrm>
          </p:grpSpPr>
          <p:sp>
            <p:nvSpPr>
              <p:cNvPr id="199" name="矩形 198">
                <a:extLst>
                  <a:ext uri="{FF2B5EF4-FFF2-40B4-BE49-F238E27FC236}">
                    <a16:creationId xmlns:a16="http://schemas.microsoft.com/office/drawing/2014/main" id="{25E01055-7119-1E42-AF99-A06C1558B9A4}"/>
                  </a:ext>
                </a:extLst>
              </p:cNvPr>
              <p:cNvSpPr/>
              <p:nvPr/>
            </p:nvSpPr>
            <p:spPr>
              <a:xfrm>
                <a:off x="8714544"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0" name="矩形 199">
                <a:extLst>
                  <a:ext uri="{FF2B5EF4-FFF2-40B4-BE49-F238E27FC236}">
                    <a16:creationId xmlns:a16="http://schemas.microsoft.com/office/drawing/2014/main" id="{8B2036DF-0A6D-634E-AF04-0FE5E9E8C82B}"/>
                  </a:ext>
                </a:extLst>
              </p:cNvPr>
              <p:cNvSpPr/>
              <p:nvPr/>
            </p:nvSpPr>
            <p:spPr>
              <a:xfrm>
                <a:off x="8768119"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1" name="矩形 200">
                <a:extLst>
                  <a:ext uri="{FF2B5EF4-FFF2-40B4-BE49-F238E27FC236}">
                    <a16:creationId xmlns:a16="http://schemas.microsoft.com/office/drawing/2014/main" id="{DCB12C68-5376-7A4E-AAD8-7050E64D659E}"/>
                  </a:ext>
                </a:extLst>
              </p:cNvPr>
              <p:cNvSpPr/>
              <p:nvPr/>
            </p:nvSpPr>
            <p:spPr>
              <a:xfrm>
                <a:off x="8821930"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2" name="矩形 201">
                <a:extLst>
                  <a:ext uri="{FF2B5EF4-FFF2-40B4-BE49-F238E27FC236}">
                    <a16:creationId xmlns:a16="http://schemas.microsoft.com/office/drawing/2014/main" id="{5EAA4E82-BC8B-D345-BC1E-E2438C92DDF7}"/>
                  </a:ext>
                </a:extLst>
              </p:cNvPr>
              <p:cNvSpPr/>
              <p:nvPr/>
            </p:nvSpPr>
            <p:spPr>
              <a:xfrm>
                <a:off x="8875505" y="309075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3" name="矩形 202">
                <a:extLst>
                  <a:ext uri="{FF2B5EF4-FFF2-40B4-BE49-F238E27FC236}">
                    <a16:creationId xmlns:a16="http://schemas.microsoft.com/office/drawing/2014/main" id="{6C6AC1A1-C69B-4E4A-9078-0A40655C3388}"/>
                  </a:ext>
                </a:extLst>
              </p:cNvPr>
              <p:cNvSpPr/>
              <p:nvPr/>
            </p:nvSpPr>
            <p:spPr>
              <a:xfrm>
                <a:off x="8929080"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87" name="组合 186">
              <a:extLst>
                <a:ext uri="{FF2B5EF4-FFF2-40B4-BE49-F238E27FC236}">
                  <a16:creationId xmlns:a16="http://schemas.microsoft.com/office/drawing/2014/main" id="{BCB889C4-BDE2-664A-AAE5-C113EF3A7E71}"/>
                </a:ext>
              </a:extLst>
            </p:cNvPr>
            <p:cNvGrpSpPr/>
            <p:nvPr/>
          </p:nvGrpSpPr>
          <p:grpSpPr>
            <a:xfrm>
              <a:off x="5173834" y="5782585"/>
              <a:ext cx="342653" cy="358200"/>
              <a:chOff x="1342580" y="3536528"/>
              <a:chExt cx="342653" cy="358200"/>
            </a:xfrm>
          </p:grpSpPr>
          <p:cxnSp>
            <p:nvCxnSpPr>
              <p:cNvPr id="194" name="直线箭头连接符 193">
                <a:extLst>
                  <a:ext uri="{FF2B5EF4-FFF2-40B4-BE49-F238E27FC236}">
                    <a16:creationId xmlns:a16="http://schemas.microsoft.com/office/drawing/2014/main" id="{82B92F82-1BCC-0540-8608-1D1913365ABB}"/>
                  </a:ext>
                </a:extLst>
              </p:cNvPr>
              <p:cNvCxnSpPr>
                <a:cxnSpLocks/>
              </p:cNvCxnSpPr>
              <p:nvPr/>
            </p:nvCxnSpPr>
            <p:spPr>
              <a:xfrm>
                <a:off x="1342580" y="3536528"/>
                <a:ext cx="0" cy="68031"/>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5" name="直线箭头连接符 194">
                <a:extLst>
                  <a:ext uri="{FF2B5EF4-FFF2-40B4-BE49-F238E27FC236}">
                    <a16:creationId xmlns:a16="http://schemas.microsoft.com/office/drawing/2014/main" id="{ACEAF285-6B92-934D-86B1-E08BD8F5DD05}"/>
                  </a:ext>
                </a:extLst>
              </p:cNvPr>
              <p:cNvCxnSpPr>
                <a:cxnSpLocks/>
              </p:cNvCxnSpPr>
              <p:nvPr/>
            </p:nvCxnSpPr>
            <p:spPr>
              <a:xfrm>
                <a:off x="1685233" y="3536528"/>
                <a:ext cx="0" cy="68031"/>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6" name="直线箭头连接符 195">
                <a:extLst>
                  <a:ext uri="{FF2B5EF4-FFF2-40B4-BE49-F238E27FC236}">
                    <a16:creationId xmlns:a16="http://schemas.microsoft.com/office/drawing/2014/main" id="{12C7D30A-0866-064A-9B5E-1352C3932F45}"/>
                  </a:ext>
                </a:extLst>
              </p:cNvPr>
              <p:cNvCxnSpPr>
                <a:cxnSpLocks/>
              </p:cNvCxnSpPr>
              <p:nvPr/>
            </p:nvCxnSpPr>
            <p:spPr>
              <a:xfrm>
                <a:off x="1342580" y="3604559"/>
                <a:ext cx="342653" cy="0"/>
              </a:xfrm>
              <a:prstGeom prst="straightConnector1">
                <a:avLst/>
              </a:prstGeom>
              <a:ln w="25400" cap="rnd">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7" name="直线箭头连接符 196">
                <a:extLst>
                  <a:ext uri="{FF2B5EF4-FFF2-40B4-BE49-F238E27FC236}">
                    <a16:creationId xmlns:a16="http://schemas.microsoft.com/office/drawing/2014/main" id="{248D6218-710A-6E42-8AA0-3F2F9BCDB9E2}"/>
                  </a:ext>
                </a:extLst>
              </p:cNvPr>
              <p:cNvCxnSpPr>
                <a:cxnSpLocks/>
              </p:cNvCxnSpPr>
              <p:nvPr/>
            </p:nvCxnSpPr>
            <p:spPr>
              <a:xfrm>
                <a:off x="1435494" y="3894728"/>
                <a:ext cx="194364" cy="0"/>
              </a:xfrm>
              <a:prstGeom prst="straightConnector1">
                <a:avLst/>
              </a:prstGeom>
              <a:ln w="25400">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98" name="直线箭头连接符 197">
                <a:extLst>
                  <a:ext uri="{FF2B5EF4-FFF2-40B4-BE49-F238E27FC236}">
                    <a16:creationId xmlns:a16="http://schemas.microsoft.com/office/drawing/2014/main" id="{2A4EE735-EE81-A241-871E-3BA7610660F3}"/>
                  </a:ext>
                </a:extLst>
              </p:cNvPr>
              <p:cNvCxnSpPr>
                <a:cxnSpLocks/>
              </p:cNvCxnSpPr>
              <p:nvPr/>
            </p:nvCxnSpPr>
            <p:spPr>
              <a:xfrm>
                <a:off x="1448063" y="3604559"/>
                <a:ext cx="0" cy="281910"/>
              </a:xfrm>
              <a:prstGeom prst="straightConnector1">
                <a:avLst/>
              </a:prstGeom>
              <a:ln w="25400" cap="rnd">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88" name="组合 187">
              <a:extLst>
                <a:ext uri="{FF2B5EF4-FFF2-40B4-BE49-F238E27FC236}">
                  <a16:creationId xmlns:a16="http://schemas.microsoft.com/office/drawing/2014/main" id="{519BA695-C125-F542-B721-71355A8B5F99}"/>
                </a:ext>
              </a:extLst>
            </p:cNvPr>
            <p:cNvGrpSpPr/>
            <p:nvPr/>
          </p:nvGrpSpPr>
          <p:grpSpPr>
            <a:xfrm rot="16200000">
              <a:off x="5381139" y="6163869"/>
              <a:ext cx="268111" cy="53273"/>
              <a:chOff x="8714544" y="3090756"/>
              <a:chExt cx="268111" cy="53273"/>
            </a:xfrm>
          </p:grpSpPr>
          <p:sp>
            <p:nvSpPr>
              <p:cNvPr id="189" name="矩形 188">
                <a:extLst>
                  <a:ext uri="{FF2B5EF4-FFF2-40B4-BE49-F238E27FC236}">
                    <a16:creationId xmlns:a16="http://schemas.microsoft.com/office/drawing/2014/main" id="{BA9DE777-9407-E244-AB4D-081482EE8066}"/>
                  </a:ext>
                </a:extLst>
              </p:cNvPr>
              <p:cNvSpPr/>
              <p:nvPr/>
            </p:nvSpPr>
            <p:spPr>
              <a:xfrm>
                <a:off x="8714544" y="309075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0" name="矩形 189">
                <a:extLst>
                  <a:ext uri="{FF2B5EF4-FFF2-40B4-BE49-F238E27FC236}">
                    <a16:creationId xmlns:a16="http://schemas.microsoft.com/office/drawing/2014/main" id="{2C27E958-60A4-5041-9E3F-FE9A2A87C2C3}"/>
                  </a:ext>
                </a:extLst>
              </p:cNvPr>
              <p:cNvSpPr/>
              <p:nvPr/>
            </p:nvSpPr>
            <p:spPr>
              <a:xfrm>
                <a:off x="8768119" y="309075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1" name="矩形 190">
                <a:extLst>
                  <a:ext uri="{FF2B5EF4-FFF2-40B4-BE49-F238E27FC236}">
                    <a16:creationId xmlns:a16="http://schemas.microsoft.com/office/drawing/2014/main" id="{E56119CC-D26A-C443-A718-D7E777150DF8}"/>
                  </a:ext>
                </a:extLst>
              </p:cNvPr>
              <p:cNvSpPr/>
              <p:nvPr/>
            </p:nvSpPr>
            <p:spPr>
              <a:xfrm>
                <a:off x="8821930"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2" name="矩形 191">
                <a:extLst>
                  <a:ext uri="{FF2B5EF4-FFF2-40B4-BE49-F238E27FC236}">
                    <a16:creationId xmlns:a16="http://schemas.microsoft.com/office/drawing/2014/main" id="{F4F78CAF-FE71-044A-839B-68D33E89729C}"/>
                  </a:ext>
                </a:extLst>
              </p:cNvPr>
              <p:cNvSpPr/>
              <p:nvPr/>
            </p:nvSpPr>
            <p:spPr>
              <a:xfrm>
                <a:off x="8875505" y="3090756"/>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3" name="矩形 192">
                <a:extLst>
                  <a:ext uri="{FF2B5EF4-FFF2-40B4-BE49-F238E27FC236}">
                    <a16:creationId xmlns:a16="http://schemas.microsoft.com/office/drawing/2014/main" id="{742B71BB-8DE2-234F-91DE-58403671251D}"/>
                  </a:ext>
                </a:extLst>
              </p:cNvPr>
              <p:cNvSpPr/>
              <p:nvPr/>
            </p:nvSpPr>
            <p:spPr>
              <a:xfrm>
                <a:off x="8929080" y="309075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
        <p:nvSpPr>
          <p:cNvPr id="209" name="文本框 208">
            <a:extLst>
              <a:ext uri="{FF2B5EF4-FFF2-40B4-BE49-F238E27FC236}">
                <a16:creationId xmlns:a16="http://schemas.microsoft.com/office/drawing/2014/main" id="{84D719F9-B820-F44E-8975-9059A56377B1}"/>
              </a:ext>
            </a:extLst>
          </p:cNvPr>
          <p:cNvSpPr txBox="1"/>
          <p:nvPr/>
        </p:nvSpPr>
        <p:spPr>
          <a:xfrm>
            <a:off x="7513938" y="3248252"/>
            <a:ext cx="382863" cy="261610"/>
          </a:xfrm>
          <a:prstGeom prst="rect">
            <a:avLst/>
          </a:prstGeom>
          <a:noFill/>
        </p:spPr>
        <p:txBody>
          <a:bodyPr wrap="square">
            <a:spAutoFit/>
          </a:bodyPr>
          <a:lstStyle/>
          <a:p>
            <a:r>
              <a:rPr kumimoji="1" lang="en-US" altLang="zh-CN" sz="1100" dirty="0">
                <a:latin typeface="Arial Rounded MT Bold" panose="020F0704030504030204" pitchFamily="34" charset="0"/>
              </a:rPr>
              <a:t>...</a:t>
            </a:r>
            <a:endParaRPr lang="zh-CN" altLang="en-US" sz="1200" dirty="0"/>
          </a:p>
        </p:txBody>
      </p:sp>
      <p:sp>
        <p:nvSpPr>
          <p:cNvPr id="210" name="文本框 209">
            <a:extLst>
              <a:ext uri="{FF2B5EF4-FFF2-40B4-BE49-F238E27FC236}">
                <a16:creationId xmlns:a16="http://schemas.microsoft.com/office/drawing/2014/main" id="{258FB970-5AFA-D646-82D4-3A96D1FF6FAB}"/>
              </a:ext>
            </a:extLst>
          </p:cNvPr>
          <p:cNvSpPr txBox="1"/>
          <p:nvPr/>
        </p:nvSpPr>
        <p:spPr>
          <a:xfrm>
            <a:off x="7038249" y="3471606"/>
            <a:ext cx="643352" cy="246221"/>
          </a:xfrm>
          <a:prstGeom prst="rect">
            <a:avLst/>
          </a:prstGeom>
          <a:noFill/>
        </p:spPr>
        <p:txBody>
          <a:bodyPr wrap="square">
            <a:spAutoFit/>
          </a:bodyPr>
          <a:lstStyle/>
          <a:p>
            <a:pPr algn="r"/>
            <a:r>
              <a:rPr kumimoji="1" lang="en-US" altLang="zh-CN" sz="1000" dirty="0">
                <a:latin typeface="Arial Rounded MT Bold" panose="020F0704030504030204" pitchFamily="34" charset="0"/>
              </a:rPr>
              <a:t>Merge</a:t>
            </a:r>
            <a:endParaRPr kumimoji="1" lang="zh-CN" altLang="en-US" sz="900" dirty="0">
              <a:latin typeface="Arial Rounded MT Bold" panose="020F0704030504030204" pitchFamily="34" charset="0"/>
            </a:endParaRPr>
          </a:p>
        </p:txBody>
      </p:sp>
      <p:grpSp>
        <p:nvGrpSpPr>
          <p:cNvPr id="211" name="组合 210">
            <a:extLst>
              <a:ext uri="{FF2B5EF4-FFF2-40B4-BE49-F238E27FC236}">
                <a16:creationId xmlns:a16="http://schemas.microsoft.com/office/drawing/2014/main" id="{7AE25BCE-3AA0-3E4D-933F-F2B66948389F}"/>
              </a:ext>
            </a:extLst>
          </p:cNvPr>
          <p:cNvGrpSpPr/>
          <p:nvPr/>
        </p:nvGrpSpPr>
        <p:grpSpPr>
          <a:xfrm>
            <a:off x="9957423" y="3804902"/>
            <a:ext cx="268111" cy="53273"/>
            <a:chOff x="8714544" y="3090756"/>
            <a:chExt cx="268111" cy="53273"/>
          </a:xfrm>
        </p:grpSpPr>
        <p:sp>
          <p:nvSpPr>
            <p:cNvPr id="212" name="矩形 211">
              <a:extLst>
                <a:ext uri="{FF2B5EF4-FFF2-40B4-BE49-F238E27FC236}">
                  <a16:creationId xmlns:a16="http://schemas.microsoft.com/office/drawing/2014/main" id="{FFAF1DDC-20A1-D041-A3CC-06D6C4B41868}"/>
                </a:ext>
              </a:extLst>
            </p:cNvPr>
            <p:cNvSpPr/>
            <p:nvPr/>
          </p:nvSpPr>
          <p:spPr>
            <a:xfrm>
              <a:off x="8714544" y="309075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13" name="矩形 212">
              <a:extLst>
                <a:ext uri="{FF2B5EF4-FFF2-40B4-BE49-F238E27FC236}">
                  <a16:creationId xmlns:a16="http://schemas.microsoft.com/office/drawing/2014/main" id="{183D6DEC-5668-6049-8D33-382595CF4444}"/>
                </a:ext>
              </a:extLst>
            </p:cNvPr>
            <p:cNvSpPr/>
            <p:nvPr/>
          </p:nvSpPr>
          <p:spPr>
            <a:xfrm>
              <a:off x="8768119" y="309075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4" name="矩形 213">
              <a:extLst>
                <a:ext uri="{FF2B5EF4-FFF2-40B4-BE49-F238E27FC236}">
                  <a16:creationId xmlns:a16="http://schemas.microsoft.com/office/drawing/2014/main" id="{64BFE2A4-3818-0945-B7D9-C5CAD1E9EDB7}"/>
                </a:ext>
              </a:extLst>
            </p:cNvPr>
            <p:cNvSpPr/>
            <p:nvPr/>
          </p:nvSpPr>
          <p:spPr>
            <a:xfrm>
              <a:off x="8821930"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5" name="矩形 214">
              <a:extLst>
                <a:ext uri="{FF2B5EF4-FFF2-40B4-BE49-F238E27FC236}">
                  <a16:creationId xmlns:a16="http://schemas.microsoft.com/office/drawing/2014/main" id="{2A73082E-9364-DF44-8913-034275301BB3}"/>
                </a:ext>
              </a:extLst>
            </p:cNvPr>
            <p:cNvSpPr/>
            <p:nvPr/>
          </p:nvSpPr>
          <p:spPr>
            <a:xfrm>
              <a:off x="8875505" y="3090756"/>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16" name="矩形 215">
              <a:extLst>
                <a:ext uri="{FF2B5EF4-FFF2-40B4-BE49-F238E27FC236}">
                  <a16:creationId xmlns:a16="http://schemas.microsoft.com/office/drawing/2014/main" id="{428AC119-2F16-5E4E-99FF-EE1C6861DE72}"/>
                </a:ext>
              </a:extLst>
            </p:cNvPr>
            <p:cNvSpPr/>
            <p:nvPr/>
          </p:nvSpPr>
          <p:spPr>
            <a:xfrm>
              <a:off x="8929080" y="309075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17" name="文本框 216">
            <a:extLst>
              <a:ext uri="{FF2B5EF4-FFF2-40B4-BE49-F238E27FC236}">
                <a16:creationId xmlns:a16="http://schemas.microsoft.com/office/drawing/2014/main" id="{2B8D55FD-BD26-BE45-8C51-1C90BDEBFC5A}"/>
              </a:ext>
            </a:extLst>
          </p:cNvPr>
          <p:cNvSpPr txBox="1"/>
          <p:nvPr/>
        </p:nvSpPr>
        <p:spPr>
          <a:xfrm>
            <a:off x="8756057" y="3708080"/>
            <a:ext cx="1387787" cy="246221"/>
          </a:xfrm>
          <a:prstGeom prst="rect">
            <a:avLst/>
          </a:prstGeom>
          <a:noFill/>
        </p:spPr>
        <p:txBody>
          <a:bodyPr wrap="square">
            <a:spAutoFit/>
          </a:bodyPr>
          <a:lstStyle/>
          <a:p>
            <a:r>
              <a:rPr kumimoji="1" lang="en-US" altLang="zh-CN" sz="1000" dirty="0">
                <a:latin typeface="Arial Rounded MT Bold" panose="020F0704030504030204" pitchFamily="34" charset="0"/>
              </a:rPr>
              <a:t>Variable </a:t>
            </a:r>
            <a:r>
              <a:rPr kumimoji="1" lang="en-US" altLang="zh-CN" sz="1000" dirty="0">
                <a:solidFill>
                  <a:schemeClr val="accent2">
                    <a:lumMod val="75000"/>
                  </a:schemeClr>
                </a:solidFill>
                <a:latin typeface="Arial Rounded MT Bold" panose="020F0704030504030204" pitchFamily="34" charset="0"/>
              </a:rPr>
              <a:t>B</a:t>
            </a:r>
            <a:r>
              <a:rPr kumimoji="1" lang="en-US" altLang="zh-CN" sz="1000" dirty="0">
                <a:latin typeface="Arial Rounded MT Bold" panose="020F0704030504030204" pitchFamily="34" charset="0"/>
              </a:rPr>
              <a:t>’s WJF</a:t>
            </a:r>
            <a:endParaRPr lang="zh-CN" altLang="en-US" sz="1000" dirty="0"/>
          </a:p>
        </p:txBody>
      </p:sp>
      <p:sp>
        <p:nvSpPr>
          <p:cNvPr id="218" name="文本框 217">
            <a:extLst>
              <a:ext uri="{FF2B5EF4-FFF2-40B4-BE49-F238E27FC236}">
                <a16:creationId xmlns:a16="http://schemas.microsoft.com/office/drawing/2014/main" id="{86E4D288-BF28-C344-A34A-4C2CEC555F02}"/>
              </a:ext>
            </a:extLst>
          </p:cNvPr>
          <p:cNvSpPr txBox="1"/>
          <p:nvPr/>
        </p:nvSpPr>
        <p:spPr>
          <a:xfrm>
            <a:off x="8753595" y="4732980"/>
            <a:ext cx="1265633" cy="246221"/>
          </a:xfrm>
          <a:prstGeom prst="rect">
            <a:avLst/>
          </a:prstGeom>
          <a:noFill/>
        </p:spPr>
        <p:txBody>
          <a:bodyPr wrap="square" rtlCol="0">
            <a:spAutoFit/>
          </a:bodyPr>
          <a:lstStyle/>
          <a:p>
            <a:r>
              <a:rPr kumimoji="1" lang="en-US" altLang="zh-CN" sz="1000" dirty="0">
                <a:latin typeface="Arial Rounded MT Bold" panose="020F0704030504030204" pitchFamily="34" charset="0"/>
              </a:rPr>
              <a:t>Variable </a:t>
            </a:r>
            <a:r>
              <a:rPr kumimoji="1" lang="en-US" altLang="zh-CN" sz="1000" dirty="0">
                <a:solidFill>
                  <a:schemeClr val="accent2">
                    <a:lumMod val="75000"/>
                  </a:schemeClr>
                </a:solidFill>
                <a:latin typeface="Arial Rounded MT Bold" panose="020F0704030504030204" pitchFamily="34" charset="0"/>
              </a:rPr>
              <a:t>M</a:t>
            </a:r>
            <a:r>
              <a:rPr kumimoji="1" lang="en-US" altLang="zh-CN" sz="1000" dirty="0">
                <a:latin typeface="Arial Rounded MT Bold" panose="020F0704030504030204" pitchFamily="34" charset="0"/>
              </a:rPr>
              <a:t>’s SWF</a:t>
            </a:r>
            <a:endParaRPr kumimoji="1" lang="zh-CN" altLang="en-US" sz="1050" baseline="-25000" dirty="0">
              <a:latin typeface="Arial Rounded MT Bold" panose="020F0704030504030204" pitchFamily="34" charset="0"/>
            </a:endParaRPr>
          </a:p>
        </p:txBody>
      </p:sp>
      <p:grpSp>
        <p:nvGrpSpPr>
          <p:cNvPr id="219" name="组合 218">
            <a:extLst>
              <a:ext uri="{FF2B5EF4-FFF2-40B4-BE49-F238E27FC236}">
                <a16:creationId xmlns:a16="http://schemas.microsoft.com/office/drawing/2014/main" id="{C2D37C44-D910-2B45-8E7E-AAC594A20C0E}"/>
              </a:ext>
            </a:extLst>
          </p:cNvPr>
          <p:cNvGrpSpPr/>
          <p:nvPr/>
        </p:nvGrpSpPr>
        <p:grpSpPr>
          <a:xfrm>
            <a:off x="9955873" y="4762782"/>
            <a:ext cx="167231" cy="213092"/>
            <a:chOff x="3635193" y="2847013"/>
            <a:chExt cx="167231" cy="213092"/>
          </a:xfrm>
        </p:grpSpPr>
        <p:sp>
          <p:nvSpPr>
            <p:cNvPr id="220" name="矩形 219">
              <a:extLst>
                <a:ext uri="{FF2B5EF4-FFF2-40B4-BE49-F238E27FC236}">
                  <a16:creationId xmlns:a16="http://schemas.microsoft.com/office/drawing/2014/main" id="{A2DBCFBD-0283-074B-8D35-85231B7DB866}"/>
                </a:ext>
              </a:extLst>
            </p:cNvPr>
            <p:cNvSpPr/>
            <p:nvPr/>
          </p:nvSpPr>
          <p:spPr>
            <a:xfrm>
              <a:off x="3635193" y="2847013"/>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1" name="矩形 220">
              <a:extLst>
                <a:ext uri="{FF2B5EF4-FFF2-40B4-BE49-F238E27FC236}">
                  <a16:creationId xmlns:a16="http://schemas.microsoft.com/office/drawing/2014/main" id="{EF6D479E-0B1A-7A43-8B97-2B74F870CC99}"/>
                </a:ext>
              </a:extLst>
            </p:cNvPr>
            <p:cNvSpPr/>
            <p:nvPr/>
          </p:nvSpPr>
          <p:spPr>
            <a:xfrm>
              <a:off x="3748849" y="2847013"/>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2" name="矩形 221">
              <a:extLst>
                <a:ext uri="{FF2B5EF4-FFF2-40B4-BE49-F238E27FC236}">
                  <a16:creationId xmlns:a16="http://schemas.microsoft.com/office/drawing/2014/main" id="{F2FE7CFB-CA6A-B94D-B3EA-481931EE01F8}"/>
                </a:ext>
              </a:extLst>
            </p:cNvPr>
            <p:cNvSpPr/>
            <p:nvPr/>
          </p:nvSpPr>
          <p:spPr>
            <a:xfrm>
              <a:off x="3691332" y="2847013"/>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3" name="矩形 222">
              <a:extLst>
                <a:ext uri="{FF2B5EF4-FFF2-40B4-BE49-F238E27FC236}">
                  <a16:creationId xmlns:a16="http://schemas.microsoft.com/office/drawing/2014/main" id="{3E5C8540-29B9-DB47-BDD8-3AED5C128780}"/>
                </a:ext>
              </a:extLst>
            </p:cNvPr>
            <p:cNvSpPr/>
            <p:nvPr/>
          </p:nvSpPr>
          <p:spPr>
            <a:xfrm>
              <a:off x="3635193" y="290028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4" name="矩形 223">
              <a:extLst>
                <a:ext uri="{FF2B5EF4-FFF2-40B4-BE49-F238E27FC236}">
                  <a16:creationId xmlns:a16="http://schemas.microsoft.com/office/drawing/2014/main" id="{A905D031-59C4-2646-86DB-F01D2C7E5314}"/>
                </a:ext>
              </a:extLst>
            </p:cNvPr>
            <p:cNvSpPr/>
            <p:nvPr/>
          </p:nvSpPr>
          <p:spPr>
            <a:xfrm>
              <a:off x="3748849" y="290028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25" name="矩形 224">
              <a:extLst>
                <a:ext uri="{FF2B5EF4-FFF2-40B4-BE49-F238E27FC236}">
                  <a16:creationId xmlns:a16="http://schemas.microsoft.com/office/drawing/2014/main" id="{D504B52F-5E62-6943-8A23-E29BBFC76DB1}"/>
                </a:ext>
              </a:extLst>
            </p:cNvPr>
            <p:cNvSpPr/>
            <p:nvPr/>
          </p:nvSpPr>
          <p:spPr>
            <a:xfrm>
              <a:off x="3691332" y="2900286"/>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6" name="矩形 225">
              <a:extLst>
                <a:ext uri="{FF2B5EF4-FFF2-40B4-BE49-F238E27FC236}">
                  <a16:creationId xmlns:a16="http://schemas.microsoft.com/office/drawing/2014/main" id="{C925B718-52D3-C14D-AF81-AF7864532577}"/>
                </a:ext>
              </a:extLst>
            </p:cNvPr>
            <p:cNvSpPr/>
            <p:nvPr/>
          </p:nvSpPr>
          <p:spPr>
            <a:xfrm>
              <a:off x="3635193" y="2953559"/>
              <a:ext cx="53575" cy="5327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7" name="矩形 226">
              <a:extLst>
                <a:ext uri="{FF2B5EF4-FFF2-40B4-BE49-F238E27FC236}">
                  <a16:creationId xmlns:a16="http://schemas.microsoft.com/office/drawing/2014/main" id="{258B390E-50BD-2D45-9521-FEC2045D9ED7}"/>
                </a:ext>
              </a:extLst>
            </p:cNvPr>
            <p:cNvSpPr/>
            <p:nvPr/>
          </p:nvSpPr>
          <p:spPr>
            <a:xfrm>
              <a:off x="3748849" y="2953559"/>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8" name="矩形 227">
              <a:extLst>
                <a:ext uri="{FF2B5EF4-FFF2-40B4-BE49-F238E27FC236}">
                  <a16:creationId xmlns:a16="http://schemas.microsoft.com/office/drawing/2014/main" id="{25C5F8FD-50F9-C54D-A1AA-AF7F42CF6EE0}"/>
                </a:ext>
              </a:extLst>
            </p:cNvPr>
            <p:cNvSpPr/>
            <p:nvPr/>
          </p:nvSpPr>
          <p:spPr>
            <a:xfrm>
              <a:off x="3691332" y="2953559"/>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9" name="矩形 228">
              <a:extLst>
                <a:ext uri="{FF2B5EF4-FFF2-40B4-BE49-F238E27FC236}">
                  <a16:creationId xmlns:a16="http://schemas.microsoft.com/office/drawing/2014/main" id="{66FBE9EF-9EEA-FA4F-A41D-D30B0C815BEE}"/>
                </a:ext>
              </a:extLst>
            </p:cNvPr>
            <p:cNvSpPr/>
            <p:nvPr/>
          </p:nvSpPr>
          <p:spPr>
            <a:xfrm>
              <a:off x="3635193" y="3006832"/>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0" name="矩形 229">
              <a:extLst>
                <a:ext uri="{FF2B5EF4-FFF2-40B4-BE49-F238E27FC236}">
                  <a16:creationId xmlns:a16="http://schemas.microsoft.com/office/drawing/2014/main" id="{A3295CED-D73D-0C46-BE5A-4AD8E07D3F2C}"/>
                </a:ext>
              </a:extLst>
            </p:cNvPr>
            <p:cNvSpPr/>
            <p:nvPr/>
          </p:nvSpPr>
          <p:spPr>
            <a:xfrm>
              <a:off x="3748849"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1" name="矩形 230">
              <a:extLst>
                <a:ext uri="{FF2B5EF4-FFF2-40B4-BE49-F238E27FC236}">
                  <a16:creationId xmlns:a16="http://schemas.microsoft.com/office/drawing/2014/main" id="{5296CCBD-8037-344A-ABAB-620ED499A7D3}"/>
                </a:ext>
              </a:extLst>
            </p:cNvPr>
            <p:cNvSpPr/>
            <p:nvPr/>
          </p:nvSpPr>
          <p:spPr>
            <a:xfrm>
              <a:off x="3691332" y="3006832"/>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32" name="组合 231">
            <a:extLst>
              <a:ext uri="{FF2B5EF4-FFF2-40B4-BE49-F238E27FC236}">
                <a16:creationId xmlns:a16="http://schemas.microsoft.com/office/drawing/2014/main" id="{47D966B7-7161-144A-9ACD-F79C99E137DF}"/>
              </a:ext>
            </a:extLst>
          </p:cNvPr>
          <p:cNvGrpSpPr/>
          <p:nvPr/>
        </p:nvGrpSpPr>
        <p:grpSpPr>
          <a:xfrm>
            <a:off x="9915835" y="3325635"/>
            <a:ext cx="268111" cy="53273"/>
            <a:chOff x="8714544" y="3090756"/>
            <a:chExt cx="268111" cy="53273"/>
          </a:xfrm>
        </p:grpSpPr>
        <p:sp>
          <p:nvSpPr>
            <p:cNvPr id="233" name="矩形 232">
              <a:extLst>
                <a:ext uri="{FF2B5EF4-FFF2-40B4-BE49-F238E27FC236}">
                  <a16:creationId xmlns:a16="http://schemas.microsoft.com/office/drawing/2014/main" id="{A5EB1355-1087-BF48-BE42-088728D34BE6}"/>
                </a:ext>
              </a:extLst>
            </p:cNvPr>
            <p:cNvSpPr/>
            <p:nvPr/>
          </p:nvSpPr>
          <p:spPr>
            <a:xfrm>
              <a:off x="8714544"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4" name="矩形 233">
              <a:extLst>
                <a:ext uri="{FF2B5EF4-FFF2-40B4-BE49-F238E27FC236}">
                  <a16:creationId xmlns:a16="http://schemas.microsoft.com/office/drawing/2014/main" id="{3CCA30FA-D778-304C-AE66-E652559B690A}"/>
                </a:ext>
              </a:extLst>
            </p:cNvPr>
            <p:cNvSpPr/>
            <p:nvPr/>
          </p:nvSpPr>
          <p:spPr>
            <a:xfrm>
              <a:off x="8768119"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5" name="矩形 234">
              <a:extLst>
                <a:ext uri="{FF2B5EF4-FFF2-40B4-BE49-F238E27FC236}">
                  <a16:creationId xmlns:a16="http://schemas.microsoft.com/office/drawing/2014/main" id="{1A8CF8B9-4129-5A48-BE7A-DD5179C44632}"/>
                </a:ext>
              </a:extLst>
            </p:cNvPr>
            <p:cNvSpPr/>
            <p:nvPr/>
          </p:nvSpPr>
          <p:spPr>
            <a:xfrm>
              <a:off x="8821930"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6" name="矩形 235">
              <a:extLst>
                <a:ext uri="{FF2B5EF4-FFF2-40B4-BE49-F238E27FC236}">
                  <a16:creationId xmlns:a16="http://schemas.microsoft.com/office/drawing/2014/main" id="{99A8E8D0-43B8-1F42-A9B4-7CC75CC68657}"/>
                </a:ext>
              </a:extLst>
            </p:cNvPr>
            <p:cNvSpPr/>
            <p:nvPr/>
          </p:nvSpPr>
          <p:spPr>
            <a:xfrm>
              <a:off x="8875505" y="3090756"/>
              <a:ext cx="53575" cy="53273"/>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7" name="矩形 236">
              <a:extLst>
                <a:ext uri="{FF2B5EF4-FFF2-40B4-BE49-F238E27FC236}">
                  <a16:creationId xmlns:a16="http://schemas.microsoft.com/office/drawing/2014/main" id="{0C8751F0-5299-0A4B-8F90-70A25EC6A8F1}"/>
                </a:ext>
              </a:extLst>
            </p:cNvPr>
            <p:cNvSpPr/>
            <p:nvPr/>
          </p:nvSpPr>
          <p:spPr>
            <a:xfrm>
              <a:off x="8929080" y="3090756"/>
              <a:ext cx="53575" cy="532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38" name="文本框 237">
            <a:extLst>
              <a:ext uri="{FF2B5EF4-FFF2-40B4-BE49-F238E27FC236}">
                <a16:creationId xmlns:a16="http://schemas.microsoft.com/office/drawing/2014/main" id="{1B108DD4-0461-6A4C-B95C-502AB4525251}"/>
              </a:ext>
            </a:extLst>
          </p:cNvPr>
          <p:cNvSpPr txBox="1"/>
          <p:nvPr/>
        </p:nvSpPr>
        <p:spPr>
          <a:xfrm>
            <a:off x="8764363" y="3229162"/>
            <a:ext cx="1291415" cy="246221"/>
          </a:xfrm>
          <a:prstGeom prst="rect">
            <a:avLst/>
          </a:prstGeom>
          <a:noFill/>
        </p:spPr>
        <p:txBody>
          <a:bodyPr wrap="square">
            <a:spAutoFit/>
          </a:bodyPr>
          <a:lstStyle/>
          <a:p>
            <a:r>
              <a:rPr kumimoji="1" lang="en-US" altLang="zh-CN" sz="1000" dirty="0">
                <a:latin typeface="Arial Rounded MT Bold" panose="020F0704030504030204" pitchFamily="34" charset="0"/>
              </a:rPr>
              <a:t>Incomplete WJF</a:t>
            </a:r>
            <a:endParaRPr lang="zh-CN" altLang="en-US" sz="1000" dirty="0"/>
          </a:p>
        </p:txBody>
      </p:sp>
      <p:pic>
        <p:nvPicPr>
          <p:cNvPr id="239" name="图形 238">
            <a:extLst>
              <a:ext uri="{FF2B5EF4-FFF2-40B4-BE49-F238E27FC236}">
                <a16:creationId xmlns:a16="http://schemas.microsoft.com/office/drawing/2014/main" id="{30A1CFFB-62A7-0641-BFDF-3DE5133D930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06431" y="4003885"/>
            <a:ext cx="171247" cy="171247"/>
          </a:xfrm>
          <a:prstGeom prst="rect">
            <a:avLst/>
          </a:prstGeom>
        </p:spPr>
      </p:pic>
      <p:pic>
        <p:nvPicPr>
          <p:cNvPr id="240" name="图形 239">
            <a:extLst>
              <a:ext uri="{FF2B5EF4-FFF2-40B4-BE49-F238E27FC236}">
                <a16:creationId xmlns:a16="http://schemas.microsoft.com/office/drawing/2014/main" id="{C945724E-39AE-AB4E-AB95-9CAD32AA22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85494" y="3978361"/>
            <a:ext cx="227751" cy="222296"/>
          </a:xfrm>
          <a:prstGeom prst="rect">
            <a:avLst/>
          </a:prstGeom>
        </p:spPr>
      </p:pic>
      <p:sp>
        <p:nvSpPr>
          <p:cNvPr id="241" name="文本框 240">
            <a:extLst>
              <a:ext uri="{FF2B5EF4-FFF2-40B4-BE49-F238E27FC236}">
                <a16:creationId xmlns:a16="http://schemas.microsoft.com/office/drawing/2014/main" id="{689B9B0C-37C4-AB41-99E1-1E71D43D4451}"/>
              </a:ext>
            </a:extLst>
          </p:cNvPr>
          <p:cNvSpPr txBox="1"/>
          <p:nvPr/>
        </p:nvSpPr>
        <p:spPr>
          <a:xfrm>
            <a:off x="10751774" y="4173762"/>
            <a:ext cx="692297" cy="400110"/>
          </a:xfrm>
          <a:prstGeom prst="rect">
            <a:avLst/>
          </a:prstGeom>
          <a:noFill/>
        </p:spPr>
        <p:txBody>
          <a:bodyPr wrap="square">
            <a:spAutoFit/>
          </a:bodyPr>
          <a:lstStyle/>
          <a:p>
            <a:r>
              <a:rPr kumimoji="1" lang="en-US" altLang="zh-CN" sz="1000" dirty="0">
                <a:latin typeface="Arial Rounded MT Bold" panose="020F0704030504030204" pitchFamily="34" charset="0"/>
              </a:rPr>
              <a:t>Filter &amp; Update</a:t>
            </a:r>
            <a:endParaRPr kumimoji="1" lang="zh-CN" altLang="en-US" sz="1000" dirty="0">
              <a:latin typeface="Arial Rounded MT Bold" panose="020F0704030504030204" pitchFamily="34" charset="0"/>
            </a:endParaRPr>
          </a:p>
        </p:txBody>
      </p:sp>
      <p:pic>
        <p:nvPicPr>
          <p:cNvPr id="242" name="图片 241">
            <a:extLst>
              <a:ext uri="{FF2B5EF4-FFF2-40B4-BE49-F238E27FC236}">
                <a16:creationId xmlns:a16="http://schemas.microsoft.com/office/drawing/2014/main" id="{9F1246C6-F2D6-3442-9F19-666A25D80CDF}"/>
              </a:ext>
            </a:extLst>
          </p:cNvPr>
          <p:cNvPicPr>
            <a:picLocks noChangeAspect="1"/>
          </p:cNvPicPr>
          <p:nvPr/>
        </p:nvPicPr>
        <p:blipFill>
          <a:blip r:embed="rId12"/>
          <a:stretch>
            <a:fillRect/>
          </a:stretch>
        </p:blipFill>
        <p:spPr>
          <a:xfrm>
            <a:off x="7128916" y="5054587"/>
            <a:ext cx="835000" cy="407791"/>
          </a:xfrm>
          <a:prstGeom prst="rect">
            <a:avLst/>
          </a:prstGeom>
        </p:spPr>
      </p:pic>
      <p:sp>
        <p:nvSpPr>
          <p:cNvPr id="243" name="矩形 242">
            <a:extLst>
              <a:ext uri="{FF2B5EF4-FFF2-40B4-BE49-F238E27FC236}">
                <a16:creationId xmlns:a16="http://schemas.microsoft.com/office/drawing/2014/main" id="{F6E86DD4-3CC3-A841-8FB2-831D68E50B98}"/>
              </a:ext>
            </a:extLst>
          </p:cNvPr>
          <p:cNvSpPr/>
          <p:nvPr/>
        </p:nvSpPr>
        <p:spPr>
          <a:xfrm>
            <a:off x="11098833" y="1610809"/>
            <a:ext cx="227751" cy="21546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000" dirty="0">
                <a:solidFill>
                  <a:schemeClr val="accent2">
                    <a:lumMod val="75000"/>
                  </a:schemeClr>
                </a:solidFill>
                <a:latin typeface="Arial Rounded MT Bold" panose="020F0704030504030204" pitchFamily="34" charset="0"/>
              </a:rPr>
              <a:t>R</a:t>
            </a:r>
            <a:endParaRPr kumimoji="1" lang="zh-CN" altLang="en-US" sz="1000" dirty="0">
              <a:solidFill>
                <a:schemeClr val="accent2">
                  <a:lumMod val="75000"/>
                </a:schemeClr>
              </a:solidFill>
              <a:latin typeface="Arial Rounded MT Bold" panose="020F0704030504030204" pitchFamily="34" charset="0"/>
            </a:endParaRPr>
          </a:p>
        </p:txBody>
      </p:sp>
      <p:sp>
        <p:nvSpPr>
          <p:cNvPr id="244" name="矩形 243">
            <a:extLst>
              <a:ext uri="{FF2B5EF4-FFF2-40B4-BE49-F238E27FC236}">
                <a16:creationId xmlns:a16="http://schemas.microsoft.com/office/drawing/2014/main" id="{A20D4711-7C2C-7143-AB8D-B77C2F19422B}"/>
              </a:ext>
            </a:extLst>
          </p:cNvPr>
          <p:cNvSpPr/>
          <p:nvPr/>
        </p:nvSpPr>
        <p:spPr>
          <a:xfrm>
            <a:off x="11092054" y="2658508"/>
            <a:ext cx="227751" cy="21546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000" dirty="0">
                <a:solidFill>
                  <a:schemeClr val="accent2">
                    <a:lumMod val="75000"/>
                  </a:schemeClr>
                </a:solidFill>
                <a:latin typeface="Arial Rounded MT Bold" panose="020F0704030504030204" pitchFamily="34" charset="0"/>
              </a:rPr>
              <a:t>B</a:t>
            </a:r>
            <a:endParaRPr kumimoji="1" lang="zh-CN" altLang="en-US" sz="1000" dirty="0">
              <a:solidFill>
                <a:schemeClr val="accent2">
                  <a:lumMod val="75000"/>
                </a:schemeClr>
              </a:solidFill>
              <a:latin typeface="Arial Rounded MT Bold" panose="020F0704030504030204" pitchFamily="34" charset="0"/>
            </a:endParaRPr>
          </a:p>
        </p:txBody>
      </p:sp>
      <p:sp>
        <p:nvSpPr>
          <p:cNvPr id="245" name="矩形 244">
            <a:extLst>
              <a:ext uri="{FF2B5EF4-FFF2-40B4-BE49-F238E27FC236}">
                <a16:creationId xmlns:a16="http://schemas.microsoft.com/office/drawing/2014/main" id="{1C072588-3827-A74F-AEBC-308E41F123DD}"/>
              </a:ext>
            </a:extLst>
          </p:cNvPr>
          <p:cNvSpPr/>
          <p:nvPr/>
        </p:nvSpPr>
        <p:spPr>
          <a:xfrm>
            <a:off x="11096217" y="3719523"/>
            <a:ext cx="227751" cy="21546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000" dirty="0">
                <a:solidFill>
                  <a:schemeClr val="accent2">
                    <a:lumMod val="75000"/>
                  </a:schemeClr>
                </a:solidFill>
                <a:latin typeface="Arial Rounded MT Bold" panose="020F0704030504030204" pitchFamily="34" charset="0"/>
              </a:rPr>
              <a:t>M</a:t>
            </a:r>
            <a:endParaRPr kumimoji="1" lang="zh-CN" altLang="en-US" sz="1000" dirty="0">
              <a:solidFill>
                <a:schemeClr val="accent2">
                  <a:lumMod val="75000"/>
                </a:schemeClr>
              </a:solidFill>
              <a:latin typeface="Arial Rounded MT Bold" panose="020F0704030504030204" pitchFamily="34" charset="0"/>
            </a:endParaRPr>
          </a:p>
        </p:txBody>
      </p:sp>
      <p:pic>
        <p:nvPicPr>
          <p:cNvPr id="246" name="图形 245">
            <a:extLst>
              <a:ext uri="{FF2B5EF4-FFF2-40B4-BE49-F238E27FC236}">
                <a16:creationId xmlns:a16="http://schemas.microsoft.com/office/drawing/2014/main" id="{8F553753-D5E5-8149-9D45-4DEF6CC4956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55566" y="1615278"/>
            <a:ext cx="257002" cy="257002"/>
          </a:xfrm>
          <a:prstGeom prst="rect">
            <a:avLst/>
          </a:prstGeom>
        </p:spPr>
      </p:pic>
      <p:sp>
        <p:nvSpPr>
          <p:cNvPr id="247" name="文本框 246">
            <a:extLst>
              <a:ext uri="{FF2B5EF4-FFF2-40B4-BE49-F238E27FC236}">
                <a16:creationId xmlns:a16="http://schemas.microsoft.com/office/drawing/2014/main" id="{42432DA6-8766-6D40-AD95-47A3C3128C60}"/>
              </a:ext>
            </a:extLst>
          </p:cNvPr>
          <p:cNvSpPr txBox="1"/>
          <p:nvPr/>
        </p:nvSpPr>
        <p:spPr>
          <a:xfrm>
            <a:off x="6610099" y="5969301"/>
            <a:ext cx="4991903" cy="307777"/>
          </a:xfrm>
          <a:prstGeom prst="rect">
            <a:avLst/>
          </a:prstGeom>
          <a:noFill/>
        </p:spPr>
        <p:txBody>
          <a:bodyPr wrap="square">
            <a:spAutoFit/>
          </a:bodyPr>
          <a:lstStyle/>
          <a:p>
            <a:pPr algn="ctr">
              <a:buClr>
                <a:srgbClr val="000000"/>
              </a:buClr>
              <a:defRPr/>
            </a:pPr>
            <a:r>
              <a:rPr lang="en" altLang="zh-CN" sz="1400" dirty="0">
                <a:effectLst/>
                <a:latin typeface="Arial Rounded MT Bold" panose="020F0704030504030204" pitchFamily="34" charset="0"/>
              </a:rPr>
              <a:t>Workflow for </a:t>
            </a:r>
            <a:r>
              <a:rPr lang="en" altLang="zh-CN" sz="1400" dirty="0">
                <a:solidFill>
                  <a:srgbClr val="C00000"/>
                </a:solidFill>
                <a:effectLst/>
                <a:latin typeface="Arial Rounded MT Bold" panose="020F0704030504030204" pitchFamily="34" charset="0"/>
              </a:rPr>
              <a:t>PATTERN (R {-Others*-} B {-Others*-} M)  </a:t>
            </a:r>
            <a:endParaRPr kumimoji="1" lang="en" altLang="zh-CN" sz="1400" kern="0" dirty="0">
              <a:solidFill>
                <a:srgbClr val="C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sp>
        <p:nvSpPr>
          <p:cNvPr id="248" name="矩形 247">
            <a:extLst>
              <a:ext uri="{FF2B5EF4-FFF2-40B4-BE49-F238E27FC236}">
                <a16:creationId xmlns:a16="http://schemas.microsoft.com/office/drawing/2014/main" id="{52FCC447-67D1-ED45-A0A3-A12C313AABA6}"/>
              </a:ext>
            </a:extLst>
          </p:cNvPr>
          <p:cNvSpPr/>
          <p:nvPr/>
        </p:nvSpPr>
        <p:spPr>
          <a:xfrm>
            <a:off x="342904" y="1164377"/>
            <a:ext cx="5898315" cy="5584862"/>
          </a:xfrm>
          <a:prstGeom prst="rect">
            <a:avLst/>
          </a:prstGeom>
        </p:spPr>
        <p:txBody>
          <a:bodyPr wrap="square" lIns="0" tIns="0" rIns="0" bIns="0">
            <a:spAutoFit/>
          </a:bodyPr>
          <a:lstStyle/>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When computer node receive a query, it</a:t>
            </a:r>
          </a:p>
          <a:p>
            <a:pPr marL="800100" lvl="1" indent="-342900">
              <a:lnSpc>
                <a:spcPct val="150000"/>
              </a:lnSpc>
              <a:buFont typeface="Arial" panose="020B0604020202020204" pitchFamily="34" charset="0"/>
              <a:buChar char="•"/>
            </a:pPr>
            <a:r>
              <a:rPr lang="en" altLang="zh-CN" sz="1600" dirty="0">
                <a:latin typeface="Arial Rounded MT Bold" panose="020F0704030504030204" pitchFamily="34" charset="0"/>
              </a:rPr>
              <a:t>initially determines the variable processing order based on the selectivity of variables</a:t>
            </a:r>
          </a:p>
          <a:p>
            <a:pPr marL="800100" lvl="1" indent="-342900">
              <a:lnSpc>
                <a:spcPct val="150000"/>
              </a:lnSpc>
              <a:buFont typeface="Arial" panose="020B0604020202020204" pitchFamily="34" charset="0"/>
              <a:buChar char="•"/>
            </a:pPr>
            <a:r>
              <a:rPr lang="en" altLang="zh-CN" sz="1600" dirty="0">
                <a:latin typeface="Arial Rounded MT Bold" panose="020F0704030504030204" pitchFamily="34" charset="0"/>
              </a:rPr>
              <a:t>pulls the TIS generated by the first processed variable from the storage nodes</a:t>
            </a:r>
          </a:p>
          <a:p>
            <a:pPr marL="800100" lvl="1" indent="-342900">
              <a:lnSpc>
                <a:spcPct val="150000"/>
              </a:lnSpc>
              <a:buFont typeface="Arial" panose="020B0604020202020204" pitchFamily="34" charset="0"/>
              <a:buChar char="•"/>
            </a:pPr>
            <a:r>
              <a:rPr lang="en-US" altLang="zh-CN" sz="1600" dirty="0">
                <a:latin typeface="Arial Rounded MT Bold" panose="020F0704030504030204" pitchFamily="34" charset="0"/>
              </a:rPr>
              <a:t>builds a filter SWF to approximately store TIS</a:t>
            </a:r>
          </a:p>
          <a:p>
            <a:pPr marL="800100" lvl="1" indent="-342900">
              <a:lnSpc>
                <a:spcPct val="150000"/>
              </a:lnSpc>
              <a:buFont typeface="Arial" panose="020B0604020202020204" pitchFamily="34" charset="0"/>
              <a:buChar char="•"/>
            </a:pPr>
            <a:r>
              <a:rPr lang="en-US" altLang="zh-CN" sz="1600" dirty="0">
                <a:latin typeface="Arial Rounded MT Bold" panose="020F0704030504030204" pitchFamily="34" charset="0"/>
              </a:rPr>
              <a:t>before pulling a new TIS for an unprocessed variable, CN uses a cost model to estimate whether initiating new round-trip(s) would reduce overall latency</a:t>
            </a:r>
          </a:p>
          <a:p>
            <a:pPr marL="800100" lvl="1" indent="-342900">
              <a:lnSpc>
                <a:spcPct val="150000"/>
              </a:lnSpc>
              <a:buFont typeface="Arial" panose="020B0604020202020204" pitchFamily="34" charset="0"/>
              <a:buChar char="•"/>
            </a:pPr>
            <a:r>
              <a:rPr lang="en-US" altLang="zh-CN" sz="1600" dirty="0">
                <a:latin typeface="Arial Rounded MT Bold" panose="020F0704030504030204" pitchFamily="34" charset="0"/>
              </a:rPr>
              <a:t>once TIS generation is complete for all variables, CN sends the local TIS to SNs and pulls events within TIS</a:t>
            </a:r>
          </a:p>
          <a:p>
            <a:pPr marL="800100" lvl="1" indent="-342900">
              <a:lnSpc>
                <a:spcPct val="150000"/>
              </a:lnSpc>
              <a:buFont typeface="Arial" panose="020B0604020202020204" pitchFamily="34" charset="0"/>
              <a:buChar char="•"/>
            </a:pPr>
            <a:r>
              <a:rPr lang="en-US" altLang="zh-CN" sz="1600" dirty="0">
                <a:latin typeface="Arial Rounded MT Bold" panose="020F0704030504030204" pitchFamily="34" charset="0"/>
              </a:rPr>
              <a:t>executes the matching algorithm to extract matches from the pulled events</a:t>
            </a:r>
          </a:p>
        </p:txBody>
      </p:sp>
    </p:spTree>
    <p:extLst>
      <p:ext uri="{BB962C8B-B14F-4D97-AF65-F5344CB8AC3E}">
        <p14:creationId xmlns:p14="http://schemas.microsoft.com/office/powerpoint/2010/main" val="3808516489"/>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6906981" cy="590700"/>
          </a:xfrm>
        </p:spPr>
        <p:txBody>
          <a:bodyPr/>
          <a:lstStyle/>
          <a:p>
            <a:r>
              <a:rPr lang="en-US" altLang="zh-CN" dirty="0">
                <a:latin typeface="Arial Rounded MT Bold" panose="020F0704030504030204" pitchFamily="34" charset="0"/>
              </a:rPr>
              <a:t>Two Specialized Filters</a:t>
            </a:r>
            <a:r>
              <a:rPr lang="zh-CN" altLang="en-US" dirty="0">
                <a:latin typeface="Arial Rounded MT Bold" panose="020F0704030504030204" pitchFamily="34" charset="0"/>
              </a:rPr>
              <a:t> </a:t>
            </a:r>
            <a:r>
              <a:rPr lang="en-US" altLang="zh-CN" dirty="0">
                <a:latin typeface="Arial Rounded MT Bold" panose="020F0704030504030204" pitchFamily="34" charset="0"/>
              </a:rPr>
              <a:t>–</a:t>
            </a:r>
            <a:r>
              <a:rPr lang="zh-CN" altLang="en-US" dirty="0">
                <a:latin typeface="Arial Rounded MT Bold" panose="020F0704030504030204" pitchFamily="34" charset="0"/>
              </a:rPr>
              <a:t> </a:t>
            </a:r>
            <a:r>
              <a:rPr lang="en-US" altLang="zh-CN" dirty="0">
                <a:latin typeface="Arial Rounded MT Bold" panose="020F0704030504030204" pitchFamily="34" charset="0"/>
              </a:rPr>
              <a:t>SWF</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2">
            <a:extLst>
              <a:ext uri="{FF2B5EF4-FFF2-40B4-BE49-F238E27FC236}">
                <a16:creationId xmlns:a16="http://schemas.microsoft.com/office/drawing/2014/main" id="{5CA1C48B-A136-F54F-9FC7-CE19F4E83ED3}"/>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16</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99" name="矩形 98">
            <a:extLst>
              <a:ext uri="{FF2B5EF4-FFF2-40B4-BE49-F238E27FC236}">
                <a16:creationId xmlns:a16="http://schemas.microsoft.com/office/drawing/2014/main" id="{11CB6A40-E9BB-B140-9777-2C8E62F2B42E}"/>
              </a:ext>
            </a:extLst>
          </p:cNvPr>
          <p:cNvSpPr/>
          <p:nvPr/>
        </p:nvSpPr>
        <p:spPr>
          <a:xfrm>
            <a:off x="342903" y="1164377"/>
            <a:ext cx="11231475" cy="1654748"/>
          </a:xfrm>
          <a:prstGeom prst="rect">
            <a:avLst/>
          </a:prstGeom>
        </p:spPr>
        <p:txBody>
          <a:bodyPr wrap="square" lIns="0" tIns="0" rIns="0" bIns="0">
            <a:spAutoFit/>
          </a:bodyPr>
          <a:lstStyle/>
          <a:p>
            <a:pPr>
              <a:lnSpc>
                <a:spcPct val="150000"/>
              </a:lnSpc>
            </a:pPr>
            <a:r>
              <a:rPr lang="en" altLang="zh-CN" sz="2000" dirty="0">
                <a:solidFill>
                  <a:prstClr val="black"/>
                </a:solidFill>
                <a:latin typeface="Arial Rounded MT Bold" panose="020F0704030504030204" pitchFamily="34" charset="0"/>
                <a:ea typeface="黑体" panose="02010609060101010101" pitchFamily="49" charset="-122"/>
              </a:rPr>
              <a:t>Motivation of SWF: </a:t>
            </a:r>
          </a:p>
          <a:p>
            <a:pPr marL="800100" lvl="1" indent="-342900">
              <a:lnSpc>
                <a:spcPct val="150000"/>
              </a:lnSpc>
              <a:buFont typeface="Wingdings" pitchFamily="2" charset="2"/>
              <a:buChar char="Ø"/>
            </a:pPr>
            <a:r>
              <a:rPr lang="en-US" altLang="zh-CN" dirty="0">
                <a:solidFill>
                  <a:prstClr val="black"/>
                </a:solidFill>
                <a:latin typeface="Arial Rounded MT Bold" panose="020F0704030504030204" pitchFamily="34" charset="0"/>
                <a:ea typeface="黑体" panose="02010609060101010101" pitchFamily="49" charset="-122"/>
              </a:rPr>
              <a:t>U</a:t>
            </a:r>
            <a:r>
              <a:rPr lang="en" altLang="zh-CN" dirty="0">
                <a:solidFill>
                  <a:prstClr val="black"/>
                </a:solidFill>
                <a:latin typeface="Arial Rounded MT Bold" panose="020F0704030504030204" pitchFamily="34" charset="0"/>
                <a:ea typeface="黑体" panose="02010609060101010101" pitchFamily="49" charset="-122"/>
              </a:rPr>
              <a:t>sing an array to maintain TIS has O(N log N) complexity, where N is the number of events. This high complexity may lead to significant latency of round-trips when N is large. Then, we propose the shrinking window filter (SWF) to approximately store time intervals.</a:t>
            </a:r>
            <a:endParaRPr lang="en-US" altLang="zh-CN" dirty="0">
              <a:solidFill>
                <a:prstClr val="black"/>
              </a:solidFill>
              <a:latin typeface="Arial Rounded MT Bold" panose="020F0704030504030204" pitchFamily="34" charset="0"/>
              <a:ea typeface="黑体" panose="02010609060101010101" pitchFamily="49" charset="-122"/>
            </a:endParaRPr>
          </a:p>
        </p:txBody>
      </p:sp>
      <p:graphicFrame>
        <p:nvGraphicFramePr>
          <p:cNvPr id="101" name="表格 2">
            <a:extLst>
              <a:ext uri="{FF2B5EF4-FFF2-40B4-BE49-F238E27FC236}">
                <a16:creationId xmlns:a16="http://schemas.microsoft.com/office/drawing/2014/main" id="{02269DD2-D37A-8745-9865-19DCDBB091F2}"/>
              </a:ext>
            </a:extLst>
          </p:cNvPr>
          <p:cNvGraphicFramePr>
            <a:graphicFrameLocks noGrp="1"/>
          </p:cNvGraphicFramePr>
          <p:nvPr>
            <p:extLst>
              <p:ext uri="{D42A27DB-BD31-4B8C-83A1-F6EECF244321}">
                <p14:modId xmlns:p14="http://schemas.microsoft.com/office/powerpoint/2010/main" val="3242148019"/>
              </p:ext>
            </p:extLst>
          </p:nvPr>
        </p:nvGraphicFramePr>
        <p:xfrm>
          <a:off x="3456536" y="3586766"/>
          <a:ext cx="2196132" cy="2342538"/>
        </p:xfrm>
        <a:graphic>
          <a:graphicData uri="http://schemas.openxmlformats.org/drawingml/2006/table">
            <a:tbl>
              <a:tblPr firstRow="1" bandRow="1">
                <a:tableStyleId>{5940675A-B579-460E-94D1-54222C63F5DA}</a:tableStyleId>
              </a:tblPr>
              <a:tblGrid>
                <a:gridCol w="732044">
                  <a:extLst>
                    <a:ext uri="{9D8B030D-6E8A-4147-A177-3AD203B41FA5}">
                      <a16:colId xmlns:a16="http://schemas.microsoft.com/office/drawing/2014/main" val="2882336673"/>
                    </a:ext>
                  </a:extLst>
                </a:gridCol>
                <a:gridCol w="732044">
                  <a:extLst>
                    <a:ext uri="{9D8B030D-6E8A-4147-A177-3AD203B41FA5}">
                      <a16:colId xmlns:a16="http://schemas.microsoft.com/office/drawing/2014/main" val="2849108236"/>
                    </a:ext>
                  </a:extLst>
                </a:gridCol>
                <a:gridCol w="732044">
                  <a:extLst>
                    <a:ext uri="{9D8B030D-6E8A-4147-A177-3AD203B41FA5}">
                      <a16:colId xmlns:a16="http://schemas.microsoft.com/office/drawing/2014/main" val="416151068"/>
                    </a:ext>
                  </a:extLst>
                </a:gridCol>
              </a:tblGrid>
              <a:tr h="390423">
                <a:tc>
                  <a:txBody>
                    <a:bodyPr/>
                    <a:lstStyle/>
                    <a:p>
                      <a:endParaRPr lang="zh-CN" altLang="en-US" dirty="0">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dirty="0">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3779787"/>
                  </a:ext>
                </a:extLst>
              </a:tr>
              <a:tr h="390423">
                <a:tc>
                  <a:txBody>
                    <a:bodyPr/>
                    <a:lstStyle/>
                    <a:p>
                      <a:endParaRPr lang="zh-CN" altLang="en-US">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dirty="0">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998272703"/>
                  </a:ext>
                </a:extLst>
              </a:tr>
              <a:tr h="390423">
                <a:tc>
                  <a:txBody>
                    <a:bodyPr/>
                    <a:lstStyle/>
                    <a:p>
                      <a:endParaRPr lang="zh-CN" altLang="en-US">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dirty="0">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6910394"/>
                  </a:ext>
                </a:extLst>
              </a:tr>
              <a:tr h="390423">
                <a:tc>
                  <a:txBody>
                    <a:bodyPr/>
                    <a:lstStyle/>
                    <a:p>
                      <a:endParaRPr lang="zh-CN" altLang="en-US">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dirty="0">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dirty="0">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0873853"/>
                  </a:ext>
                </a:extLst>
              </a:tr>
              <a:tr h="390423">
                <a:tc>
                  <a:txBody>
                    <a:bodyPr/>
                    <a:lstStyle/>
                    <a:p>
                      <a:endParaRPr lang="zh-CN" altLang="en-US">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dirty="0">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dirty="0">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4643462"/>
                  </a:ext>
                </a:extLst>
              </a:tr>
              <a:tr h="390423">
                <a:tc>
                  <a:txBody>
                    <a:bodyPr/>
                    <a:lstStyle/>
                    <a:p>
                      <a:endParaRPr lang="zh-CN" altLang="en-US">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dirty="0">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zh-CN" altLang="en-US" dirty="0">
                        <a:ln w="28575">
                          <a:solidFill>
                            <a:schemeClr val="tx1"/>
                          </a:solidFill>
                        </a:ln>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6617671"/>
                  </a:ext>
                </a:extLst>
              </a:tr>
            </a:tbl>
          </a:graphicData>
        </a:graphic>
      </p:graphicFrame>
      <p:sp>
        <p:nvSpPr>
          <p:cNvPr id="102" name="文本框 101">
            <a:extLst>
              <a:ext uri="{FF2B5EF4-FFF2-40B4-BE49-F238E27FC236}">
                <a16:creationId xmlns:a16="http://schemas.microsoft.com/office/drawing/2014/main" id="{75E30CCB-3B7B-8043-8568-412F54BADFF7}"/>
              </a:ext>
            </a:extLst>
          </p:cNvPr>
          <p:cNvSpPr txBox="1"/>
          <p:nvPr/>
        </p:nvSpPr>
        <p:spPr>
          <a:xfrm>
            <a:off x="3118036" y="3538855"/>
            <a:ext cx="277656" cy="2491195"/>
          </a:xfrm>
          <a:prstGeom prst="rect">
            <a:avLst/>
          </a:prstGeom>
          <a:noFill/>
        </p:spPr>
        <p:txBody>
          <a:bodyPr wrap="square" rtlCol="0">
            <a:spAutoFit/>
          </a:bodyPr>
          <a:lstStyle/>
          <a:p>
            <a:pPr algn="dist">
              <a:lnSpc>
                <a:spcPts val="3100"/>
              </a:lnSpc>
            </a:pPr>
            <a:r>
              <a:rPr kumimoji="1" lang="en-US" altLang="zh-CN" sz="1400" dirty="0">
                <a:latin typeface="Arial Rounded MT Bold" panose="020F0704030504030204" pitchFamily="34" charset="0"/>
              </a:rPr>
              <a:t>0</a:t>
            </a:r>
          </a:p>
          <a:p>
            <a:pPr algn="dist">
              <a:lnSpc>
                <a:spcPts val="3100"/>
              </a:lnSpc>
            </a:pPr>
            <a:r>
              <a:rPr kumimoji="1" lang="en-US" altLang="zh-CN" sz="1400" dirty="0">
                <a:latin typeface="Arial Rounded MT Bold" panose="020F0704030504030204" pitchFamily="34" charset="0"/>
              </a:rPr>
              <a:t>1</a:t>
            </a:r>
          </a:p>
          <a:p>
            <a:pPr algn="dist">
              <a:lnSpc>
                <a:spcPts val="3100"/>
              </a:lnSpc>
            </a:pPr>
            <a:r>
              <a:rPr kumimoji="1" lang="en-US" altLang="zh-CN" sz="1400" dirty="0">
                <a:latin typeface="Arial Rounded MT Bold" panose="020F0704030504030204" pitchFamily="34" charset="0"/>
              </a:rPr>
              <a:t>2</a:t>
            </a:r>
          </a:p>
          <a:p>
            <a:pPr algn="dist">
              <a:lnSpc>
                <a:spcPts val="3100"/>
              </a:lnSpc>
            </a:pPr>
            <a:r>
              <a:rPr kumimoji="1" lang="en-US" altLang="zh-CN" sz="1400" dirty="0">
                <a:latin typeface="Arial Rounded MT Bold" panose="020F0704030504030204" pitchFamily="34" charset="0"/>
              </a:rPr>
              <a:t>3</a:t>
            </a:r>
          </a:p>
          <a:p>
            <a:pPr algn="dist">
              <a:lnSpc>
                <a:spcPts val="3100"/>
              </a:lnSpc>
            </a:pPr>
            <a:r>
              <a:rPr kumimoji="1" lang="en-US" altLang="zh-CN" sz="1400" dirty="0">
                <a:latin typeface="Arial Rounded MT Bold" panose="020F0704030504030204" pitchFamily="34" charset="0"/>
              </a:rPr>
              <a:t>4</a:t>
            </a:r>
          </a:p>
          <a:p>
            <a:pPr algn="dist">
              <a:lnSpc>
                <a:spcPts val="3100"/>
              </a:lnSpc>
            </a:pPr>
            <a:r>
              <a:rPr kumimoji="1" lang="en-US" altLang="zh-CN" sz="1400" dirty="0">
                <a:latin typeface="Arial Rounded MT Bold" panose="020F0704030504030204" pitchFamily="34" charset="0"/>
              </a:rPr>
              <a:t>5</a:t>
            </a:r>
          </a:p>
        </p:txBody>
      </p:sp>
      <p:sp>
        <p:nvSpPr>
          <p:cNvPr id="103" name="文本框 102">
            <a:extLst>
              <a:ext uri="{FF2B5EF4-FFF2-40B4-BE49-F238E27FC236}">
                <a16:creationId xmlns:a16="http://schemas.microsoft.com/office/drawing/2014/main" id="{C018E00A-6506-7047-A0E1-B2444388C792}"/>
              </a:ext>
            </a:extLst>
          </p:cNvPr>
          <p:cNvSpPr txBox="1"/>
          <p:nvPr/>
        </p:nvSpPr>
        <p:spPr>
          <a:xfrm>
            <a:off x="5807758" y="4728975"/>
            <a:ext cx="3677282" cy="1200329"/>
          </a:xfrm>
          <a:prstGeom prst="rect">
            <a:avLst/>
          </a:prstGeom>
          <a:noFill/>
        </p:spPr>
        <p:txBody>
          <a:bodyPr wrap="square">
            <a:spAutoFit/>
          </a:bodyPr>
          <a:lstStyle/>
          <a:p>
            <a:pPr marL="171450" indent="-171450">
              <a:buFont typeface="Arial" panose="020B0604020202020204" pitchFamily="34" charset="0"/>
              <a:buChar char="•"/>
            </a:pPr>
            <a:r>
              <a:rPr lang="en" altLang="zh-CN" sz="1200" dirty="0">
                <a:effectLst/>
                <a:latin typeface="Arial Rounded MT Bold" panose="020F0704030504030204" pitchFamily="34" charset="0"/>
              </a:rPr>
              <a:t>The </a:t>
            </a:r>
            <a:r>
              <a:rPr lang="en" altLang="zh-CN" sz="1200" dirty="0">
                <a:solidFill>
                  <a:schemeClr val="accent6"/>
                </a:solidFill>
                <a:effectLst/>
                <a:latin typeface="Arial Rounded MT Bold" panose="020F0704030504030204" pitchFamily="34" charset="0"/>
              </a:rPr>
              <a:t>fingerprint</a:t>
            </a:r>
            <a:r>
              <a:rPr lang="en" altLang="zh-CN" sz="1200" dirty="0">
                <a:effectLst/>
                <a:latin typeface="Arial Rounded MT Bold" panose="020F0704030504030204" pitchFamily="34" charset="0"/>
              </a:rPr>
              <a:t> is a compressed encoding of a time </a:t>
            </a:r>
            <a:r>
              <a:rPr lang="en" altLang="zh-CN" sz="1200" dirty="0">
                <a:latin typeface="Arial Rounded MT Bold" panose="020F0704030504030204" pitchFamily="34" charset="0"/>
              </a:rPr>
              <a:t>window ID</a:t>
            </a:r>
            <a:r>
              <a:rPr lang="en" altLang="zh-CN" sz="1200" dirty="0">
                <a:effectLst/>
                <a:latin typeface="Arial Rounded MT Bold" panose="020F0704030504030204" pitchFamily="34" charset="0"/>
              </a:rPr>
              <a:t>.</a:t>
            </a:r>
          </a:p>
          <a:p>
            <a:pPr marL="171450" indent="-171450">
              <a:buFont typeface="Arial" panose="020B0604020202020204" pitchFamily="34" charset="0"/>
              <a:buChar char="•"/>
            </a:pPr>
            <a:r>
              <a:rPr lang="en" altLang="zh-CN" sz="1200" dirty="0">
                <a:effectLst/>
                <a:latin typeface="Arial Rounded MT Bold" panose="020F0704030504030204" pitchFamily="34" charset="0"/>
              </a:rPr>
              <a:t>The </a:t>
            </a:r>
            <a:r>
              <a:rPr lang="en" altLang="zh-CN" sz="1200" dirty="0" err="1">
                <a:solidFill>
                  <a:schemeClr val="accent5"/>
                </a:solidFill>
                <a:effectLst/>
                <a:latin typeface="Arial Rounded MT Bold" panose="020F0704030504030204" pitchFamily="34" charset="0"/>
              </a:rPr>
              <a:t>interval</a:t>
            </a:r>
            <a:r>
              <a:rPr lang="en" altLang="zh-CN" sz="1200" b="1" dirty="0" err="1">
                <a:solidFill>
                  <a:schemeClr val="accent5"/>
                </a:solidFill>
                <a:effectLst/>
                <a:latin typeface="Arial Rounded MT Bold" panose="020F0704030504030204" pitchFamily="34" charset="0"/>
              </a:rPr>
              <a:t>_</a:t>
            </a:r>
            <a:r>
              <a:rPr lang="en" altLang="zh-CN" sz="1200" dirty="0" err="1">
                <a:solidFill>
                  <a:schemeClr val="accent5"/>
                </a:solidFill>
                <a:effectLst/>
                <a:latin typeface="Arial Rounded MT Bold" panose="020F0704030504030204" pitchFamily="34" charset="0"/>
              </a:rPr>
              <a:t>tag</a:t>
            </a:r>
            <a:r>
              <a:rPr lang="en" altLang="zh-CN" sz="1200" dirty="0">
                <a:solidFill>
                  <a:schemeClr val="accent5"/>
                </a:solidFill>
                <a:effectLst/>
                <a:latin typeface="Arial Rounded MT Bold" panose="020F0704030504030204" pitchFamily="34" charset="0"/>
              </a:rPr>
              <a:t> </a:t>
            </a:r>
            <a:r>
              <a:rPr lang="en" altLang="zh-CN" sz="1200" dirty="0">
                <a:effectLst/>
                <a:latin typeface="Arial Rounded MT Bold" panose="020F0704030504030204" pitchFamily="34" charset="0"/>
              </a:rPr>
              <a:t>marks the time periods that may contain events involved in matching.</a:t>
            </a:r>
          </a:p>
          <a:p>
            <a:pPr marL="171450" indent="-171450">
              <a:buFont typeface="Arial" panose="020B0604020202020204" pitchFamily="34" charset="0"/>
              <a:buChar char="•"/>
            </a:pPr>
            <a:r>
              <a:rPr lang="en" altLang="zh-CN" sz="1200" dirty="0">
                <a:effectLst/>
                <a:latin typeface="Arial Rounded MT Bold" panose="020F0704030504030204" pitchFamily="34" charset="0"/>
              </a:rPr>
              <a:t>The </a:t>
            </a:r>
            <a:r>
              <a:rPr lang="en" altLang="zh-CN" sz="1200" dirty="0" err="1">
                <a:solidFill>
                  <a:schemeClr val="accent2"/>
                </a:solidFill>
                <a:effectLst/>
                <a:latin typeface="Arial Rounded MT Bold" panose="020F0704030504030204" pitchFamily="34" charset="0"/>
              </a:rPr>
              <a:t>refresh</a:t>
            </a:r>
            <a:r>
              <a:rPr lang="en" altLang="zh-CN" sz="1200" b="1" dirty="0" err="1">
                <a:solidFill>
                  <a:schemeClr val="accent2"/>
                </a:solidFill>
                <a:effectLst/>
                <a:latin typeface="Arial Rounded MT Bold" panose="020F0704030504030204" pitchFamily="34" charset="0"/>
              </a:rPr>
              <a:t>_</a:t>
            </a:r>
            <a:r>
              <a:rPr lang="en" altLang="zh-CN" sz="1200" dirty="0" err="1">
                <a:solidFill>
                  <a:schemeClr val="accent2"/>
                </a:solidFill>
                <a:effectLst/>
                <a:latin typeface="Arial Rounded MT Bold" panose="020F0704030504030204" pitchFamily="34" charset="0"/>
              </a:rPr>
              <a:t>tag</a:t>
            </a:r>
            <a:r>
              <a:rPr lang="en" altLang="zh-CN" sz="1200" dirty="0">
                <a:solidFill>
                  <a:schemeClr val="accent2"/>
                </a:solidFill>
                <a:effectLst/>
                <a:latin typeface="Arial Rounded MT Bold" panose="020F0704030504030204" pitchFamily="34" charset="0"/>
              </a:rPr>
              <a:t> </a:t>
            </a:r>
            <a:r>
              <a:rPr lang="en" altLang="zh-CN" sz="1200" dirty="0">
                <a:effectLst/>
                <a:latin typeface="Arial Rounded MT Bold" panose="020F0704030504030204" pitchFamily="34" charset="0"/>
              </a:rPr>
              <a:t>aims to update </a:t>
            </a:r>
            <a:r>
              <a:rPr lang="en" altLang="zh-CN" sz="1200" dirty="0" err="1">
                <a:solidFill>
                  <a:schemeClr val="accent5"/>
                </a:solidFill>
                <a:effectLst/>
                <a:latin typeface="Arial Rounded MT Bold" panose="020F0704030504030204" pitchFamily="34" charset="0"/>
              </a:rPr>
              <a:t>interval</a:t>
            </a:r>
            <a:r>
              <a:rPr lang="en" altLang="zh-CN" sz="1200" b="1" dirty="0" err="1">
                <a:solidFill>
                  <a:schemeClr val="accent5"/>
                </a:solidFill>
                <a:effectLst/>
                <a:latin typeface="Arial Rounded MT Bold" panose="020F0704030504030204" pitchFamily="34" charset="0"/>
              </a:rPr>
              <a:t>_</a:t>
            </a:r>
            <a:r>
              <a:rPr lang="en" altLang="zh-CN" sz="1200" dirty="0" err="1">
                <a:solidFill>
                  <a:schemeClr val="accent5"/>
                </a:solidFill>
                <a:effectLst/>
                <a:latin typeface="Arial Rounded MT Bold" panose="020F0704030504030204" pitchFamily="34" charset="0"/>
              </a:rPr>
              <a:t>tag</a:t>
            </a:r>
            <a:r>
              <a:rPr lang="en-US" altLang="zh-CN" sz="1200" dirty="0">
                <a:solidFill>
                  <a:schemeClr val="accent5"/>
                </a:solidFill>
                <a:latin typeface="Arial Rounded MT Bold" panose="020F0704030504030204" pitchFamily="34" charset="0"/>
              </a:rPr>
              <a:t> </a:t>
            </a:r>
            <a:r>
              <a:rPr lang="en-US" altLang="zh-CN" sz="1200" dirty="0">
                <a:latin typeface="Arial Rounded MT Bold" panose="020F0704030504030204" pitchFamily="34" charset="0"/>
              </a:rPr>
              <a:t>and</a:t>
            </a:r>
            <a:r>
              <a:rPr lang="en-US" altLang="zh-CN" sz="1200" dirty="0">
                <a:solidFill>
                  <a:schemeClr val="accent5"/>
                </a:solidFill>
                <a:latin typeface="Arial Rounded MT Bold" panose="020F0704030504030204" pitchFamily="34" charset="0"/>
              </a:rPr>
              <a:t> </a:t>
            </a:r>
            <a:r>
              <a:rPr lang="en-US" altLang="zh-CN" sz="1200" dirty="0">
                <a:effectLst/>
                <a:latin typeface="Arial Rounded MT Bold" panose="020F0704030504030204" pitchFamily="34" charset="0"/>
              </a:rPr>
              <a:t>shrink the time </a:t>
            </a:r>
            <a:r>
              <a:rPr lang="en" altLang="zh-CN" sz="1200" dirty="0">
                <a:effectLst/>
                <a:latin typeface="Arial Rounded MT Bold" panose="020F0704030504030204" pitchFamily="34" charset="0"/>
              </a:rPr>
              <a:t>periods.</a:t>
            </a:r>
          </a:p>
        </p:txBody>
      </p:sp>
      <p:cxnSp>
        <p:nvCxnSpPr>
          <p:cNvPr id="104" name="直线连接符 103">
            <a:extLst>
              <a:ext uri="{FF2B5EF4-FFF2-40B4-BE49-F238E27FC236}">
                <a16:creationId xmlns:a16="http://schemas.microsoft.com/office/drawing/2014/main" id="{CEB30F00-ABCA-C042-857B-77E9AFF13218}"/>
              </a:ext>
            </a:extLst>
          </p:cNvPr>
          <p:cNvCxnSpPr>
            <a:cxnSpLocks/>
          </p:cNvCxnSpPr>
          <p:nvPr/>
        </p:nvCxnSpPr>
        <p:spPr>
          <a:xfrm flipH="1">
            <a:off x="5653616" y="3794092"/>
            <a:ext cx="510608" cy="17856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05" name="组合 104">
            <a:extLst>
              <a:ext uri="{FF2B5EF4-FFF2-40B4-BE49-F238E27FC236}">
                <a16:creationId xmlns:a16="http://schemas.microsoft.com/office/drawing/2014/main" id="{E528D05A-8850-B247-A94A-93378E8BC198}"/>
              </a:ext>
            </a:extLst>
          </p:cNvPr>
          <p:cNvGrpSpPr/>
          <p:nvPr/>
        </p:nvGrpSpPr>
        <p:grpSpPr>
          <a:xfrm>
            <a:off x="6094494" y="3515705"/>
            <a:ext cx="3341778" cy="1158305"/>
            <a:chOff x="4764902" y="2243356"/>
            <a:chExt cx="3341778" cy="1158305"/>
          </a:xfrm>
        </p:grpSpPr>
        <p:sp>
          <p:nvSpPr>
            <p:cNvPr id="106" name="文本框 105">
              <a:extLst>
                <a:ext uri="{FF2B5EF4-FFF2-40B4-BE49-F238E27FC236}">
                  <a16:creationId xmlns:a16="http://schemas.microsoft.com/office/drawing/2014/main" id="{12888301-CECA-894C-8539-765553F1B034}"/>
                </a:ext>
              </a:extLst>
            </p:cNvPr>
            <p:cNvSpPr txBox="1"/>
            <p:nvPr/>
          </p:nvSpPr>
          <p:spPr>
            <a:xfrm>
              <a:off x="4840146" y="2702786"/>
              <a:ext cx="3266534" cy="307777"/>
            </a:xfrm>
            <a:prstGeom prst="rect">
              <a:avLst/>
            </a:prstGeom>
            <a:noFill/>
          </p:spPr>
          <p:txBody>
            <a:bodyPr wrap="square" rtlCol="0">
              <a:spAutoFit/>
            </a:bodyPr>
            <a:lstStyle/>
            <a:p>
              <a:r>
                <a:rPr kumimoji="1" lang="en-US" altLang="zh-CN" sz="1400" dirty="0">
                  <a:solidFill>
                    <a:schemeClr val="accent6"/>
                  </a:solidFill>
                  <a:latin typeface="Arial Rounded MT Bold" panose="020F0704030504030204" pitchFamily="34" charset="0"/>
                </a:rPr>
                <a:t>0</a:t>
              </a:r>
              <a:r>
                <a:rPr kumimoji="1" lang="zh-CN" altLang="en-US" sz="1400" dirty="0">
                  <a:solidFill>
                    <a:schemeClr val="accent6"/>
                  </a:solidFill>
                  <a:latin typeface="Arial Rounded MT Bold" panose="020F0704030504030204" pitchFamily="34" charset="0"/>
                </a:rPr>
                <a:t>  </a:t>
              </a:r>
              <a:r>
                <a:rPr kumimoji="1" lang="en-US" altLang="zh-CN" sz="1400" dirty="0">
                  <a:solidFill>
                    <a:schemeClr val="accent6"/>
                  </a:solidFill>
                  <a:latin typeface="Arial Rounded MT Bold" panose="020F0704030504030204" pitchFamily="34" charset="0"/>
                </a:rPr>
                <a:t>  1</a:t>
              </a:r>
              <a:r>
                <a:rPr kumimoji="1" lang="zh-CN" altLang="en-US" sz="1400" dirty="0">
                  <a:solidFill>
                    <a:schemeClr val="accent6"/>
                  </a:solidFill>
                  <a:latin typeface="Arial Rounded MT Bold" panose="020F0704030504030204" pitchFamily="34" charset="0"/>
                </a:rPr>
                <a:t>  </a:t>
              </a:r>
              <a:r>
                <a:rPr kumimoji="1" lang="en-US" altLang="zh-CN" sz="1400" dirty="0">
                  <a:solidFill>
                    <a:schemeClr val="accent6"/>
                  </a:solidFill>
                  <a:latin typeface="Arial Rounded MT Bold" panose="020F0704030504030204" pitchFamily="34" charset="0"/>
                </a:rPr>
                <a:t>  0</a:t>
              </a:r>
              <a:r>
                <a:rPr kumimoji="1" lang="zh-CN" altLang="en-US" sz="1400" dirty="0">
                  <a:solidFill>
                    <a:schemeClr val="accent6"/>
                  </a:solidFill>
                  <a:latin typeface="Arial Rounded MT Bold" panose="020F0704030504030204" pitchFamily="34" charset="0"/>
                </a:rPr>
                <a:t>  </a:t>
              </a:r>
              <a:r>
                <a:rPr kumimoji="1" lang="en-US" altLang="zh-CN" sz="1400" dirty="0">
                  <a:solidFill>
                    <a:schemeClr val="accent6"/>
                  </a:solidFill>
                  <a:latin typeface="Arial Rounded MT Bold" panose="020F0704030504030204" pitchFamily="34" charset="0"/>
                </a:rPr>
                <a:t>  </a:t>
              </a:r>
              <a:r>
                <a:rPr kumimoji="1" lang="en-US" altLang="zh-CN" sz="1400" dirty="0">
                  <a:solidFill>
                    <a:schemeClr val="accent5"/>
                  </a:solidFill>
                  <a:latin typeface="Arial Rounded MT Bold" panose="020F0704030504030204" pitchFamily="34" charset="0"/>
                </a:rPr>
                <a:t>1</a:t>
              </a:r>
              <a:r>
                <a:rPr kumimoji="1" lang="zh-CN" altLang="en-US" sz="1400" dirty="0">
                  <a:solidFill>
                    <a:schemeClr val="accent5"/>
                  </a:solidFill>
                  <a:latin typeface="Arial Rounded MT Bold" panose="020F0704030504030204" pitchFamily="34" charset="0"/>
                </a:rPr>
                <a:t>  </a:t>
              </a:r>
              <a:r>
                <a:rPr kumimoji="1" lang="en-US" altLang="zh-CN" sz="1400" dirty="0">
                  <a:solidFill>
                    <a:schemeClr val="accent5"/>
                  </a:solidFill>
                  <a:latin typeface="Arial Rounded MT Bold" panose="020F0704030504030204" pitchFamily="34" charset="0"/>
                </a:rPr>
                <a:t>  1</a:t>
              </a:r>
              <a:r>
                <a:rPr kumimoji="1" lang="zh-CN" altLang="en-US" sz="1400" dirty="0">
                  <a:solidFill>
                    <a:schemeClr val="accent5"/>
                  </a:solidFill>
                  <a:latin typeface="Arial Rounded MT Bold" panose="020F0704030504030204" pitchFamily="34" charset="0"/>
                </a:rPr>
                <a:t>  </a:t>
              </a:r>
              <a:r>
                <a:rPr kumimoji="1" lang="en-US" altLang="zh-CN" sz="1400" dirty="0">
                  <a:solidFill>
                    <a:schemeClr val="accent5"/>
                  </a:solidFill>
                  <a:latin typeface="Arial Rounded MT Bold" panose="020F0704030504030204" pitchFamily="34" charset="0"/>
                </a:rPr>
                <a:t>  0</a:t>
              </a:r>
              <a:r>
                <a:rPr kumimoji="1" lang="zh-CN" altLang="en-US" sz="1400" dirty="0">
                  <a:solidFill>
                    <a:schemeClr val="accent5"/>
                  </a:solidFill>
                  <a:latin typeface="Arial Rounded MT Bold" panose="020F0704030504030204" pitchFamily="34" charset="0"/>
                </a:rPr>
                <a:t>  </a:t>
              </a:r>
              <a:r>
                <a:rPr kumimoji="1" lang="en-US" altLang="zh-CN" sz="1400" dirty="0">
                  <a:solidFill>
                    <a:schemeClr val="accent5"/>
                  </a:solidFill>
                  <a:latin typeface="Arial Rounded MT Bold" panose="020F0704030504030204" pitchFamily="34" charset="0"/>
                </a:rPr>
                <a:t>  0</a:t>
              </a:r>
              <a:r>
                <a:rPr kumimoji="1" lang="zh-CN" altLang="en-US" sz="1400" dirty="0">
                  <a:solidFill>
                    <a:schemeClr val="accent5"/>
                  </a:solidFill>
                  <a:latin typeface="Arial Rounded MT Bold" panose="020F0704030504030204" pitchFamily="34" charset="0"/>
                </a:rPr>
                <a:t>  </a:t>
              </a:r>
              <a:r>
                <a:rPr kumimoji="1" lang="en-US" altLang="zh-CN" sz="1400" dirty="0">
                  <a:solidFill>
                    <a:schemeClr val="accent5"/>
                  </a:solidFill>
                  <a:latin typeface="Arial Rounded MT Bold" panose="020F0704030504030204" pitchFamily="34" charset="0"/>
                </a:rPr>
                <a:t>  </a:t>
              </a:r>
              <a:r>
                <a:rPr kumimoji="1" lang="en-US" altLang="zh-CN" sz="1400" dirty="0">
                  <a:solidFill>
                    <a:schemeClr val="accent2"/>
                  </a:solidFill>
                  <a:latin typeface="Arial Rounded MT Bold" panose="020F0704030504030204" pitchFamily="34" charset="0"/>
                </a:rPr>
                <a:t>0</a:t>
              </a:r>
              <a:r>
                <a:rPr kumimoji="1" lang="zh-CN" altLang="en-US" sz="1400" dirty="0">
                  <a:solidFill>
                    <a:schemeClr val="accent2"/>
                  </a:solidFill>
                  <a:latin typeface="Arial Rounded MT Bold" panose="020F0704030504030204" pitchFamily="34" charset="0"/>
                </a:rPr>
                <a:t>  </a:t>
              </a:r>
              <a:r>
                <a:rPr kumimoji="1" lang="en-US" altLang="zh-CN" sz="1400" dirty="0">
                  <a:solidFill>
                    <a:schemeClr val="accent2"/>
                  </a:solidFill>
                  <a:latin typeface="Arial Rounded MT Bold" panose="020F0704030504030204" pitchFamily="34" charset="0"/>
                </a:rPr>
                <a:t>  1</a:t>
              </a:r>
              <a:r>
                <a:rPr kumimoji="1" lang="zh-CN" altLang="en-US" sz="1400" dirty="0">
                  <a:solidFill>
                    <a:schemeClr val="accent2"/>
                  </a:solidFill>
                  <a:latin typeface="Arial Rounded MT Bold" panose="020F0704030504030204" pitchFamily="34" charset="0"/>
                </a:rPr>
                <a:t>    </a:t>
              </a:r>
              <a:r>
                <a:rPr kumimoji="1" lang="en-US" altLang="zh-CN" sz="1400" dirty="0">
                  <a:solidFill>
                    <a:schemeClr val="accent2"/>
                  </a:solidFill>
                  <a:latin typeface="Arial Rounded MT Bold" panose="020F0704030504030204" pitchFamily="34" charset="0"/>
                </a:rPr>
                <a:t>1</a:t>
              </a:r>
              <a:r>
                <a:rPr kumimoji="1" lang="zh-CN" altLang="en-US" sz="1400" dirty="0">
                  <a:solidFill>
                    <a:schemeClr val="accent2"/>
                  </a:solidFill>
                  <a:latin typeface="Arial Rounded MT Bold" panose="020F0704030504030204" pitchFamily="34" charset="0"/>
                </a:rPr>
                <a:t>    </a:t>
              </a:r>
              <a:r>
                <a:rPr kumimoji="1" lang="en-US" altLang="zh-CN" sz="1400" dirty="0">
                  <a:solidFill>
                    <a:schemeClr val="accent2"/>
                  </a:solidFill>
                  <a:latin typeface="Arial Rounded MT Bold" panose="020F0704030504030204" pitchFamily="34" charset="0"/>
                </a:rPr>
                <a:t>0</a:t>
              </a:r>
              <a:r>
                <a:rPr kumimoji="1" lang="zh-CN" altLang="en-US" sz="1400" dirty="0">
                  <a:solidFill>
                    <a:schemeClr val="accent2"/>
                  </a:solidFill>
                  <a:latin typeface="Arial Rounded MT Bold" panose="020F0704030504030204" pitchFamily="34" charset="0"/>
                </a:rPr>
                <a:t>   </a:t>
              </a:r>
            </a:p>
          </p:txBody>
        </p:sp>
        <p:sp>
          <p:nvSpPr>
            <p:cNvPr id="107" name="矩形 106">
              <a:extLst>
                <a:ext uri="{FF2B5EF4-FFF2-40B4-BE49-F238E27FC236}">
                  <a16:creationId xmlns:a16="http://schemas.microsoft.com/office/drawing/2014/main" id="{26EB99C0-DC0E-D843-B4C2-3C1C3156912A}"/>
                </a:ext>
              </a:extLst>
            </p:cNvPr>
            <p:cNvSpPr/>
            <p:nvPr/>
          </p:nvSpPr>
          <p:spPr>
            <a:xfrm>
              <a:off x="4840144" y="2629328"/>
              <a:ext cx="3122253" cy="42588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8" name="文本框 107">
              <a:extLst>
                <a:ext uri="{FF2B5EF4-FFF2-40B4-BE49-F238E27FC236}">
                  <a16:creationId xmlns:a16="http://schemas.microsoft.com/office/drawing/2014/main" id="{256BA40B-6A6A-2F42-869B-125E96DC23F4}"/>
                </a:ext>
              </a:extLst>
            </p:cNvPr>
            <p:cNvSpPr txBox="1"/>
            <p:nvPr/>
          </p:nvSpPr>
          <p:spPr>
            <a:xfrm>
              <a:off x="4764902" y="3117283"/>
              <a:ext cx="1047593" cy="276999"/>
            </a:xfrm>
            <a:prstGeom prst="rect">
              <a:avLst/>
            </a:prstGeom>
            <a:noFill/>
          </p:spPr>
          <p:txBody>
            <a:bodyPr wrap="square" rtlCol="0">
              <a:spAutoFit/>
            </a:bodyPr>
            <a:lstStyle/>
            <a:p>
              <a:pPr algn="ctr"/>
              <a:r>
                <a:rPr kumimoji="1" lang="en-US" altLang="zh-CN" sz="1200" dirty="0">
                  <a:solidFill>
                    <a:schemeClr val="accent6"/>
                  </a:solidFill>
                  <a:latin typeface="Arial Rounded MT Bold" panose="020F0704030504030204" pitchFamily="34" charset="0"/>
                </a:rPr>
                <a:t>fingerprint</a:t>
              </a:r>
              <a:endParaRPr kumimoji="1" lang="zh-CN" altLang="en-US" sz="1200" dirty="0">
                <a:solidFill>
                  <a:schemeClr val="accent6"/>
                </a:solidFill>
                <a:latin typeface="Arial Rounded MT Bold" panose="020F0704030504030204" pitchFamily="34" charset="0"/>
              </a:endParaRPr>
            </a:p>
          </p:txBody>
        </p:sp>
        <p:sp>
          <p:nvSpPr>
            <p:cNvPr id="109" name="文本框 108">
              <a:extLst>
                <a:ext uri="{FF2B5EF4-FFF2-40B4-BE49-F238E27FC236}">
                  <a16:creationId xmlns:a16="http://schemas.microsoft.com/office/drawing/2014/main" id="{FCD8BBCB-9225-FF4F-8991-85950295686F}"/>
                </a:ext>
              </a:extLst>
            </p:cNvPr>
            <p:cNvSpPr txBox="1"/>
            <p:nvPr/>
          </p:nvSpPr>
          <p:spPr>
            <a:xfrm>
              <a:off x="5762567" y="2243356"/>
              <a:ext cx="1076469" cy="276999"/>
            </a:xfrm>
            <a:prstGeom prst="rect">
              <a:avLst/>
            </a:prstGeom>
            <a:noFill/>
          </p:spPr>
          <p:txBody>
            <a:bodyPr wrap="square" rtlCol="0">
              <a:spAutoFit/>
            </a:bodyPr>
            <a:lstStyle/>
            <a:p>
              <a:r>
                <a:rPr kumimoji="1" lang="en-US" altLang="zh-CN" sz="1200" dirty="0" err="1">
                  <a:solidFill>
                    <a:schemeClr val="accent5"/>
                  </a:solidFill>
                  <a:latin typeface="Arial Rounded MT Bold" panose="020F0704030504030204" pitchFamily="34" charset="0"/>
                </a:rPr>
                <a:t>interval</a:t>
              </a:r>
              <a:r>
                <a:rPr kumimoji="1" lang="en-US" altLang="zh-CN" sz="1200" b="1" dirty="0" err="1">
                  <a:solidFill>
                    <a:schemeClr val="accent5"/>
                  </a:solidFill>
                  <a:latin typeface="Arial Rounded MT Bold" panose="020F0704030504030204" pitchFamily="34" charset="0"/>
                </a:rPr>
                <a:t>_</a:t>
              </a:r>
              <a:r>
                <a:rPr kumimoji="1" lang="en-US" altLang="zh-CN" sz="1200" dirty="0" err="1">
                  <a:solidFill>
                    <a:schemeClr val="accent5"/>
                  </a:solidFill>
                  <a:latin typeface="Arial Rounded MT Bold" panose="020F0704030504030204" pitchFamily="34" charset="0"/>
                </a:rPr>
                <a:t>tag</a:t>
              </a:r>
              <a:endParaRPr kumimoji="1" lang="zh-CN" altLang="en-US" sz="1200" dirty="0">
                <a:solidFill>
                  <a:schemeClr val="accent5"/>
                </a:solidFill>
                <a:latin typeface="Arial Rounded MT Bold" panose="020F0704030504030204" pitchFamily="34" charset="0"/>
              </a:endParaRPr>
            </a:p>
          </p:txBody>
        </p:sp>
        <p:sp>
          <p:nvSpPr>
            <p:cNvPr id="110" name="文本框 109">
              <a:extLst>
                <a:ext uri="{FF2B5EF4-FFF2-40B4-BE49-F238E27FC236}">
                  <a16:creationId xmlns:a16="http://schemas.microsoft.com/office/drawing/2014/main" id="{90C6C92B-6E25-A144-A2F3-46640A671CD6}"/>
                </a:ext>
              </a:extLst>
            </p:cNvPr>
            <p:cNvSpPr txBox="1"/>
            <p:nvPr/>
          </p:nvSpPr>
          <p:spPr>
            <a:xfrm>
              <a:off x="6839035" y="3124662"/>
              <a:ext cx="1123362" cy="276999"/>
            </a:xfrm>
            <a:prstGeom prst="rect">
              <a:avLst/>
            </a:prstGeom>
            <a:noFill/>
          </p:spPr>
          <p:txBody>
            <a:bodyPr wrap="square" rtlCol="0">
              <a:spAutoFit/>
            </a:bodyPr>
            <a:lstStyle/>
            <a:p>
              <a:pPr algn="ctr"/>
              <a:r>
                <a:rPr kumimoji="1" lang="en-US" altLang="zh-CN" sz="1200" dirty="0" err="1">
                  <a:solidFill>
                    <a:schemeClr val="accent2"/>
                  </a:solidFill>
                  <a:latin typeface="Arial Rounded MT Bold" panose="020F0704030504030204" pitchFamily="34" charset="0"/>
                </a:rPr>
                <a:t>refresh</a:t>
              </a:r>
              <a:r>
                <a:rPr kumimoji="1" lang="en-US" altLang="zh-CN" sz="1200" b="1" dirty="0" err="1">
                  <a:solidFill>
                    <a:schemeClr val="accent2"/>
                  </a:solidFill>
                  <a:latin typeface="Arial Rounded MT Bold" panose="020F0704030504030204" pitchFamily="34" charset="0"/>
                </a:rPr>
                <a:t>_</a:t>
              </a:r>
              <a:r>
                <a:rPr kumimoji="1" lang="en-US" altLang="zh-CN" sz="1200" dirty="0" err="1">
                  <a:solidFill>
                    <a:schemeClr val="accent2"/>
                  </a:solidFill>
                  <a:latin typeface="Arial Rounded MT Bold" panose="020F0704030504030204" pitchFamily="34" charset="0"/>
                </a:rPr>
                <a:t>tag</a:t>
              </a:r>
              <a:endParaRPr kumimoji="1" lang="zh-CN" altLang="en-US" sz="1200" dirty="0">
                <a:solidFill>
                  <a:schemeClr val="accent2"/>
                </a:solidFill>
                <a:latin typeface="Arial Rounded MT Bold" panose="020F0704030504030204" pitchFamily="34" charset="0"/>
              </a:endParaRPr>
            </a:p>
          </p:txBody>
        </p:sp>
        <p:cxnSp>
          <p:nvCxnSpPr>
            <p:cNvPr id="111" name="直线连接符 110">
              <a:extLst>
                <a:ext uri="{FF2B5EF4-FFF2-40B4-BE49-F238E27FC236}">
                  <a16:creationId xmlns:a16="http://schemas.microsoft.com/office/drawing/2014/main" id="{DAE5A8C7-F683-214A-B67C-451A98C78C94}"/>
                </a:ext>
              </a:extLst>
            </p:cNvPr>
            <p:cNvCxnSpPr>
              <a:cxnSpLocks/>
            </p:cNvCxnSpPr>
            <p:nvPr/>
          </p:nvCxnSpPr>
          <p:spPr>
            <a:xfrm>
              <a:off x="5722020" y="2629328"/>
              <a:ext cx="0" cy="42588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2" name="直线连接符 111">
              <a:extLst>
                <a:ext uri="{FF2B5EF4-FFF2-40B4-BE49-F238E27FC236}">
                  <a16:creationId xmlns:a16="http://schemas.microsoft.com/office/drawing/2014/main" id="{86214983-8C4C-A54D-BDF4-0F1A1FBD9B35}"/>
                </a:ext>
              </a:extLst>
            </p:cNvPr>
            <p:cNvCxnSpPr>
              <a:cxnSpLocks/>
            </p:cNvCxnSpPr>
            <p:nvPr/>
          </p:nvCxnSpPr>
          <p:spPr>
            <a:xfrm>
              <a:off x="6839036" y="2629328"/>
              <a:ext cx="0" cy="42588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3" name="左大括号 112">
              <a:extLst>
                <a:ext uri="{FF2B5EF4-FFF2-40B4-BE49-F238E27FC236}">
                  <a16:creationId xmlns:a16="http://schemas.microsoft.com/office/drawing/2014/main" id="{74E24557-EAF7-2145-BCF7-499D22139862}"/>
                </a:ext>
              </a:extLst>
            </p:cNvPr>
            <p:cNvSpPr/>
            <p:nvPr/>
          </p:nvSpPr>
          <p:spPr>
            <a:xfrm rot="16200000">
              <a:off x="5241954" y="2691348"/>
              <a:ext cx="93491" cy="866628"/>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14" name="左大括号 113">
              <a:extLst>
                <a:ext uri="{FF2B5EF4-FFF2-40B4-BE49-F238E27FC236}">
                  <a16:creationId xmlns:a16="http://schemas.microsoft.com/office/drawing/2014/main" id="{6F5DEBDC-2A15-9640-8434-C0F7A1AF3972}"/>
                </a:ext>
              </a:extLst>
            </p:cNvPr>
            <p:cNvSpPr/>
            <p:nvPr/>
          </p:nvSpPr>
          <p:spPr>
            <a:xfrm rot="16200000">
              <a:off x="7353971" y="2565375"/>
              <a:ext cx="93493" cy="112336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15" name="左大括号 114">
              <a:extLst>
                <a:ext uri="{FF2B5EF4-FFF2-40B4-BE49-F238E27FC236}">
                  <a16:creationId xmlns:a16="http://schemas.microsoft.com/office/drawing/2014/main" id="{BD3A1CA1-0C9A-5C4A-8D70-73BF026CECC2}"/>
                </a:ext>
              </a:extLst>
            </p:cNvPr>
            <p:cNvSpPr/>
            <p:nvPr/>
          </p:nvSpPr>
          <p:spPr>
            <a:xfrm rot="5400000" flipV="1">
              <a:off x="6231035" y="1998624"/>
              <a:ext cx="98981" cy="1117023"/>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grpSp>
      <p:cxnSp>
        <p:nvCxnSpPr>
          <p:cNvPr id="116" name="直线连接符 115">
            <a:extLst>
              <a:ext uri="{FF2B5EF4-FFF2-40B4-BE49-F238E27FC236}">
                <a16:creationId xmlns:a16="http://schemas.microsoft.com/office/drawing/2014/main" id="{5D721214-127A-5F4E-8842-EF0C5FEA78EB}"/>
              </a:ext>
            </a:extLst>
          </p:cNvPr>
          <p:cNvCxnSpPr>
            <a:cxnSpLocks/>
          </p:cNvCxnSpPr>
          <p:nvPr/>
        </p:nvCxnSpPr>
        <p:spPr>
          <a:xfrm flipH="1" flipV="1">
            <a:off x="5646030" y="4374239"/>
            <a:ext cx="510608" cy="17856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7" name="文本框 116">
            <a:extLst>
              <a:ext uri="{FF2B5EF4-FFF2-40B4-BE49-F238E27FC236}">
                <a16:creationId xmlns:a16="http://schemas.microsoft.com/office/drawing/2014/main" id="{B03CC32A-1818-2146-8F96-424817B8BA6A}"/>
              </a:ext>
            </a:extLst>
          </p:cNvPr>
          <p:cNvSpPr txBox="1"/>
          <p:nvPr/>
        </p:nvSpPr>
        <p:spPr>
          <a:xfrm>
            <a:off x="5002841" y="3261856"/>
            <a:ext cx="697807" cy="276999"/>
          </a:xfrm>
          <a:prstGeom prst="rect">
            <a:avLst/>
          </a:prstGeom>
          <a:noFill/>
        </p:spPr>
        <p:txBody>
          <a:bodyPr wrap="square">
            <a:spAutoFit/>
          </a:bodyPr>
          <a:lstStyle/>
          <a:p>
            <a:pPr algn="ctr"/>
            <a:r>
              <a:rPr lang="en" altLang="zh-CN" sz="1200" dirty="0">
                <a:effectLst/>
                <a:latin typeface="Arial Rounded MT Bold" panose="020F0704030504030204" pitchFamily="34" charset="0"/>
              </a:rPr>
              <a:t>Slot</a:t>
            </a:r>
            <a:endParaRPr lang="zh-CN" altLang="en-US" sz="1200" dirty="0"/>
          </a:p>
        </p:txBody>
      </p:sp>
      <p:sp>
        <p:nvSpPr>
          <p:cNvPr id="118" name="椭圆 117">
            <a:extLst>
              <a:ext uri="{FF2B5EF4-FFF2-40B4-BE49-F238E27FC236}">
                <a16:creationId xmlns:a16="http://schemas.microsoft.com/office/drawing/2014/main" id="{38EC2E40-8412-9C40-9B1F-B76CCA094168}"/>
              </a:ext>
            </a:extLst>
          </p:cNvPr>
          <p:cNvSpPr/>
          <p:nvPr/>
        </p:nvSpPr>
        <p:spPr>
          <a:xfrm>
            <a:off x="4951826" y="4019328"/>
            <a:ext cx="653897" cy="308234"/>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19" name="直线连接符 118">
            <a:extLst>
              <a:ext uri="{FF2B5EF4-FFF2-40B4-BE49-F238E27FC236}">
                <a16:creationId xmlns:a16="http://schemas.microsoft.com/office/drawing/2014/main" id="{ACD859A4-1D41-434C-8EDD-BF421C450480}"/>
              </a:ext>
            </a:extLst>
          </p:cNvPr>
          <p:cNvCxnSpPr>
            <a:cxnSpLocks/>
          </p:cNvCxnSpPr>
          <p:nvPr/>
        </p:nvCxnSpPr>
        <p:spPr>
          <a:xfrm flipH="1">
            <a:off x="5003487" y="3490609"/>
            <a:ext cx="217518" cy="596900"/>
          </a:xfrm>
          <a:prstGeom prst="line">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0" name="椭圆 119">
            <a:extLst>
              <a:ext uri="{FF2B5EF4-FFF2-40B4-BE49-F238E27FC236}">
                <a16:creationId xmlns:a16="http://schemas.microsoft.com/office/drawing/2014/main" id="{4C936893-FCBE-EE4A-B62F-159C5A1E6293}"/>
              </a:ext>
            </a:extLst>
          </p:cNvPr>
          <p:cNvSpPr/>
          <p:nvPr/>
        </p:nvSpPr>
        <p:spPr>
          <a:xfrm>
            <a:off x="3491346" y="3622768"/>
            <a:ext cx="2126511" cy="326657"/>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21" name="直线连接符 120">
            <a:extLst>
              <a:ext uri="{FF2B5EF4-FFF2-40B4-BE49-F238E27FC236}">
                <a16:creationId xmlns:a16="http://schemas.microsoft.com/office/drawing/2014/main" id="{E8586C30-638D-0A42-8AAD-72A40ADB0A29}"/>
              </a:ext>
            </a:extLst>
          </p:cNvPr>
          <p:cNvCxnSpPr>
            <a:cxnSpLocks/>
          </p:cNvCxnSpPr>
          <p:nvPr/>
        </p:nvCxnSpPr>
        <p:spPr>
          <a:xfrm flipH="1">
            <a:off x="3577927" y="3403729"/>
            <a:ext cx="337520" cy="298271"/>
          </a:xfrm>
          <a:prstGeom prst="line">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2" name="文本框 121">
            <a:extLst>
              <a:ext uri="{FF2B5EF4-FFF2-40B4-BE49-F238E27FC236}">
                <a16:creationId xmlns:a16="http://schemas.microsoft.com/office/drawing/2014/main" id="{93D821F8-F479-514A-9A70-9FCD7D549D58}"/>
              </a:ext>
            </a:extLst>
          </p:cNvPr>
          <p:cNvSpPr txBox="1"/>
          <p:nvPr/>
        </p:nvSpPr>
        <p:spPr>
          <a:xfrm>
            <a:off x="3875335" y="3265298"/>
            <a:ext cx="695844" cy="276999"/>
          </a:xfrm>
          <a:prstGeom prst="rect">
            <a:avLst/>
          </a:prstGeom>
          <a:noFill/>
        </p:spPr>
        <p:txBody>
          <a:bodyPr wrap="square">
            <a:spAutoFit/>
          </a:bodyPr>
          <a:lstStyle/>
          <a:p>
            <a:pPr algn="ctr"/>
            <a:r>
              <a:rPr lang="en" altLang="zh-CN" sz="1200" dirty="0">
                <a:effectLst/>
                <a:latin typeface="Arial Rounded MT Bold" panose="020F0704030504030204" pitchFamily="34" charset="0"/>
              </a:rPr>
              <a:t>Bucket</a:t>
            </a:r>
            <a:endParaRPr lang="zh-CN" altLang="en-US" sz="1200" dirty="0"/>
          </a:p>
        </p:txBody>
      </p:sp>
      <p:sp>
        <p:nvSpPr>
          <p:cNvPr id="124" name="文本框 123">
            <a:extLst>
              <a:ext uri="{FF2B5EF4-FFF2-40B4-BE49-F238E27FC236}">
                <a16:creationId xmlns:a16="http://schemas.microsoft.com/office/drawing/2014/main" id="{FEC366CF-402A-AB4F-B734-EE676655EDB9}"/>
              </a:ext>
            </a:extLst>
          </p:cNvPr>
          <p:cNvSpPr txBox="1"/>
          <p:nvPr/>
        </p:nvSpPr>
        <p:spPr>
          <a:xfrm>
            <a:off x="3456536" y="6067590"/>
            <a:ext cx="4991903" cy="307777"/>
          </a:xfrm>
          <a:prstGeom prst="rect">
            <a:avLst/>
          </a:prstGeom>
          <a:noFill/>
        </p:spPr>
        <p:txBody>
          <a:bodyPr wrap="square">
            <a:spAutoFit/>
          </a:bodyPr>
          <a:lstStyle/>
          <a:p>
            <a:pPr algn="ctr">
              <a:buClr>
                <a:srgbClr val="000000"/>
              </a:buClr>
              <a:defRPr/>
            </a:pPr>
            <a:r>
              <a:rPr lang="en" altLang="zh-CN" sz="1400" dirty="0">
                <a:latin typeface="Arial Rounded MT Bold" panose="020F0704030504030204" pitchFamily="34" charset="0"/>
              </a:rPr>
              <a:t>Illustration for the structure of SWF</a:t>
            </a:r>
            <a:endParaRPr kumimoji="1" lang="en" altLang="zh-CN" sz="1400" kern="0" dirty="0">
              <a:solidFill>
                <a:srgbClr val="C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spTree>
    <p:extLst>
      <p:ext uri="{BB962C8B-B14F-4D97-AF65-F5344CB8AC3E}">
        <p14:creationId xmlns:p14="http://schemas.microsoft.com/office/powerpoint/2010/main" val="2069936023"/>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6906981" cy="590700"/>
          </a:xfrm>
        </p:spPr>
        <p:txBody>
          <a:bodyPr/>
          <a:lstStyle/>
          <a:p>
            <a:r>
              <a:rPr lang="en-US" altLang="zh-CN" dirty="0">
                <a:latin typeface="Arial Rounded MT Bold" panose="020F0704030504030204" pitchFamily="34" charset="0"/>
              </a:rPr>
              <a:t>Key idea of SWF</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2">
            <a:extLst>
              <a:ext uri="{FF2B5EF4-FFF2-40B4-BE49-F238E27FC236}">
                <a16:creationId xmlns:a16="http://schemas.microsoft.com/office/drawing/2014/main" id="{5CA1C48B-A136-F54F-9FC7-CE19F4E83ED3}"/>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17</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30" name="矩形 129">
            <a:extLst>
              <a:ext uri="{FF2B5EF4-FFF2-40B4-BE49-F238E27FC236}">
                <a16:creationId xmlns:a16="http://schemas.microsoft.com/office/drawing/2014/main" id="{BD7E84BD-22D4-3D46-B5CC-945ECCBABEC1}"/>
              </a:ext>
            </a:extLst>
          </p:cNvPr>
          <p:cNvSpPr/>
          <p:nvPr/>
        </p:nvSpPr>
        <p:spPr>
          <a:xfrm>
            <a:off x="3312603" y="5700708"/>
            <a:ext cx="5602324" cy="681467"/>
          </a:xfrm>
          <a:prstGeom prst="rect">
            <a:avLst/>
          </a:prstGeom>
          <a:solidFill>
            <a:schemeClr val="accent4">
              <a:lumMod val="20000"/>
              <a:lumOff val="80000"/>
            </a:schemeClr>
          </a:solid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1" name="矩形 130">
            <a:extLst>
              <a:ext uri="{FF2B5EF4-FFF2-40B4-BE49-F238E27FC236}">
                <a16:creationId xmlns:a16="http://schemas.microsoft.com/office/drawing/2014/main" id="{749B2BFF-0B4B-9A46-AA15-49C7404C4DF0}"/>
              </a:ext>
            </a:extLst>
          </p:cNvPr>
          <p:cNvSpPr/>
          <p:nvPr/>
        </p:nvSpPr>
        <p:spPr>
          <a:xfrm>
            <a:off x="3308704" y="4924381"/>
            <a:ext cx="5606224" cy="670578"/>
          </a:xfrm>
          <a:prstGeom prst="rect">
            <a:avLst/>
          </a:prstGeom>
          <a:solidFill>
            <a:schemeClr val="accent4">
              <a:lumMod val="20000"/>
              <a:lumOff val="80000"/>
            </a:schemeClr>
          </a:solid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2" name="矩形 131">
            <a:extLst>
              <a:ext uri="{FF2B5EF4-FFF2-40B4-BE49-F238E27FC236}">
                <a16:creationId xmlns:a16="http://schemas.microsoft.com/office/drawing/2014/main" id="{E223B9EF-D11A-DE4C-83CB-C17DD0D5885D}"/>
              </a:ext>
            </a:extLst>
          </p:cNvPr>
          <p:cNvSpPr/>
          <p:nvPr/>
        </p:nvSpPr>
        <p:spPr>
          <a:xfrm>
            <a:off x="3314453" y="4154245"/>
            <a:ext cx="5606225" cy="670578"/>
          </a:xfrm>
          <a:prstGeom prst="rect">
            <a:avLst/>
          </a:prstGeom>
          <a:solidFill>
            <a:schemeClr val="accent4">
              <a:lumMod val="20000"/>
              <a:lumOff val="80000"/>
            </a:schemeClr>
          </a:solid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33" name="直线箭头连接符 132">
            <a:extLst>
              <a:ext uri="{FF2B5EF4-FFF2-40B4-BE49-F238E27FC236}">
                <a16:creationId xmlns:a16="http://schemas.microsoft.com/office/drawing/2014/main" id="{C14AC6BF-BAAC-DA45-BA16-F7F6B1FB843F}"/>
              </a:ext>
            </a:extLst>
          </p:cNvPr>
          <p:cNvCxnSpPr>
            <a:cxnSpLocks/>
          </p:cNvCxnSpPr>
          <p:nvPr/>
        </p:nvCxnSpPr>
        <p:spPr>
          <a:xfrm>
            <a:off x="3314454" y="3793326"/>
            <a:ext cx="5832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线连接符 133">
            <a:extLst>
              <a:ext uri="{FF2B5EF4-FFF2-40B4-BE49-F238E27FC236}">
                <a16:creationId xmlns:a16="http://schemas.microsoft.com/office/drawing/2014/main" id="{32BA2F3D-AE4A-FD43-85FC-5F97685468A2}"/>
              </a:ext>
            </a:extLst>
          </p:cNvPr>
          <p:cNvCxnSpPr>
            <a:cxnSpLocks/>
          </p:cNvCxnSpPr>
          <p:nvPr/>
        </p:nvCxnSpPr>
        <p:spPr>
          <a:xfrm flipV="1">
            <a:off x="3551323" y="3613326"/>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直线连接符 134">
            <a:extLst>
              <a:ext uri="{FF2B5EF4-FFF2-40B4-BE49-F238E27FC236}">
                <a16:creationId xmlns:a16="http://schemas.microsoft.com/office/drawing/2014/main" id="{E025CCDE-5225-7244-9AD5-0C90228B0918}"/>
              </a:ext>
            </a:extLst>
          </p:cNvPr>
          <p:cNvCxnSpPr>
            <a:cxnSpLocks/>
          </p:cNvCxnSpPr>
          <p:nvPr/>
        </p:nvCxnSpPr>
        <p:spPr>
          <a:xfrm flipV="1">
            <a:off x="5272605" y="3604181"/>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线连接符 135">
            <a:extLst>
              <a:ext uri="{FF2B5EF4-FFF2-40B4-BE49-F238E27FC236}">
                <a16:creationId xmlns:a16="http://schemas.microsoft.com/office/drawing/2014/main" id="{E3842A0B-D417-F44F-A6AB-A54C01057F1D}"/>
              </a:ext>
            </a:extLst>
          </p:cNvPr>
          <p:cNvCxnSpPr>
            <a:cxnSpLocks/>
          </p:cNvCxnSpPr>
          <p:nvPr/>
        </p:nvCxnSpPr>
        <p:spPr>
          <a:xfrm flipV="1">
            <a:off x="6993538" y="3613326"/>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文本框 136">
            <a:extLst>
              <a:ext uri="{FF2B5EF4-FFF2-40B4-BE49-F238E27FC236}">
                <a16:creationId xmlns:a16="http://schemas.microsoft.com/office/drawing/2014/main" id="{47C144A4-BEC7-3641-8254-6DF8A8B23C55}"/>
              </a:ext>
            </a:extLst>
          </p:cNvPr>
          <p:cNvSpPr txBox="1"/>
          <p:nvPr/>
        </p:nvSpPr>
        <p:spPr>
          <a:xfrm>
            <a:off x="3712812" y="3114393"/>
            <a:ext cx="1558688" cy="276999"/>
          </a:xfrm>
          <a:prstGeom prst="rect">
            <a:avLst/>
          </a:prstGeom>
          <a:noFill/>
        </p:spPr>
        <p:txBody>
          <a:bodyPr wrap="square">
            <a:spAutoFit/>
          </a:bodyPr>
          <a:lstStyle/>
          <a:p>
            <a:r>
              <a:rPr lang="zh-CN" altLang="en-US" sz="1200" dirty="0">
                <a:latin typeface="Arial Rounded MT Bold" panose="020F0704030504030204" pitchFamily="34" charset="0"/>
              </a:rPr>
              <a:t>962037</a:t>
            </a:r>
            <a:r>
              <a:rPr lang="en-US" altLang="zh-CN" sz="1200" dirty="0" err="1">
                <a:latin typeface="Arial Rounded MT Bold" panose="020F0704030504030204" pitchFamily="34" charset="0"/>
              </a:rPr>
              <a:t>th</a:t>
            </a:r>
            <a:r>
              <a:rPr lang="en-US" altLang="zh-CN" sz="1200" dirty="0">
                <a:latin typeface="Arial Rounded MT Bold" panose="020F0704030504030204" pitchFamily="34" charset="0"/>
              </a:rPr>
              <a:t> Window</a:t>
            </a:r>
            <a:endParaRPr lang="zh-CN" altLang="en-US" sz="1200" dirty="0">
              <a:latin typeface="Arial Rounded MT Bold" panose="020F0704030504030204" pitchFamily="34" charset="0"/>
            </a:endParaRPr>
          </a:p>
        </p:txBody>
      </p:sp>
      <p:sp>
        <p:nvSpPr>
          <p:cNvPr id="138" name="文本框 137">
            <a:extLst>
              <a:ext uri="{FF2B5EF4-FFF2-40B4-BE49-F238E27FC236}">
                <a16:creationId xmlns:a16="http://schemas.microsoft.com/office/drawing/2014/main" id="{A8282BA9-CE99-2B4B-B6D1-79B7C80C7E07}"/>
              </a:ext>
            </a:extLst>
          </p:cNvPr>
          <p:cNvSpPr txBox="1"/>
          <p:nvPr/>
        </p:nvSpPr>
        <p:spPr>
          <a:xfrm>
            <a:off x="3247712" y="3780786"/>
            <a:ext cx="615041" cy="276999"/>
          </a:xfrm>
          <a:prstGeom prst="rect">
            <a:avLst/>
          </a:prstGeom>
          <a:noFill/>
        </p:spPr>
        <p:txBody>
          <a:bodyPr wrap="square">
            <a:spAutoFit/>
          </a:bodyPr>
          <a:lstStyle/>
          <a:p>
            <a:r>
              <a:rPr kumimoji="1" lang="en-US" altLang="zh-CN" sz="1200" dirty="0">
                <a:latin typeface="Arial Rounded MT Bold" panose="020F0704030504030204" pitchFamily="34" charset="0"/>
              </a:rPr>
              <a:t>18:30</a:t>
            </a:r>
          </a:p>
        </p:txBody>
      </p:sp>
      <p:sp>
        <p:nvSpPr>
          <p:cNvPr id="139" name="文本框 138">
            <a:extLst>
              <a:ext uri="{FF2B5EF4-FFF2-40B4-BE49-F238E27FC236}">
                <a16:creationId xmlns:a16="http://schemas.microsoft.com/office/drawing/2014/main" id="{58EB5C30-8E77-E743-8AAE-31FFB899A61C}"/>
              </a:ext>
            </a:extLst>
          </p:cNvPr>
          <p:cNvSpPr txBox="1"/>
          <p:nvPr/>
        </p:nvSpPr>
        <p:spPr>
          <a:xfrm>
            <a:off x="4966290" y="3796750"/>
            <a:ext cx="615041" cy="276999"/>
          </a:xfrm>
          <a:prstGeom prst="rect">
            <a:avLst/>
          </a:prstGeom>
          <a:noFill/>
        </p:spPr>
        <p:txBody>
          <a:bodyPr wrap="square">
            <a:spAutoFit/>
          </a:bodyPr>
          <a:lstStyle/>
          <a:p>
            <a:r>
              <a:rPr kumimoji="1" lang="en-US" altLang="zh-CN" sz="1200" dirty="0">
                <a:latin typeface="Arial Rounded MT Bold" panose="020F0704030504030204" pitchFamily="34" charset="0"/>
              </a:rPr>
              <a:t>19:00</a:t>
            </a:r>
          </a:p>
        </p:txBody>
      </p:sp>
      <p:sp>
        <p:nvSpPr>
          <p:cNvPr id="140" name="左大括号 139">
            <a:extLst>
              <a:ext uri="{FF2B5EF4-FFF2-40B4-BE49-F238E27FC236}">
                <a16:creationId xmlns:a16="http://schemas.microsoft.com/office/drawing/2014/main" id="{02CB934C-07DC-9543-A3BC-5A4C130CF4F7}"/>
              </a:ext>
            </a:extLst>
          </p:cNvPr>
          <p:cNvSpPr/>
          <p:nvPr/>
        </p:nvSpPr>
        <p:spPr>
          <a:xfrm rot="5400000" flipV="1">
            <a:off x="4325683" y="2603066"/>
            <a:ext cx="180000" cy="1713845"/>
          </a:xfrm>
          <a:prstGeom prst="leftBrac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41" name="左大括号 140">
            <a:extLst>
              <a:ext uri="{FF2B5EF4-FFF2-40B4-BE49-F238E27FC236}">
                <a16:creationId xmlns:a16="http://schemas.microsoft.com/office/drawing/2014/main" id="{CD4955CC-2F77-A14D-B7E7-4A210E848944}"/>
              </a:ext>
            </a:extLst>
          </p:cNvPr>
          <p:cNvSpPr/>
          <p:nvPr/>
        </p:nvSpPr>
        <p:spPr>
          <a:xfrm rot="5400000" flipV="1">
            <a:off x="6046615" y="2603066"/>
            <a:ext cx="180000" cy="1713845"/>
          </a:xfrm>
          <a:prstGeom prst="leftBrac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42" name="文本框 141">
            <a:extLst>
              <a:ext uri="{FF2B5EF4-FFF2-40B4-BE49-F238E27FC236}">
                <a16:creationId xmlns:a16="http://schemas.microsoft.com/office/drawing/2014/main" id="{717676AB-D67E-CA4B-A22F-E3CFECD121B0}"/>
              </a:ext>
            </a:extLst>
          </p:cNvPr>
          <p:cNvSpPr txBox="1"/>
          <p:nvPr/>
        </p:nvSpPr>
        <p:spPr>
          <a:xfrm>
            <a:off x="5426658" y="3114393"/>
            <a:ext cx="1546229" cy="276999"/>
          </a:xfrm>
          <a:prstGeom prst="rect">
            <a:avLst/>
          </a:prstGeom>
          <a:noFill/>
        </p:spPr>
        <p:txBody>
          <a:bodyPr wrap="square">
            <a:spAutoFit/>
          </a:bodyPr>
          <a:lstStyle/>
          <a:p>
            <a:r>
              <a:rPr lang="zh-CN" altLang="en-US" sz="1200" dirty="0">
                <a:latin typeface="Arial Rounded MT Bold" panose="020F0704030504030204" pitchFamily="34" charset="0"/>
              </a:rPr>
              <a:t>96203</a:t>
            </a:r>
            <a:r>
              <a:rPr lang="en-US" altLang="zh-CN" sz="1200" dirty="0">
                <a:latin typeface="Arial Rounded MT Bold" panose="020F0704030504030204" pitchFamily="34" charset="0"/>
              </a:rPr>
              <a:t>8th Window</a:t>
            </a:r>
            <a:endParaRPr lang="zh-CN" altLang="en-US" sz="1200" dirty="0">
              <a:latin typeface="Arial Rounded MT Bold" panose="020F0704030504030204" pitchFamily="34" charset="0"/>
            </a:endParaRPr>
          </a:p>
        </p:txBody>
      </p:sp>
      <p:cxnSp>
        <p:nvCxnSpPr>
          <p:cNvPr id="143" name="直线箭头连接符 142">
            <a:extLst>
              <a:ext uri="{FF2B5EF4-FFF2-40B4-BE49-F238E27FC236}">
                <a16:creationId xmlns:a16="http://schemas.microsoft.com/office/drawing/2014/main" id="{0BB4B258-76A5-E24F-91C1-E7D3AE2E3404}"/>
              </a:ext>
            </a:extLst>
          </p:cNvPr>
          <p:cNvCxnSpPr>
            <a:cxnSpLocks/>
          </p:cNvCxnSpPr>
          <p:nvPr/>
        </p:nvCxnSpPr>
        <p:spPr>
          <a:xfrm>
            <a:off x="4408604" y="4606686"/>
            <a:ext cx="1728000"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4" name="直线连接符 143">
            <a:extLst>
              <a:ext uri="{FF2B5EF4-FFF2-40B4-BE49-F238E27FC236}">
                <a16:creationId xmlns:a16="http://schemas.microsoft.com/office/drawing/2014/main" id="{7ADABEEF-4378-DF47-BC63-3076E57ECB9A}"/>
              </a:ext>
            </a:extLst>
          </p:cNvPr>
          <p:cNvCxnSpPr>
            <a:cxnSpLocks/>
          </p:cNvCxnSpPr>
          <p:nvPr/>
        </p:nvCxnSpPr>
        <p:spPr>
          <a:xfrm flipV="1">
            <a:off x="4140108" y="3676181"/>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直线连接符 144">
            <a:extLst>
              <a:ext uri="{FF2B5EF4-FFF2-40B4-BE49-F238E27FC236}">
                <a16:creationId xmlns:a16="http://schemas.microsoft.com/office/drawing/2014/main" id="{D021BEB3-463D-F64F-8D5F-C91CD251F986}"/>
              </a:ext>
            </a:extLst>
          </p:cNvPr>
          <p:cNvCxnSpPr>
            <a:cxnSpLocks/>
          </p:cNvCxnSpPr>
          <p:nvPr/>
        </p:nvCxnSpPr>
        <p:spPr>
          <a:xfrm flipV="1">
            <a:off x="4710760" y="3676181"/>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线连接符 145">
            <a:extLst>
              <a:ext uri="{FF2B5EF4-FFF2-40B4-BE49-F238E27FC236}">
                <a16:creationId xmlns:a16="http://schemas.microsoft.com/office/drawing/2014/main" id="{EA1AFF2F-72CB-B249-A294-1B1A7C2A55BF}"/>
              </a:ext>
            </a:extLst>
          </p:cNvPr>
          <p:cNvCxnSpPr>
            <a:cxnSpLocks/>
          </p:cNvCxnSpPr>
          <p:nvPr/>
        </p:nvCxnSpPr>
        <p:spPr>
          <a:xfrm flipV="1">
            <a:off x="5860237" y="3667708"/>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线连接符 146">
            <a:extLst>
              <a:ext uri="{FF2B5EF4-FFF2-40B4-BE49-F238E27FC236}">
                <a16:creationId xmlns:a16="http://schemas.microsoft.com/office/drawing/2014/main" id="{C011CAC6-98C7-B74B-9911-A4DE8F44ED73}"/>
              </a:ext>
            </a:extLst>
          </p:cNvPr>
          <p:cNvCxnSpPr>
            <a:cxnSpLocks/>
          </p:cNvCxnSpPr>
          <p:nvPr/>
        </p:nvCxnSpPr>
        <p:spPr>
          <a:xfrm flipV="1">
            <a:off x="6451203" y="3685326"/>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线连接符 147">
            <a:extLst>
              <a:ext uri="{FF2B5EF4-FFF2-40B4-BE49-F238E27FC236}">
                <a16:creationId xmlns:a16="http://schemas.microsoft.com/office/drawing/2014/main" id="{B370C197-E69E-D540-8C09-B8C8A702829E}"/>
              </a:ext>
            </a:extLst>
          </p:cNvPr>
          <p:cNvCxnSpPr>
            <a:cxnSpLocks/>
          </p:cNvCxnSpPr>
          <p:nvPr/>
        </p:nvCxnSpPr>
        <p:spPr>
          <a:xfrm flipV="1">
            <a:off x="4415701" y="4431671"/>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直线连接符 148">
            <a:extLst>
              <a:ext uri="{FF2B5EF4-FFF2-40B4-BE49-F238E27FC236}">
                <a16:creationId xmlns:a16="http://schemas.microsoft.com/office/drawing/2014/main" id="{3920A128-0763-EA47-BC98-96A0D3610493}"/>
              </a:ext>
            </a:extLst>
          </p:cNvPr>
          <p:cNvCxnSpPr>
            <a:cxnSpLocks/>
          </p:cNvCxnSpPr>
          <p:nvPr/>
        </p:nvCxnSpPr>
        <p:spPr>
          <a:xfrm flipV="1">
            <a:off x="6128783" y="4431671"/>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文本框 149">
            <a:extLst>
              <a:ext uri="{FF2B5EF4-FFF2-40B4-BE49-F238E27FC236}">
                <a16:creationId xmlns:a16="http://schemas.microsoft.com/office/drawing/2014/main" id="{F0A28B76-4889-3A4D-A90E-C5015012681D}"/>
              </a:ext>
            </a:extLst>
          </p:cNvPr>
          <p:cNvSpPr txBox="1"/>
          <p:nvPr/>
        </p:nvSpPr>
        <p:spPr>
          <a:xfrm>
            <a:off x="4195066" y="4578382"/>
            <a:ext cx="642391" cy="276999"/>
          </a:xfrm>
          <a:prstGeom prst="rect">
            <a:avLst/>
          </a:prstGeom>
          <a:noFill/>
        </p:spPr>
        <p:txBody>
          <a:bodyPr wrap="square">
            <a:spAutoFit/>
          </a:bodyPr>
          <a:lstStyle/>
          <a:p>
            <a:r>
              <a:rPr kumimoji="1" lang="en-US" altLang="zh-CN" sz="1200" dirty="0">
                <a:latin typeface="Arial Rounded MT Bold" panose="020F0704030504030204" pitchFamily="34" charset="0"/>
              </a:rPr>
              <a:t>18:45</a:t>
            </a:r>
          </a:p>
        </p:txBody>
      </p:sp>
      <p:sp>
        <p:nvSpPr>
          <p:cNvPr id="151" name="文本框 150">
            <a:extLst>
              <a:ext uri="{FF2B5EF4-FFF2-40B4-BE49-F238E27FC236}">
                <a16:creationId xmlns:a16="http://schemas.microsoft.com/office/drawing/2014/main" id="{38936A53-EEE8-9243-A4D5-7034A34257D2}"/>
              </a:ext>
            </a:extLst>
          </p:cNvPr>
          <p:cNvSpPr txBox="1"/>
          <p:nvPr/>
        </p:nvSpPr>
        <p:spPr>
          <a:xfrm>
            <a:off x="5745420" y="4567750"/>
            <a:ext cx="642392" cy="276999"/>
          </a:xfrm>
          <a:prstGeom prst="rect">
            <a:avLst/>
          </a:prstGeom>
          <a:noFill/>
        </p:spPr>
        <p:txBody>
          <a:bodyPr wrap="square">
            <a:spAutoFit/>
          </a:bodyPr>
          <a:lstStyle/>
          <a:p>
            <a:r>
              <a:rPr kumimoji="1" lang="en-US" altLang="zh-CN" sz="1200" dirty="0">
                <a:latin typeface="Arial Rounded MT Bold" panose="020F0704030504030204" pitchFamily="34" charset="0"/>
              </a:rPr>
              <a:t>19:15</a:t>
            </a:r>
          </a:p>
        </p:txBody>
      </p:sp>
      <p:sp>
        <p:nvSpPr>
          <p:cNvPr id="152" name="矩形 151">
            <a:extLst>
              <a:ext uri="{FF2B5EF4-FFF2-40B4-BE49-F238E27FC236}">
                <a16:creationId xmlns:a16="http://schemas.microsoft.com/office/drawing/2014/main" id="{C5FFBC4C-B150-9B49-922C-2590722ABDF2}"/>
              </a:ext>
            </a:extLst>
          </p:cNvPr>
          <p:cNvSpPr/>
          <p:nvPr/>
        </p:nvSpPr>
        <p:spPr>
          <a:xfrm>
            <a:off x="7195735" y="4223468"/>
            <a:ext cx="1625341" cy="2396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53" name="直线连接符 152">
            <a:extLst>
              <a:ext uri="{FF2B5EF4-FFF2-40B4-BE49-F238E27FC236}">
                <a16:creationId xmlns:a16="http://schemas.microsoft.com/office/drawing/2014/main" id="{9774CD25-6F0E-7D47-87E3-0A63F9ECE432}"/>
              </a:ext>
            </a:extLst>
          </p:cNvPr>
          <p:cNvCxnSpPr>
            <a:cxnSpLocks/>
          </p:cNvCxnSpPr>
          <p:nvPr/>
        </p:nvCxnSpPr>
        <p:spPr>
          <a:xfrm>
            <a:off x="7738949" y="4241668"/>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4" name="文本框 153">
            <a:extLst>
              <a:ext uri="{FF2B5EF4-FFF2-40B4-BE49-F238E27FC236}">
                <a16:creationId xmlns:a16="http://schemas.microsoft.com/office/drawing/2014/main" id="{97361D48-CFA1-9D4E-8173-183C6FD15E5D}"/>
              </a:ext>
            </a:extLst>
          </p:cNvPr>
          <p:cNvSpPr txBox="1"/>
          <p:nvPr/>
        </p:nvSpPr>
        <p:spPr>
          <a:xfrm>
            <a:off x="8309861" y="4205514"/>
            <a:ext cx="646382" cy="276999"/>
          </a:xfrm>
          <a:prstGeom prst="rect">
            <a:avLst/>
          </a:prstGeom>
          <a:noFill/>
        </p:spPr>
        <p:txBody>
          <a:bodyPr wrap="square" rtlCol="0">
            <a:spAutoFit/>
          </a:bodyPr>
          <a:lstStyle/>
          <a:p>
            <a:r>
              <a:rPr kumimoji="1" lang="en-US" altLang="zh-CN" sz="1200" dirty="0">
                <a:solidFill>
                  <a:schemeClr val="accent2">
                    <a:lumMod val="75000"/>
                  </a:schemeClr>
                </a:solidFill>
                <a:latin typeface="Arial Rounded MT Bold" panose="020F0704030504030204" pitchFamily="34" charset="0"/>
              </a:rPr>
              <a:t>0 0 0</a:t>
            </a:r>
            <a:endParaRPr kumimoji="1" lang="zh-CN" altLang="en-US" sz="1200" baseline="-25000" dirty="0">
              <a:solidFill>
                <a:schemeClr val="accent2">
                  <a:lumMod val="75000"/>
                </a:schemeClr>
              </a:solidFill>
              <a:latin typeface="Arial Rounded MT Bold" panose="020F0704030504030204" pitchFamily="34" charset="0"/>
            </a:endParaRPr>
          </a:p>
        </p:txBody>
      </p:sp>
      <p:cxnSp>
        <p:nvCxnSpPr>
          <p:cNvPr id="155" name="直线箭头连接符 154">
            <a:extLst>
              <a:ext uri="{FF2B5EF4-FFF2-40B4-BE49-F238E27FC236}">
                <a16:creationId xmlns:a16="http://schemas.microsoft.com/office/drawing/2014/main" id="{6E7B120D-29E4-6142-A3DA-9F8DB1D55F6C}"/>
              </a:ext>
            </a:extLst>
          </p:cNvPr>
          <p:cNvCxnSpPr>
            <a:cxnSpLocks/>
          </p:cNvCxnSpPr>
          <p:nvPr/>
        </p:nvCxnSpPr>
        <p:spPr>
          <a:xfrm>
            <a:off x="3550461" y="5364050"/>
            <a:ext cx="1728000" cy="0"/>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6" name="直线连接符 155">
            <a:extLst>
              <a:ext uri="{FF2B5EF4-FFF2-40B4-BE49-F238E27FC236}">
                <a16:creationId xmlns:a16="http://schemas.microsoft.com/office/drawing/2014/main" id="{09605A30-00FD-A74C-9969-AC74365ECD3C}"/>
              </a:ext>
            </a:extLst>
          </p:cNvPr>
          <p:cNvCxnSpPr>
            <a:cxnSpLocks/>
          </p:cNvCxnSpPr>
          <p:nvPr/>
        </p:nvCxnSpPr>
        <p:spPr>
          <a:xfrm flipV="1">
            <a:off x="3557558" y="5189035"/>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线连接符 156">
            <a:extLst>
              <a:ext uri="{FF2B5EF4-FFF2-40B4-BE49-F238E27FC236}">
                <a16:creationId xmlns:a16="http://schemas.microsoft.com/office/drawing/2014/main" id="{75E9E11A-438C-2B4A-A759-EB79EC19CCB5}"/>
              </a:ext>
            </a:extLst>
          </p:cNvPr>
          <p:cNvCxnSpPr>
            <a:cxnSpLocks/>
          </p:cNvCxnSpPr>
          <p:nvPr/>
        </p:nvCxnSpPr>
        <p:spPr>
          <a:xfrm flipV="1">
            <a:off x="5270640" y="5189035"/>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文本框 157">
            <a:extLst>
              <a:ext uri="{FF2B5EF4-FFF2-40B4-BE49-F238E27FC236}">
                <a16:creationId xmlns:a16="http://schemas.microsoft.com/office/drawing/2014/main" id="{D2095F92-F7E5-8F4A-8C6D-D1AD97BD161A}"/>
              </a:ext>
            </a:extLst>
          </p:cNvPr>
          <p:cNvSpPr txBox="1"/>
          <p:nvPr/>
        </p:nvSpPr>
        <p:spPr>
          <a:xfrm>
            <a:off x="3356234" y="5329343"/>
            <a:ext cx="646950" cy="276999"/>
          </a:xfrm>
          <a:prstGeom prst="rect">
            <a:avLst/>
          </a:prstGeom>
          <a:noFill/>
        </p:spPr>
        <p:txBody>
          <a:bodyPr wrap="square">
            <a:spAutoFit/>
          </a:bodyPr>
          <a:lstStyle/>
          <a:p>
            <a:r>
              <a:rPr kumimoji="1" lang="en-US" altLang="zh-CN" sz="1200" dirty="0">
                <a:latin typeface="Arial Rounded MT Bold" panose="020F0704030504030204" pitchFamily="34" charset="0"/>
              </a:rPr>
              <a:t>18:30</a:t>
            </a:r>
          </a:p>
        </p:txBody>
      </p:sp>
      <p:cxnSp>
        <p:nvCxnSpPr>
          <p:cNvPr id="159" name="直线连接符 158">
            <a:extLst>
              <a:ext uri="{FF2B5EF4-FFF2-40B4-BE49-F238E27FC236}">
                <a16:creationId xmlns:a16="http://schemas.microsoft.com/office/drawing/2014/main" id="{D5E5DCAD-4D9F-0442-9560-5F7665B0E56B}"/>
              </a:ext>
            </a:extLst>
          </p:cNvPr>
          <p:cNvCxnSpPr>
            <a:cxnSpLocks/>
          </p:cNvCxnSpPr>
          <p:nvPr/>
        </p:nvCxnSpPr>
        <p:spPr>
          <a:xfrm flipV="1">
            <a:off x="7585405" y="3676563"/>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线连接符 159">
            <a:extLst>
              <a:ext uri="{FF2B5EF4-FFF2-40B4-BE49-F238E27FC236}">
                <a16:creationId xmlns:a16="http://schemas.microsoft.com/office/drawing/2014/main" id="{5AC8B75E-F44D-984F-A7DB-3DAE30584B17}"/>
              </a:ext>
            </a:extLst>
          </p:cNvPr>
          <p:cNvCxnSpPr>
            <a:cxnSpLocks/>
          </p:cNvCxnSpPr>
          <p:nvPr/>
        </p:nvCxnSpPr>
        <p:spPr>
          <a:xfrm flipV="1">
            <a:off x="8176371" y="3675252"/>
            <a:ext cx="0" cy="10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线连接符 160">
            <a:extLst>
              <a:ext uri="{FF2B5EF4-FFF2-40B4-BE49-F238E27FC236}">
                <a16:creationId xmlns:a16="http://schemas.microsoft.com/office/drawing/2014/main" id="{8F0A2115-9E73-614E-94FD-5A46DEB481BB}"/>
              </a:ext>
            </a:extLst>
          </p:cNvPr>
          <p:cNvCxnSpPr>
            <a:cxnSpLocks/>
          </p:cNvCxnSpPr>
          <p:nvPr/>
        </p:nvCxnSpPr>
        <p:spPr>
          <a:xfrm flipV="1">
            <a:off x="8714470" y="3620693"/>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文本框 161">
            <a:extLst>
              <a:ext uri="{FF2B5EF4-FFF2-40B4-BE49-F238E27FC236}">
                <a16:creationId xmlns:a16="http://schemas.microsoft.com/office/drawing/2014/main" id="{DC4C1044-A056-1940-8049-30DCEAE3DF1B}"/>
              </a:ext>
            </a:extLst>
          </p:cNvPr>
          <p:cNvSpPr txBox="1"/>
          <p:nvPr/>
        </p:nvSpPr>
        <p:spPr>
          <a:xfrm>
            <a:off x="8409176" y="3782499"/>
            <a:ext cx="615041" cy="276999"/>
          </a:xfrm>
          <a:prstGeom prst="rect">
            <a:avLst/>
          </a:prstGeom>
          <a:noFill/>
        </p:spPr>
        <p:txBody>
          <a:bodyPr wrap="square">
            <a:spAutoFit/>
          </a:bodyPr>
          <a:lstStyle/>
          <a:p>
            <a:r>
              <a:rPr kumimoji="1" lang="en-US" altLang="zh-CN" sz="1200" dirty="0">
                <a:latin typeface="Arial Rounded MT Bold" panose="020F0704030504030204" pitchFamily="34" charset="0"/>
              </a:rPr>
              <a:t>20:00</a:t>
            </a:r>
          </a:p>
        </p:txBody>
      </p:sp>
      <p:sp>
        <p:nvSpPr>
          <p:cNvPr id="163" name="文本框 162">
            <a:extLst>
              <a:ext uri="{FF2B5EF4-FFF2-40B4-BE49-F238E27FC236}">
                <a16:creationId xmlns:a16="http://schemas.microsoft.com/office/drawing/2014/main" id="{7E753D27-10D6-B345-91CF-CEA6E755777E}"/>
              </a:ext>
            </a:extLst>
          </p:cNvPr>
          <p:cNvSpPr txBox="1"/>
          <p:nvPr/>
        </p:nvSpPr>
        <p:spPr>
          <a:xfrm>
            <a:off x="4873263" y="5332798"/>
            <a:ext cx="646951" cy="276999"/>
          </a:xfrm>
          <a:prstGeom prst="rect">
            <a:avLst/>
          </a:prstGeom>
          <a:noFill/>
        </p:spPr>
        <p:txBody>
          <a:bodyPr wrap="square">
            <a:spAutoFit/>
          </a:bodyPr>
          <a:lstStyle/>
          <a:p>
            <a:r>
              <a:rPr kumimoji="1" lang="en-US" altLang="zh-CN" sz="1200" dirty="0">
                <a:latin typeface="Arial Rounded MT Bold" panose="020F0704030504030204" pitchFamily="34" charset="0"/>
              </a:rPr>
              <a:t>19:00</a:t>
            </a:r>
          </a:p>
        </p:txBody>
      </p:sp>
      <p:cxnSp>
        <p:nvCxnSpPr>
          <p:cNvPr id="164" name="直线箭头连接符 163">
            <a:extLst>
              <a:ext uri="{FF2B5EF4-FFF2-40B4-BE49-F238E27FC236}">
                <a16:creationId xmlns:a16="http://schemas.microsoft.com/office/drawing/2014/main" id="{B73CF8F2-CAC2-E645-B039-CF112FDB6E23}"/>
              </a:ext>
            </a:extLst>
          </p:cNvPr>
          <p:cNvCxnSpPr>
            <a:cxnSpLocks/>
          </p:cNvCxnSpPr>
          <p:nvPr/>
        </p:nvCxnSpPr>
        <p:spPr>
          <a:xfrm>
            <a:off x="4404206" y="6165974"/>
            <a:ext cx="878155" cy="673"/>
          </a:xfrm>
          <a:prstGeom prst="straightConnector1">
            <a:avLst/>
          </a:prstGeom>
          <a:ln w="285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5" name="直线连接符 164">
            <a:extLst>
              <a:ext uri="{FF2B5EF4-FFF2-40B4-BE49-F238E27FC236}">
                <a16:creationId xmlns:a16="http://schemas.microsoft.com/office/drawing/2014/main" id="{AA593937-EEF3-D448-8E7B-D161E09A0F42}"/>
              </a:ext>
            </a:extLst>
          </p:cNvPr>
          <p:cNvCxnSpPr>
            <a:cxnSpLocks/>
          </p:cNvCxnSpPr>
          <p:nvPr/>
        </p:nvCxnSpPr>
        <p:spPr>
          <a:xfrm flipV="1">
            <a:off x="4411284" y="5991632"/>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线连接符 165">
            <a:extLst>
              <a:ext uri="{FF2B5EF4-FFF2-40B4-BE49-F238E27FC236}">
                <a16:creationId xmlns:a16="http://schemas.microsoft.com/office/drawing/2014/main" id="{2E582F20-4914-3948-B959-49E5EDD2BF8D}"/>
              </a:ext>
            </a:extLst>
          </p:cNvPr>
          <p:cNvCxnSpPr>
            <a:cxnSpLocks/>
          </p:cNvCxnSpPr>
          <p:nvPr/>
        </p:nvCxnSpPr>
        <p:spPr>
          <a:xfrm flipV="1">
            <a:off x="5274540" y="5991632"/>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文本框 166">
            <a:extLst>
              <a:ext uri="{FF2B5EF4-FFF2-40B4-BE49-F238E27FC236}">
                <a16:creationId xmlns:a16="http://schemas.microsoft.com/office/drawing/2014/main" id="{62204D9F-E402-3B4C-B12D-506CD40D3616}"/>
              </a:ext>
            </a:extLst>
          </p:cNvPr>
          <p:cNvSpPr txBox="1"/>
          <p:nvPr/>
        </p:nvSpPr>
        <p:spPr>
          <a:xfrm>
            <a:off x="4186210" y="6127943"/>
            <a:ext cx="646421" cy="276999"/>
          </a:xfrm>
          <a:prstGeom prst="rect">
            <a:avLst/>
          </a:prstGeom>
          <a:noFill/>
        </p:spPr>
        <p:txBody>
          <a:bodyPr wrap="square">
            <a:spAutoFit/>
          </a:bodyPr>
          <a:lstStyle/>
          <a:p>
            <a:r>
              <a:rPr kumimoji="1" lang="en-US" altLang="zh-CN" sz="1200" dirty="0">
                <a:latin typeface="Arial Rounded MT Bold" panose="020F0704030504030204" pitchFamily="34" charset="0"/>
              </a:rPr>
              <a:t>18:45</a:t>
            </a:r>
          </a:p>
        </p:txBody>
      </p:sp>
      <p:sp>
        <p:nvSpPr>
          <p:cNvPr id="168" name="文本框 167">
            <a:extLst>
              <a:ext uri="{FF2B5EF4-FFF2-40B4-BE49-F238E27FC236}">
                <a16:creationId xmlns:a16="http://schemas.microsoft.com/office/drawing/2014/main" id="{4F0424B2-1260-B548-A42D-71816051FA29}"/>
              </a:ext>
            </a:extLst>
          </p:cNvPr>
          <p:cNvSpPr txBox="1"/>
          <p:nvPr/>
        </p:nvSpPr>
        <p:spPr>
          <a:xfrm>
            <a:off x="4879565" y="6127943"/>
            <a:ext cx="615041" cy="276999"/>
          </a:xfrm>
          <a:prstGeom prst="rect">
            <a:avLst/>
          </a:prstGeom>
          <a:noFill/>
        </p:spPr>
        <p:txBody>
          <a:bodyPr wrap="square">
            <a:spAutoFit/>
          </a:bodyPr>
          <a:lstStyle/>
          <a:p>
            <a:r>
              <a:rPr kumimoji="1" lang="en-US" altLang="zh-CN" sz="1200" dirty="0">
                <a:latin typeface="Arial Rounded MT Bold" panose="020F0704030504030204" pitchFamily="34" charset="0"/>
              </a:rPr>
              <a:t>19:00</a:t>
            </a:r>
          </a:p>
        </p:txBody>
      </p:sp>
      <p:sp>
        <p:nvSpPr>
          <p:cNvPr id="169" name="文本框 168">
            <a:extLst>
              <a:ext uri="{FF2B5EF4-FFF2-40B4-BE49-F238E27FC236}">
                <a16:creationId xmlns:a16="http://schemas.microsoft.com/office/drawing/2014/main" id="{9EC77358-B466-A348-9A31-6D32680459EC}"/>
              </a:ext>
            </a:extLst>
          </p:cNvPr>
          <p:cNvSpPr txBox="1"/>
          <p:nvPr/>
        </p:nvSpPr>
        <p:spPr>
          <a:xfrm>
            <a:off x="7750203" y="4203225"/>
            <a:ext cx="646382" cy="276999"/>
          </a:xfrm>
          <a:prstGeom prst="rect">
            <a:avLst/>
          </a:prstGeom>
          <a:noFill/>
        </p:spPr>
        <p:txBody>
          <a:bodyPr wrap="square" rtlCol="0">
            <a:spAutoFit/>
          </a:bodyPr>
          <a:lstStyle/>
          <a:p>
            <a:r>
              <a:rPr kumimoji="1" lang="en-US" altLang="zh-CN" sz="1200" dirty="0">
                <a:solidFill>
                  <a:schemeClr val="accent5">
                    <a:lumMod val="75000"/>
                  </a:schemeClr>
                </a:solidFill>
                <a:latin typeface="Arial Rounded MT Bold" panose="020F0704030504030204" pitchFamily="34" charset="0"/>
              </a:rPr>
              <a:t>0 </a:t>
            </a:r>
            <a:r>
              <a:rPr kumimoji="1" lang="en-US" altLang="zh-CN" sz="1200" u="sng" dirty="0">
                <a:solidFill>
                  <a:schemeClr val="accent5">
                    <a:lumMod val="75000"/>
                  </a:schemeClr>
                </a:solidFill>
                <a:latin typeface="Arial Rounded MT Bold" panose="020F0704030504030204" pitchFamily="34" charset="0"/>
              </a:rPr>
              <a:t>1</a:t>
            </a:r>
            <a:r>
              <a:rPr kumimoji="1" lang="en-US" altLang="zh-CN" sz="1200" dirty="0">
                <a:solidFill>
                  <a:schemeClr val="accent5">
                    <a:lumMod val="75000"/>
                  </a:schemeClr>
                </a:solidFill>
                <a:latin typeface="Arial Rounded MT Bold" panose="020F0704030504030204" pitchFamily="34" charset="0"/>
              </a:rPr>
              <a:t> </a:t>
            </a:r>
            <a:r>
              <a:rPr kumimoji="1" lang="en-US" altLang="zh-CN" sz="1200" u="sng" dirty="0">
                <a:solidFill>
                  <a:schemeClr val="accent5">
                    <a:lumMod val="75000"/>
                  </a:schemeClr>
                </a:solidFill>
                <a:latin typeface="Arial Rounded MT Bold" panose="020F0704030504030204" pitchFamily="34" charset="0"/>
              </a:rPr>
              <a:t>1</a:t>
            </a:r>
            <a:endParaRPr kumimoji="1" lang="zh-CN" altLang="en-US" sz="1200" u="sng" baseline="-25000" dirty="0">
              <a:solidFill>
                <a:schemeClr val="accent5">
                  <a:lumMod val="75000"/>
                </a:schemeClr>
              </a:solidFill>
              <a:latin typeface="Arial Rounded MT Bold" panose="020F0704030504030204" pitchFamily="34" charset="0"/>
            </a:endParaRPr>
          </a:p>
        </p:txBody>
      </p:sp>
      <p:cxnSp>
        <p:nvCxnSpPr>
          <p:cNvPr id="170" name="直线连接符 169">
            <a:extLst>
              <a:ext uri="{FF2B5EF4-FFF2-40B4-BE49-F238E27FC236}">
                <a16:creationId xmlns:a16="http://schemas.microsoft.com/office/drawing/2014/main" id="{0B5D6DB8-2D2E-4B47-AB30-16407DF97A39}"/>
              </a:ext>
            </a:extLst>
          </p:cNvPr>
          <p:cNvCxnSpPr>
            <a:cxnSpLocks/>
          </p:cNvCxnSpPr>
          <p:nvPr/>
        </p:nvCxnSpPr>
        <p:spPr>
          <a:xfrm>
            <a:off x="8307177" y="4241668"/>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1" name="文本框 170">
            <a:extLst>
              <a:ext uri="{FF2B5EF4-FFF2-40B4-BE49-F238E27FC236}">
                <a16:creationId xmlns:a16="http://schemas.microsoft.com/office/drawing/2014/main" id="{723C562B-A5EF-4A4D-BDAF-47BDB6DF0941}"/>
              </a:ext>
            </a:extLst>
          </p:cNvPr>
          <p:cNvSpPr txBox="1"/>
          <p:nvPr/>
        </p:nvSpPr>
        <p:spPr>
          <a:xfrm>
            <a:off x="7161921" y="4180576"/>
            <a:ext cx="646382" cy="284693"/>
          </a:xfrm>
          <a:prstGeom prst="rect">
            <a:avLst/>
          </a:prstGeom>
          <a:noFill/>
        </p:spPr>
        <p:txBody>
          <a:bodyPr wrap="square" rtlCol="0">
            <a:spAutoFit/>
          </a:bodyPr>
          <a:lstStyle/>
          <a:p>
            <a:r>
              <a:rPr kumimoji="1" lang="en-US" altLang="zh-CN" sz="1250" dirty="0">
                <a:solidFill>
                  <a:schemeClr val="accent6">
                    <a:lumMod val="75000"/>
                  </a:schemeClr>
                </a:solidFill>
                <a:latin typeface="Arial Rounded MT Bold" panose="020F0704030504030204" pitchFamily="34" charset="0"/>
              </a:rPr>
              <a:t>f</a:t>
            </a:r>
            <a:r>
              <a:rPr kumimoji="1" lang="en-US" altLang="zh-CN" sz="1250" baseline="-25000" dirty="0">
                <a:solidFill>
                  <a:schemeClr val="accent6">
                    <a:lumMod val="75000"/>
                  </a:schemeClr>
                </a:solidFill>
                <a:latin typeface="Arial Rounded MT Bold" panose="020F0704030504030204" pitchFamily="34" charset="0"/>
              </a:rPr>
              <a:t>962037</a:t>
            </a:r>
            <a:endParaRPr kumimoji="1" lang="zh-CN" altLang="en-US" sz="1250" baseline="-25000" dirty="0">
              <a:solidFill>
                <a:schemeClr val="accent6">
                  <a:lumMod val="75000"/>
                </a:schemeClr>
              </a:solidFill>
              <a:latin typeface="Arial Rounded MT Bold" panose="020F0704030504030204" pitchFamily="34" charset="0"/>
            </a:endParaRPr>
          </a:p>
        </p:txBody>
      </p:sp>
      <p:sp>
        <p:nvSpPr>
          <p:cNvPr id="172" name="矩形 171">
            <a:extLst>
              <a:ext uri="{FF2B5EF4-FFF2-40B4-BE49-F238E27FC236}">
                <a16:creationId xmlns:a16="http://schemas.microsoft.com/office/drawing/2014/main" id="{FF905643-EB39-B545-9DD9-F722156DDAE1}"/>
              </a:ext>
            </a:extLst>
          </p:cNvPr>
          <p:cNvSpPr/>
          <p:nvPr/>
        </p:nvSpPr>
        <p:spPr>
          <a:xfrm>
            <a:off x="7195735" y="4539777"/>
            <a:ext cx="1625341" cy="2396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73" name="直线连接符 172">
            <a:extLst>
              <a:ext uri="{FF2B5EF4-FFF2-40B4-BE49-F238E27FC236}">
                <a16:creationId xmlns:a16="http://schemas.microsoft.com/office/drawing/2014/main" id="{EC7F183E-6EFD-2244-9785-82B0CB2BBB16}"/>
              </a:ext>
            </a:extLst>
          </p:cNvPr>
          <p:cNvCxnSpPr>
            <a:cxnSpLocks/>
          </p:cNvCxnSpPr>
          <p:nvPr/>
        </p:nvCxnSpPr>
        <p:spPr>
          <a:xfrm>
            <a:off x="7738949" y="4557977"/>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4" name="文本框 173">
            <a:extLst>
              <a:ext uri="{FF2B5EF4-FFF2-40B4-BE49-F238E27FC236}">
                <a16:creationId xmlns:a16="http://schemas.microsoft.com/office/drawing/2014/main" id="{984C7CC6-0686-D849-8655-C62924479C01}"/>
              </a:ext>
            </a:extLst>
          </p:cNvPr>
          <p:cNvSpPr txBox="1"/>
          <p:nvPr/>
        </p:nvSpPr>
        <p:spPr>
          <a:xfrm>
            <a:off x="8296747" y="4523661"/>
            <a:ext cx="646382" cy="276999"/>
          </a:xfrm>
          <a:prstGeom prst="rect">
            <a:avLst/>
          </a:prstGeom>
          <a:noFill/>
        </p:spPr>
        <p:txBody>
          <a:bodyPr wrap="square" rtlCol="0">
            <a:spAutoFit/>
          </a:bodyPr>
          <a:lstStyle/>
          <a:p>
            <a:r>
              <a:rPr kumimoji="1" lang="en-US" altLang="zh-CN" sz="1200" dirty="0">
                <a:solidFill>
                  <a:schemeClr val="accent2">
                    <a:lumMod val="75000"/>
                  </a:schemeClr>
                </a:solidFill>
                <a:latin typeface="Arial Rounded MT Bold" panose="020F0704030504030204" pitchFamily="34" charset="0"/>
              </a:rPr>
              <a:t>0 0 0</a:t>
            </a:r>
            <a:endParaRPr kumimoji="1" lang="zh-CN" altLang="en-US" sz="1200" baseline="-25000" dirty="0">
              <a:solidFill>
                <a:schemeClr val="accent2">
                  <a:lumMod val="75000"/>
                </a:schemeClr>
              </a:solidFill>
              <a:latin typeface="Arial Rounded MT Bold" panose="020F0704030504030204" pitchFamily="34" charset="0"/>
            </a:endParaRPr>
          </a:p>
        </p:txBody>
      </p:sp>
      <p:sp>
        <p:nvSpPr>
          <p:cNvPr id="175" name="文本框 174">
            <a:extLst>
              <a:ext uri="{FF2B5EF4-FFF2-40B4-BE49-F238E27FC236}">
                <a16:creationId xmlns:a16="http://schemas.microsoft.com/office/drawing/2014/main" id="{61F3FFAC-4D3C-564D-8BE9-48B84B50062D}"/>
              </a:ext>
            </a:extLst>
          </p:cNvPr>
          <p:cNvSpPr txBox="1"/>
          <p:nvPr/>
        </p:nvSpPr>
        <p:spPr>
          <a:xfrm>
            <a:off x="7751196" y="4515480"/>
            <a:ext cx="646382" cy="276999"/>
          </a:xfrm>
          <a:prstGeom prst="rect">
            <a:avLst/>
          </a:prstGeom>
          <a:noFill/>
        </p:spPr>
        <p:txBody>
          <a:bodyPr wrap="square" rtlCol="0">
            <a:spAutoFit/>
          </a:bodyPr>
          <a:lstStyle/>
          <a:p>
            <a:r>
              <a:rPr kumimoji="1" lang="en-US" altLang="zh-CN" sz="1200" u="sng" dirty="0">
                <a:solidFill>
                  <a:schemeClr val="accent5">
                    <a:lumMod val="75000"/>
                  </a:schemeClr>
                </a:solidFill>
                <a:latin typeface="Arial Rounded MT Bold" panose="020F0704030504030204" pitchFamily="34" charset="0"/>
              </a:rPr>
              <a:t>1</a:t>
            </a:r>
            <a:r>
              <a:rPr kumimoji="1" lang="en-US" altLang="zh-CN" sz="1200" dirty="0">
                <a:solidFill>
                  <a:schemeClr val="accent5">
                    <a:lumMod val="75000"/>
                  </a:schemeClr>
                </a:solidFill>
                <a:latin typeface="Arial Rounded MT Bold" panose="020F0704030504030204" pitchFamily="34" charset="0"/>
              </a:rPr>
              <a:t> </a:t>
            </a:r>
            <a:r>
              <a:rPr kumimoji="1" lang="en-US" altLang="zh-CN" sz="1200" u="sng" dirty="0">
                <a:solidFill>
                  <a:schemeClr val="accent5">
                    <a:lumMod val="75000"/>
                  </a:schemeClr>
                </a:solidFill>
                <a:latin typeface="Arial Rounded MT Bold" panose="020F0704030504030204" pitchFamily="34" charset="0"/>
              </a:rPr>
              <a:t>1</a:t>
            </a:r>
            <a:r>
              <a:rPr kumimoji="1" lang="en-US" altLang="zh-CN" sz="1200" dirty="0">
                <a:solidFill>
                  <a:schemeClr val="accent5">
                    <a:lumMod val="75000"/>
                  </a:schemeClr>
                </a:solidFill>
                <a:latin typeface="Arial Rounded MT Bold" panose="020F0704030504030204" pitchFamily="34" charset="0"/>
              </a:rPr>
              <a:t> 0</a:t>
            </a:r>
            <a:endParaRPr kumimoji="1" lang="zh-CN" altLang="en-US" sz="1200" baseline="-25000" dirty="0">
              <a:solidFill>
                <a:schemeClr val="accent5">
                  <a:lumMod val="75000"/>
                </a:schemeClr>
              </a:solidFill>
              <a:latin typeface="Arial Rounded MT Bold" panose="020F0704030504030204" pitchFamily="34" charset="0"/>
            </a:endParaRPr>
          </a:p>
        </p:txBody>
      </p:sp>
      <p:cxnSp>
        <p:nvCxnSpPr>
          <p:cNvPr id="176" name="直线连接符 175">
            <a:extLst>
              <a:ext uri="{FF2B5EF4-FFF2-40B4-BE49-F238E27FC236}">
                <a16:creationId xmlns:a16="http://schemas.microsoft.com/office/drawing/2014/main" id="{657DFA0D-DE7A-3546-9C12-B00ED8F34FD9}"/>
              </a:ext>
            </a:extLst>
          </p:cNvPr>
          <p:cNvCxnSpPr>
            <a:cxnSpLocks/>
          </p:cNvCxnSpPr>
          <p:nvPr/>
        </p:nvCxnSpPr>
        <p:spPr>
          <a:xfrm>
            <a:off x="8307177" y="4557977"/>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7" name="文本框 176">
            <a:extLst>
              <a:ext uri="{FF2B5EF4-FFF2-40B4-BE49-F238E27FC236}">
                <a16:creationId xmlns:a16="http://schemas.microsoft.com/office/drawing/2014/main" id="{2AA4CA05-B61C-7D43-82E3-F53374EA1F61}"/>
              </a:ext>
            </a:extLst>
          </p:cNvPr>
          <p:cNvSpPr txBox="1"/>
          <p:nvPr/>
        </p:nvSpPr>
        <p:spPr>
          <a:xfrm>
            <a:off x="7161493" y="4506147"/>
            <a:ext cx="646382" cy="284693"/>
          </a:xfrm>
          <a:prstGeom prst="rect">
            <a:avLst/>
          </a:prstGeom>
          <a:noFill/>
        </p:spPr>
        <p:txBody>
          <a:bodyPr wrap="square" rtlCol="0">
            <a:spAutoFit/>
          </a:bodyPr>
          <a:lstStyle/>
          <a:p>
            <a:r>
              <a:rPr kumimoji="1" lang="en-US" altLang="zh-CN" sz="1250" dirty="0">
                <a:solidFill>
                  <a:schemeClr val="accent6">
                    <a:lumMod val="75000"/>
                  </a:schemeClr>
                </a:solidFill>
                <a:latin typeface="Arial Rounded MT Bold" panose="020F0704030504030204" pitchFamily="34" charset="0"/>
              </a:rPr>
              <a:t>f</a:t>
            </a:r>
            <a:r>
              <a:rPr kumimoji="1" lang="en-US" altLang="zh-CN" sz="1250" baseline="-25000" dirty="0">
                <a:solidFill>
                  <a:schemeClr val="accent6">
                    <a:lumMod val="75000"/>
                  </a:schemeClr>
                </a:solidFill>
                <a:latin typeface="Arial Rounded MT Bold" panose="020F0704030504030204" pitchFamily="34" charset="0"/>
              </a:rPr>
              <a:t>962038</a:t>
            </a:r>
            <a:endParaRPr kumimoji="1" lang="zh-CN" altLang="en-US" sz="1250" baseline="-25000" dirty="0">
              <a:solidFill>
                <a:schemeClr val="accent6">
                  <a:lumMod val="75000"/>
                </a:schemeClr>
              </a:solidFill>
              <a:latin typeface="Arial Rounded MT Bold" panose="020F0704030504030204" pitchFamily="34" charset="0"/>
            </a:endParaRPr>
          </a:p>
        </p:txBody>
      </p:sp>
      <p:sp>
        <p:nvSpPr>
          <p:cNvPr id="178" name="矩形 177">
            <a:extLst>
              <a:ext uri="{FF2B5EF4-FFF2-40B4-BE49-F238E27FC236}">
                <a16:creationId xmlns:a16="http://schemas.microsoft.com/office/drawing/2014/main" id="{9754EF33-95DF-5042-898F-D4802898DB59}"/>
              </a:ext>
            </a:extLst>
          </p:cNvPr>
          <p:cNvSpPr/>
          <p:nvPr/>
        </p:nvSpPr>
        <p:spPr>
          <a:xfrm>
            <a:off x="7204415" y="4996896"/>
            <a:ext cx="1625341" cy="2396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79" name="直线连接符 178">
            <a:extLst>
              <a:ext uri="{FF2B5EF4-FFF2-40B4-BE49-F238E27FC236}">
                <a16:creationId xmlns:a16="http://schemas.microsoft.com/office/drawing/2014/main" id="{3674DDFB-2C82-CE47-A42F-497EA0AB8D52}"/>
              </a:ext>
            </a:extLst>
          </p:cNvPr>
          <p:cNvCxnSpPr>
            <a:cxnSpLocks/>
          </p:cNvCxnSpPr>
          <p:nvPr/>
        </p:nvCxnSpPr>
        <p:spPr>
          <a:xfrm>
            <a:off x="7747629" y="5015096"/>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0" name="文本框 179">
            <a:extLst>
              <a:ext uri="{FF2B5EF4-FFF2-40B4-BE49-F238E27FC236}">
                <a16:creationId xmlns:a16="http://schemas.microsoft.com/office/drawing/2014/main" id="{E39DB9FE-02C3-8B43-AAF3-427C476BF102}"/>
              </a:ext>
            </a:extLst>
          </p:cNvPr>
          <p:cNvSpPr txBox="1"/>
          <p:nvPr/>
        </p:nvSpPr>
        <p:spPr>
          <a:xfrm>
            <a:off x="8319619" y="4984530"/>
            <a:ext cx="646382" cy="276999"/>
          </a:xfrm>
          <a:prstGeom prst="rect">
            <a:avLst/>
          </a:prstGeom>
          <a:noFill/>
        </p:spPr>
        <p:txBody>
          <a:bodyPr wrap="square" rtlCol="0">
            <a:spAutoFit/>
          </a:bodyPr>
          <a:lstStyle/>
          <a:p>
            <a:r>
              <a:rPr kumimoji="1" lang="en-US" altLang="zh-CN" sz="1200" u="sng" dirty="0">
                <a:solidFill>
                  <a:schemeClr val="accent2">
                    <a:lumMod val="75000"/>
                  </a:schemeClr>
                </a:solidFill>
                <a:latin typeface="Arial Rounded MT Bold" panose="020F0704030504030204" pitchFamily="34" charset="0"/>
              </a:rPr>
              <a:t>1</a:t>
            </a:r>
            <a:r>
              <a:rPr kumimoji="1" lang="en-US" altLang="zh-CN" sz="1200" dirty="0">
                <a:solidFill>
                  <a:schemeClr val="accent2">
                    <a:lumMod val="75000"/>
                  </a:schemeClr>
                </a:solidFill>
                <a:latin typeface="Arial Rounded MT Bold" panose="020F0704030504030204" pitchFamily="34" charset="0"/>
              </a:rPr>
              <a:t> </a:t>
            </a:r>
            <a:r>
              <a:rPr kumimoji="1" lang="en-US" altLang="zh-CN" sz="1200" u="sng" dirty="0">
                <a:solidFill>
                  <a:schemeClr val="accent2">
                    <a:lumMod val="75000"/>
                  </a:schemeClr>
                </a:solidFill>
                <a:latin typeface="Arial Rounded MT Bold" panose="020F0704030504030204" pitchFamily="34" charset="0"/>
              </a:rPr>
              <a:t>1</a:t>
            </a:r>
            <a:r>
              <a:rPr kumimoji="1" lang="en-US" altLang="zh-CN" sz="1200" dirty="0">
                <a:solidFill>
                  <a:schemeClr val="accent2">
                    <a:lumMod val="75000"/>
                  </a:schemeClr>
                </a:solidFill>
                <a:latin typeface="Arial Rounded MT Bold" panose="020F0704030504030204" pitchFamily="34" charset="0"/>
              </a:rPr>
              <a:t> </a:t>
            </a:r>
            <a:r>
              <a:rPr kumimoji="1" lang="en-US" altLang="zh-CN" sz="1200" u="sng" dirty="0">
                <a:solidFill>
                  <a:schemeClr val="accent2">
                    <a:lumMod val="75000"/>
                  </a:schemeClr>
                </a:solidFill>
                <a:latin typeface="Arial Rounded MT Bold" panose="020F0704030504030204" pitchFamily="34" charset="0"/>
              </a:rPr>
              <a:t>1</a:t>
            </a:r>
            <a:endParaRPr kumimoji="1" lang="zh-CN" altLang="en-US" sz="1200" u="sng" baseline="-25000" dirty="0">
              <a:solidFill>
                <a:schemeClr val="accent2">
                  <a:lumMod val="75000"/>
                </a:schemeClr>
              </a:solidFill>
              <a:latin typeface="Arial Rounded MT Bold" panose="020F0704030504030204" pitchFamily="34" charset="0"/>
            </a:endParaRPr>
          </a:p>
        </p:txBody>
      </p:sp>
      <p:sp>
        <p:nvSpPr>
          <p:cNvPr id="181" name="文本框 180">
            <a:extLst>
              <a:ext uri="{FF2B5EF4-FFF2-40B4-BE49-F238E27FC236}">
                <a16:creationId xmlns:a16="http://schemas.microsoft.com/office/drawing/2014/main" id="{76438E68-EA59-6147-B9E0-6DDA38838ABC}"/>
              </a:ext>
            </a:extLst>
          </p:cNvPr>
          <p:cNvSpPr txBox="1"/>
          <p:nvPr/>
        </p:nvSpPr>
        <p:spPr>
          <a:xfrm>
            <a:off x="7755811" y="4991302"/>
            <a:ext cx="646382" cy="276999"/>
          </a:xfrm>
          <a:prstGeom prst="rect">
            <a:avLst/>
          </a:prstGeom>
          <a:noFill/>
        </p:spPr>
        <p:txBody>
          <a:bodyPr wrap="square" rtlCol="0">
            <a:spAutoFit/>
          </a:bodyPr>
          <a:lstStyle/>
          <a:p>
            <a:r>
              <a:rPr kumimoji="1" lang="en-US" altLang="zh-CN" sz="1200" dirty="0">
                <a:solidFill>
                  <a:schemeClr val="accent5">
                    <a:lumMod val="75000"/>
                  </a:schemeClr>
                </a:solidFill>
                <a:latin typeface="Arial Rounded MT Bold" panose="020F0704030504030204" pitchFamily="34" charset="0"/>
              </a:rPr>
              <a:t>0 1 1</a:t>
            </a:r>
            <a:endParaRPr kumimoji="1" lang="zh-CN" altLang="en-US" sz="1200" baseline="-25000" dirty="0">
              <a:solidFill>
                <a:schemeClr val="accent5">
                  <a:lumMod val="75000"/>
                </a:schemeClr>
              </a:solidFill>
              <a:latin typeface="Arial Rounded MT Bold" panose="020F0704030504030204" pitchFamily="34" charset="0"/>
            </a:endParaRPr>
          </a:p>
        </p:txBody>
      </p:sp>
      <p:cxnSp>
        <p:nvCxnSpPr>
          <p:cNvPr id="182" name="直线连接符 181">
            <a:extLst>
              <a:ext uri="{FF2B5EF4-FFF2-40B4-BE49-F238E27FC236}">
                <a16:creationId xmlns:a16="http://schemas.microsoft.com/office/drawing/2014/main" id="{88FADCE7-4D55-3444-8CF7-8610F8A4A9BA}"/>
              </a:ext>
            </a:extLst>
          </p:cNvPr>
          <p:cNvCxnSpPr>
            <a:cxnSpLocks/>
          </p:cNvCxnSpPr>
          <p:nvPr/>
        </p:nvCxnSpPr>
        <p:spPr>
          <a:xfrm>
            <a:off x="8315857" y="5015096"/>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3" name="文本框 182">
            <a:extLst>
              <a:ext uri="{FF2B5EF4-FFF2-40B4-BE49-F238E27FC236}">
                <a16:creationId xmlns:a16="http://schemas.microsoft.com/office/drawing/2014/main" id="{8914C6CF-A608-7C43-98FC-0CBA25AA91CF}"/>
              </a:ext>
            </a:extLst>
          </p:cNvPr>
          <p:cNvSpPr txBox="1"/>
          <p:nvPr/>
        </p:nvSpPr>
        <p:spPr>
          <a:xfrm>
            <a:off x="7174687" y="4963599"/>
            <a:ext cx="646382" cy="284693"/>
          </a:xfrm>
          <a:prstGeom prst="rect">
            <a:avLst/>
          </a:prstGeom>
          <a:noFill/>
        </p:spPr>
        <p:txBody>
          <a:bodyPr wrap="square" rtlCol="0">
            <a:spAutoFit/>
          </a:bodyPr>
          <a:lstStyle/>
          <a:p>
            <a:r>
              <a:rPr kumimoji="1" lang="en-US" altLang="zh-CN" sz="1250" dirty="0">
                <a:solidFill>
                  <a:schemeClr val="accent6">
                    <a:lumMod val="75000"/>
                  </a:schemeClr>
                </a:solidFill>
                <a:latin typeface="Arial Rounded MT Bold" panose="020F0704030504030204" pitchFamily="34" charset="0"/>
              </a:rPr>
              <a:t>f</a:t>
            </a:r>
            <a:r>
              <a:rPr kumimoji="1" lang="en-US" altLang="zh-CN" sz="1250" baseline="-25000" dirty="0">
                <a:solidFill>
                  <a:schemeClr val="accent6">
                    <a:lumMod val="75000"/>
                  </a:schemeClr>
                </a:solidFill>
                <a:latin typeface="Arial Rounded MT Bold" panose="020F0704030504030204" pitchFamily="34" charset="0"/>
              </a:rPr>
              <a:t>962037</a:t>
            </a:r>
            <a:endParaRPr kumimoji="1" lang="zh-CN" altLang="en-US" sz="1250" baseline="-25000" dirty="0">
              <a:solidFill>
                <a:schemeClr val="accent6">
                  <a:lumMod val="75000"/>
                </a:schemeClr>
              </a:solidFill>
              <a:latin typeface="Arial Rounded MT Bold" panose="020F0704030504030204" pitchFamily="34" charset="0"/>
            </a:endParaRPr>
          </a:p>
        </p:txBody>
      </p:sp>
      <p:sp>
        <p:nvSpPr>
          <p:cNvPr id="184" name="矩形 183">
            <a:extLst>
              <a:ext uri="{FF2B5EF4-FFF2-40B4-BE49-F238E27FC236}">
                <a16:creationId xmlns:a16="http://schemas.microsoft.com/office/drawing/2014/main" id="{1007AD2B-5C79-1A4F-ADF8-8CF6387251B2}"/>
              </a:ext>
            </a:extLst>
          </p:cNvPr>
          <p:cNvSpPr/>
          <p:nvPr/>
        </p:nvSpPr>
        <p:spPr>
          <a:xfrm>
            <a:off x="7204415" y="5313205"/>
            <a:ext cx="1625341" cy="2396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85" name="直线连接符 184">
            <a:extLst>
              <a:ext uri="{FF2B5EF4-FFF2-40B4-BE49-F238E27FC236}">
                <a16:creationId xmlns:a16="http://schemas.microsoft.com/office/drawing/2014/main" id="{49A72267-EA26-A24B-A04A-789FD8437E42}"/>
              </a:ext>
            </a:extLst>
          </p:cNvPr>
          <p:cNvCxnSpPr>
            <a:cxnSpLocks/>
          </p:cNvCxnSpPr>
          <p:nvPr/>
        </p:nvCxnSpPr>
        <p:spPr>
          <a:xfrm>
            <a:off x="7747629" y="5331405"/>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6" name="文本框 185">
            <a:extLst>
              <a:ext uri="{FF2B5EF4-FFF2-40B4-BE49-F238E27FC236}">
                <a16:creationId xmlns:a16="http://schemas.microsoft.com/office/drawing/2014/main" id="{666D35AE-470C-9440-A5C6-B9F5D8D53172}"/>
              </a:ext>
            </a:extLst>
          </p:cNvPr>
          <p:cNvSpPr txBox="1"/>
          <p:nvPr/>
        </p:nvSpPr>
        <p:spPr>
          <a:xfrm>
            <a:off x="8319619" y="5300839"/>
            <a:ext cx="646382" cy="276999"/>
          </a:xfrm>
          <a:prstGeom prst="rect">
            <a:avLst/>
          </a:prstGeom>
          <a:noFill/>
        </p:spPr>
        <p:txBody>
          <a:bodyPr wrap="square" rtlCol="0">
            <a:spAutoFit/>
          </a:bodyPr>
          <a:lstStyle/>
          <a:p>
            <a:r>
              <a:rPr kumimoji="1" lang="en-US" altLang="zh-CN" sz="1200" u="sng" dirty="0">
                <a:solidFill>
                  <a:schemeClr val="accent2">
                    <a:lumMod val="75000"/>
                  </a:schemeClr>
                </a:solidFill>
                <a:latin typeface="Arial Rounded MT Bold" panose="020F0704030504030204" pitchFamily="34" charset="0"/>
              </a:rPr>
              <a:t>1</a:t>
            </a:r>
            <a:r>
              <a:rPr kumimoji="1" lang="en-US" altLang="zh-CN" sz="1200" dirty="0">
                <a:solidFill>
                  <a:schemeClr val="accent2">
                    <a:lumMod val="75000"/>
                  </a:schemeClr>
                </a:solidFill>
                <a:latin typeface="Arial Rounded MT Bold" panose="020F0704030504030204" pitchFamily="34" charset="0"/>
              </a:rPr>
              <a:t> 0 0</a:t>
            </a:r>
            <a:endParaRPr kumimoji="1" lang="zh-CN" altLang="en-US" sz="1200" baseline="-25000" dirty="0">
              <a:solidFill>
                <a:schemeClr val="accent2">
                  <a:lumMod val="75000"/>
                </a:schemeClr>
              </a:solidFill>
              <a:latin typeface="Arial Rounded MT Bold" panose="020F0704030504030204" pitchFamily="34" charset="0"/>
            </a:endParaRPr>
          </a:p>
        </p:txBody>
      </p:sp>
      <p:sp>
        <p:nvSpPr>
          <p:cNvPr id="187" name="文本框 186">
            <a:extLst>
              <a:ext uri="{FF2B5EF4-FFF2-40B4-BE49-F238E27FC236}">
                <a16:creationId xmlns:a16="http://schemas.microsoft.com/office/drawing/2014/main" id="{7C565901-5CEE-F44F-8518-EAC2FDD41491}"/>
              </a:ext>
            </a:extLst>
          </p:cNvPr>
          <p:cNvSpPr txBox="1"/>
          <p:nvPr/>
        </p:nvSpPr>
        <p:spPr>
          <a:xfrm>
            <a:off x="7755811" y="5307611"/>
            <a:ext cx="646382" cy="276999"/>
          </a:xfrm>
          <a:prstGeom prst="rect">
            <a:avLst/>
          </a:prstGeom>
          <a:noFill/>
        </p:spPr>
        <p:txBody>
          <a:bodyPr wrap="square" rtlCol="0">
            <a:spAutoFit/>
          </a:bodyPr>
          <a:lstStyle/>
          <a:p>
            <a:r>
              <a:rPr kumimoji="1" lang="en-US" altLang="zh-CN" sz="1200" dirty="0">
                <a:solidFill>
                  <a:schemeClr val="accent5">
                    <a:lumMod val="75000"/>
                  </a:schemeClr>
                </a:solidFill>
                <a:latin typeface="Arial Rounded MT Bold" panose="020F0704030504030204" pitchFamily="34" charset="0"/>
              </a:rPr>
              <a:t>1 1 0</a:t>
            </a:r>
            <a:endParaRPr kumimoji="1" lang="zh-CN" altLang="en-US" sz="1200" baseline="-25000" dirty="0">
              <a:solidFill>
                <a:schemeClr val="accent5">
                  <a:lumMod val="75000"/>
                </a:schemeClr>
              </a:solidFill>
              <a:latin typeface="Arial Rounded MT Bold" panose="020F0704030504030204" pitchFamily="34" charset="0"/>
            </a:endParaRPr>
          </a:p>
        </p:txBody>
      </p:sp>
      <p:cxnSp>
        <p:nvCxnSpPr>
          <p:cNvPr id="188" name="直线连接符 187">
            <a:extLst>
              <a:ext uri="{FF2B5EF4-FFF2-40B4-BE49-F238E27FC236}">
                <a16:creationId xmlns:a16="http://schemas.microsoft.com/office/drawing/2014/main" id="{12373CBD-B0E0-4B47-9B0C-BF9793FE8877}"/>
              </a:ext>
            </a:extLst>
          </p:cNvPr>
          <p:cNvCxnSpPr>
            <a:cxnSpLocks/>
          </p:cNvCxnSpPr>
          <p:nvPr/>
        </p:nvCxnSpPr>
        <p:spPr>
          <a:xfrm>
            <a:off x="8315857" y="5331405"/>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9" name="文本框 188">
            <a:extLst>
              <a:ext uri="{FF2B5EF4-FFF2-40B4-BE49-F238E27FC236}">
                <a16:creationId xmlns:a16="http://schemas.microsoft.com/office/drawing/2014/main" id="{B837835A-EE60-C144-A620-AD8DB072397D}"/>
              </a:ext>
            </a:extLst>
          </p:cNvPr>
          <p:cNvSpPr txBox="1"/>
          <p:nvPr/>
        </p:nvSpPr>
        <p:spPr>
          <a:xfrm>
            <a:off x="7190420" y="5279575"/>
            <a:ext cx="646382" cy="284693"/>
          </a:xfrm>
          <a:prstGeom prst="rect">
            <a:avLst/>
          </a:prstGeom>
          <a:noFill/>
        </p:spPr>
        <p:txBody>
          <a:bodyPr wrap="square" rtlCol="0">
            <a:spAutoFit/>
          </a:bodyPr>
          <a:lstStyle/>
          <a:p>
            <a:r>
              <a:rPr kumimoji="1" lang="en-US" altLang="zh-CN" sz="1250" dirty="0">
                <a:solidFill>
                  <a:schemeClr val="accent6">
                    <a:lumMod val="75000"/>
                  </a:schemeClr>
                </a:solidFill>
                <a:latin typeface="Arial Rounded MT Bold" panose="020F0704030504030204" pitchFamily="34" charset="0"/>
              </a:rPr>
              <a:t>f</a:t>
            </a:r>
            <a:r>
              <a:rPr kumimoji="1" lang="en-US" altLang="zh-CN" sz="1250" baseline="-25000" dirty="0">
                <a:solidFill>
                  <a:schemeClr val="accent6">
                    <a:lumMod val="75000"/>
                  </a:schemeClr>
                </a:solidFill>
                <a:latin typeface="Arial Rounded MT Bold" panose="020F0704030504030204" pitchFamily="34" charset="0"/>
              </a:rPr>
              <a:t>962038</a:t>
            </a:r>
            <a:endParaRPr kumimoji="1" lang="zh-CN" altLang="en-US" sz="1250" baseline="-25000" dirty="0">
              <a:solidFill>
                <a:schemeClr val="accent6">
                  <a:lumMod val="75000"/>
                </a:schemeClr>
              </a:solidFill>
              <a:latin typeface="Arial Rounded MT Bold" panose="020F0704030504030204" pitchFamily="34" charset="0"/>
            </a:endParaRPr>
          </a:p>
        </p:txBody>
      </p:sp>
      <p:sp>
        <p:nvSpPr>
          <p:cNvPr id="190" name="矩形 189">
            <a:extLst>
              <a:ext uri="{FF2B5EF4-FFF2-40B4-BE49-F238E27FC236}">
                <a16:creationId xmlns:a16="http://schemas.microsoft.com/office/drawing/2014/main" id="{0C6900E5-78ED-FE44-89A9-7E9393A5069A}"/>
              </a:ext>
            </a:extLst>
          </p:cNvPr>
          <p:cNvSpPr/>
          <p:nvPr/>
        </p:nvSpPr>
        <p:spPr>
          <a:xfrm>
            <a:off x="7203701" y="5769480"/>
            <a:ext cx="1625341" cy="2396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91" name="直线连接符 190">
            <a:extLst>
              <a:ext uri="{FF2B5EF4-FFF2-40B4-BE49-F238E27FC236}">
                <a16:creationId xmlns:a16="http://schemas.microsoft.com/office/drawing/2014/main" id="{5F2E9A9C-6884-6840-BB1D-89E9710D14FA}"/>
              </a:ext>
            </a:extLst>
          </p:cNvPr>
          <p:cNvCxnSpPr>
            <a:cxnSpLocks/>
          </p:cNvCxnSpPr>
          <p:nvPr/>
        </p:nvCxnSpPr>
        <p:spPr>
          <a:xfrm>
            <a:off x="7746915" y="5787680"/>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2" name="文本框 191">
            <a:extLst>
              <a:ext uri="{FF2B5EF4-FFF2-40B4-BE49-F238E27FC236}">
                <a16:creationId xmlns:a16="http://schemas.microsoft.com/office/drawing/2014/main" id="{0947512C-BA9C-644A-BDAF-9ECD2BD01CA4}"/>
              </a:ext>
            </a:extLst>
          </p:cNvPr>
          <p:cNvSpPr txBox="1"/>
          <p:nvPr/>
        </p:nvSpPr>
        <p:spPr>
          <a:xfrm>
            <a:off x="8318905" y="5757114"/>
            <a:ext cx="646382" cy="276999"/>
          </a:xfrm>
          <a:prstGeom prst="rect">
            <a:avLst/>
          </a:prstGeom>
          <a:noFill/>
        </p:spPr>
        <p:txBody>
          <a:bodyPr wrap="square" rtlCol="0">
            <a:spAutoFit/>
          </a:bodyPr>
          <a:lstStyle/>
          <a:p>
            <a:r>
              <a:rPr kumimoji="1" lang="en-US" altLang="zh-CN" sz="1200" dirty="0">
                <a:solidFill>
                  <a:schemeClr val="accent2">
                    <a:lumMod val="75000"/>
                  </a:schemeClr>
                </a:solidFill>
                <a:latin typeface="Arial Rounded MT Bold" panose="020F0704030504030204" pitchFamily="34" charset="0"/>
              </a:rPr>
              <a:t>0 0 0</a:t>
            </a:r>
            <a:endParaRPr kumimoji="1" lang="zh-CN" altLang="en-US" sz="1200" baseline="-25000" dirty="0">
              <a:solidFill>
                <a:schemeClr val="accent2">
                  <a:lumMod val="75000"/>
                </a:schemeClr>
              </a:solidFill>
              <a:latin typeface="Arial Rounded MT Bold" panose="020F0704030504030204" pitchFamily="34" charset="0"/>
            </a:endParaRPr>
          </a:p>
        </p:txBody>
      </p:sp>
      <p:sp>
        <p:nvSpPr>
          <p:cNvPr id="193" name="文本框 192">
            <a:extLst>
              <a:ext uri="{FF2B5EF4-FFF2-40B4-BE49-F238E27FC236}">
                <a16:creationId xmlns:a16="http://schemas.microsoft.com/office/drawing/2014/main" id="{82FDD72D-383A-A049-BEF1-1AA3DC02DDDA}"/>
              </a:ext>
            </a:extLst>
          </p:cNvPr>
          <p:cNvSpPr txBox="1"/>
          <p:nvPr/>
        </p:nvSpPr>
        <p:spPr>
          <a:xfrm>
            <a:off x="7754376" y="5759034"/>
            <a:ext cx="646382" cy="276999"/>
          </a:xfrm>
          <a:prstGeom prst="rect">
            <a:avLst/>
          </a:prstGeom>
          <a:noFill/>
        </p:spPr>
        <p:txBody>
          <a:bodyPr wrap="square" rtlCol="0">
            <a:spAutoFit/>
          </a:bodyPr>
          <a:lstStyle/>
          <a:p>
            <a:r>
              <a:rPr kumimoji="1" lang="en-US" altLang="zh-CN" sz="1200" dirty="0">
                <a:solidFill>
                  <a:schemeClr val="accent5">
                    <a:lumMod val="75000"/>
                  </a:schemeClr>
                </a:solidFill>
                <a:latin typeface="Arial Rounded MT Bold" panose="020F0704030504030204" pitchFamily="34" charset="0"/>
              </a:rPr>
              <a:t>0 </a:t>
            </a:r>
            <a:r>
              <a:rPr kumimoji="1" lang="en-US" altLang="zh-CN" sz="1200" u="sng" dirty="0">
                <a:solidFill>
                  <a:schemeClr val="accent5">
                    <a:lumMod val="75000"/>
                  </a:schemeClr>
                </a:solidFill>
                <a:latin typeface="Arial Rounded MT Bold" panose="020F0704030504030204" pitchFamily="34" charset="0"/>
              </a:rPr>
              <a:t>1</a:t>
            </a:r>
            <a:r>
              <a:rPr kumimoji="1" lang="en-US" altLang="zh-CN" sz="1200" dirty="0">
                <a:solidFill>
                  <a:schemeClr val="accent5">
                    <a:lumMod val="75000"/>
                  </a:schemeClr>
                </a:solidFill>
                <a:latin typeface="Arial Rounded MT Bold" panose="020F0704030504030204" pitchFamily="34" charset="0"/>
              </a:rPr>
              <a:t> </a:t>
            </a:r>
            <a:r>
              <a:rPr kumimoji="1" lang="en-US" altLang="zh-CN" sz="1200" u="sng" dirty="0">
                <a:solidFill>
                  <a:schemeClr val="accent5">
                    <a:lumMod val="75000"/>
                  </a:schemeClr>
                </a:solidFill>
                <a:latin typeface="Arial Rounded MT Bold" panose="020F0704030504030204" pitchFamily="34" charset="0"/>
              </a:rPr>
              <a:t>1</a:t>
            </a:r>
            <a:endParaRPr kumimoji="1" lang="zh-CN" altLang="en-US" sz="1200" u="sng" baseline="-25000" dirty="0">
              <a:solidFill>
                <a:schemeClr val="accent5">
                  <a:lumMod val="75000"/>
                </a:schemeClr>
              </a:solidFill>
              <a:latin typeface="Arial Rounded MT Bold" panose="020F0704030504030204" pitchFamily="34" charset="0"/>
            </a:endParaRPr>
          </a:p>
        </p:txBody>
      </p:sp>
      <p:cxnSp>
        <p:nvCxnSpPr>
          <p:cNvPr id="194" name="直线连接符 193">
            <a:extLst>
              <a:ext uri="{FF2B5EF4-FFF2-40B4-BE49-F238E27FC236}">
                <a16:creationId xmlns:a16="http://schemas.microsoft.com/office/drawing/2014/main" id="{C3C244FA-9172-E24A-BF6D-E78C5AAD42EB}"/>
              </a:ext>
            </a:extLst>
          </p:cNvPr>
          <p:cNvCxnSpPr>
            <a:cxnSpLocks/>
          </p:cNvCxnSpPr>
          <p:nvPr/>
        </p:nvCxnSpPr>
        <p:spPr>
          <a:xfrm>
            <a:off x="8315143" y="5787680"/>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5" name="文本框 194">
            <a:extLst>
              <a:ext uri="{FF2B5EF4-FFF2-40B4-BE49-F238E27FC236}">
                <a16:creationId xmlns:a16="http://schemas.microsoft.com/office/drawing/2014/main" id="{1C8435C6-F36B-B544-A123-666D67565A22}"/>
              </a:ext>
            </a:extLst>
          </p:cNvPr>
          <p:cNvSpPr txBox="1"/>
          <p:nvPr/>
        </p:nvSpPr>
        <p:spPr>
          <a:xfrm>
            <a:off x="7189706" y="5735850"/>
            <a:ext cx="646382" cy="284693"/>
          </a:xfrm>
          <a:prstGeom prst="rect">
            <a:avLst/>
          </a:prstGeom>
          <a:noFill/>
        </p:spPr>
        <p:txBody>
          <a:bodyPr wrap="square" rtlCol="0">
            <a:spAutoFit/>
          </a:bodyPr>
          <a:lstStyle/>
          <a:p>
            <a:r>
              <a:rPr kumimoji="1" lang="en-US" altLang="zh-CN" sz="1250" dirty="0">
                <a:solidFill>
                  <a:schemeClr val="accent6">
                    <a:lumMod val="75000"/>
                  </a:schemeClr>
                </a:solidFill>
                <a:latin typeface="Arial Rounded MT Bold" panose="020F0704030504030204" pitchFamily="34" charset="0"/>
              </a:rPr>
              <a:t>f</a:t>
            </a:r>
            <a:r>
              <a:rPr kumimoji="1" lang="en-US" altLang="zh-CN" sz="1250" baseline="-25000" dirty="0">
                <a:solidFill>
                  <a:schemeClr val="accent6">
                    <a:lumMod val="75000"/>
                  </a:schemeClr>
                </a:solidFill>
                <a:latin typeface="Arial Rounded MT Bold" panose="020F0704030504030204" pitchFamily="34" charset="0"/>
              </a:rPr>
              <a:t>962037</a:t>
            </a:r>
            <a:endParaRPr kumimoji="1" lang="zh-CN" altLang="en-US" sz="1250" baseline="-25000" dirty="0">
              <a:solidFill>
                <a:schemeClr val="accent6">
                  <a:lumMod val="75000"/>
                </a:schemeClr>
              </a:solidFill>
              <a:latin typeface="Arial Rounded MT Bold" panose="020F0704030504030204" pitchFamily="34" charset="0"/>
            </a:endParaRPr>
          </a:p>
        </p:txBody>
      </p:sp>
      <p:sp>
        <p:nvSpPr>
          <p:cNvPr id="196" name="矩形 195">
            <a:extLst>
              <a:ext uri="{FF2B5EF4-FFF2-40B4-BE49-F238E27FC236}">
                <a16:creationId xmlns:a16="http://schemas.microsoft.com/office/drawing/2014/main" id="{FF984590-566C-8E45-AF52-9C837707D1F4}"/>
              </a:ext>
            </a:extLst>
          </p:cNvPr>
          <p:cNvSpPr/>
          <p:nvPr/>
        </p:nvSpPr>
        <p:spPr>
          <a:xfrm>
            <a:off x="7203701" y="6085789"/>
            <a:ext cx="1625341" cy="2396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97" name="直线连接符 196">
            <a:extLst>
              <a:ext uri="{FF2B5EF4-FFF2-40B4-BE49-F238E27FC236}">
                <a16:creationId xmlns:a16="http://schemas.microsoft.com/office/drawing/2014/main" id="{1B4F2FCC-63A6-6A48-8A63-ECCC092EF91D}"/>
              </a:ext>
            </a:extLst>
          </p:cNvPr>
          <p:cNvCxnSpPr>
            <a:cxnSpLocks/>
          </p:cNvCxnSpPr>
          <p:nvPr/>
        </p:nvCxnSpPr>
        <p:spPr>
          <a:xfrm>
            <a:off x="7746915" y="6103989"/>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8" name="文本框 197">
            <a:extLst>
              <a:ext uri="{FF2B5EF4-FFF2-40B4-BE49-F238E27FC236}">
                <a16:creationId xmlns:a16="http://schemas.microsoft.com/office/drawing/2014/main" id="{8A271976-7B35-664F-8DAD-30BAD93712B1}"/>
              </a:ext>
            </a:extLst>
          </p:cNvPr>
          <p:cNvSpPr txBox="1"/>
          <p:nvPr/>
        </p:nvSpPr>
        <p:spPr>
          <a:xfrm>
            <a:off x="8318905" y="6073423"/>
            <a:ext cx="646382" cy="276999"/>
          </a:xfrm>
          <a:prstGeom prst="rect">
            <a:avLst/>
          </a:prstGeom>
          <a:noFill/>
        </p:spPr>
        <p:txBody>
          <a:bodyPr wrap="square" rtlCol="0">
            <a:spAutoFit/>
          </a:bodyPr>
          <a:lstStyle/>
          <a:p>
            <a:r>
              <a:rPr kumimoji="1" lang="en-US" altLang="zh-CN" sz="1200" dirty="0">
                <a:solidFill>
                  <a:schemeClr val="accent2">
                    <a:lumMod val="75000"/>
                  </a:schemeClr>
                </a:solidFill>
                <a:latin typeface="Arial Rounded MT Bold" panose="020F0704030504030204" pitchFamily="34" charset="0"/>
              </a:rPr>
              <a:t>0 0 0</a:t>
            </a:r>
            <a:endParaRPr kumimoji="1" lang="zh-CN" altLang="en-US" sz="1200" baseline="-25000" dirty="0">
              <a:solidFill>
                <a:schemeClr val="accent2">
                  <a:lumMod val="75000"/>
                </a:schemeClr>
              </a:solidFill>
              <a:latin typeface="Arial Rounded MT Bold" panose="020F0704030504030204" pitchFamily="34" charset="0"/>
            </a:endParaRPr>
          </a:p>
        </p:txBody>
      </p:sp>
      <p:sp>
        <p:nvSpPr>
          <p:cNvPr id="199" name="文本框 198">
            <a:extLst>
              <a:ext uri="{FF2B5EF4-FFF2-40B4-BE49-F238E27FC236}">
                <a16:creationId xmlns:a16="http://schemas.microsoft.com/office/drawing/2014/main" id="{B570E4BB-ED58-6A48-8962-263A427E7BBF}"/>
              </a:ext>
            </a:extLst>
          </p:cNvPr>
          <p:cNvSpPr txBox="1"/>
          <p:nvPr/>
        </p:nvSpPr>
        <p:spPr>
          <a:xfrm>
            <a:off x="7754306" y="6065093"/>
            <a:ext cx="646382" cy="276999"/>
          </a:xfrm>
          <a:prstGeom prst="rect">
            <a:avLst/>
          </a:prstGeom>
          <a:noFill/>
        </p:spPr>
        <p:txBody>
          <a:bodyPr wrap="square" rtlCol="0">
            <a:spAutoFit/>
          </a:bodyPr>
          <a:lstStyle/>
          <a:p>
            <a:r>
              <a:rPr kumimoji="1" lang="en-US" altLang="zh-CN" sz="1200" u="sng" dirty="0">
                <a:solidFill>
                  <a:schemeClr val="accent5">
                    <a:lumMod val="75000"/>
                  </a:schemeClr>
                </a:solidFill>
                <a:latin typeface="Arial Rounded MT Bold" panose="020F0704030504030204" pitchFamily="34" charset="0"/>
              </a:rPr>
              <a:t>1</a:t>
            </a:r>
            <a:r>
              <a:rPr kumimoji="1" lang="en-US" altLang="zh-CN" sz="1200" dirty="0">
                <a:solidFill>
                  <a:schemeClr val="accent5">
                    <a:lumMod val="75000"/>
                  </a:schemeClr>
                </a:solidFill>
                <a:latin typeface="Arial Rounded MT Bold" panose="020F0704030504030204" pitchFamily="34" charset="0"/>
              </a:rPr>
              <a:t> 0 0</a:t>
            </a:r>
            <a:endParaRPr kumimoji="1" lang="zh-CN" altLang="en-US" sz="1200" baseline="-25000" dirty="0">
              <a:solidFill>
                <a:schemeClr val="accent5">
                  <a:lumMod val="75000"/>
                </a:schemeClr>
              </a:solidFill>
              <a:latin typeface="Arial Rounded MT Bold" panose="020F0704030504030204" pitchFamily="34" charset="0"/>
            </a:endParaRPr>
          </a:p>
        </p:txBody>
      </p:sp>
      <p:cxnSp>
        <p:nvCxnSpPr>
          <p:cNvPr id="200" name="直线连接符 199">
            <a:extLst>
              <a:ext uri="{FF2B5EF4-FFF2-40B4-BE49-F238E27FC236}">
                <a16:creationId xmlns:a16="http://schemas.microsoft.com/office/drawing/2014/main" id="{7A42E5DD-181A-B242-8A19-E082CCADA76D}"/>
              </a:ext>
            </a:extLst>
          </p:cNvPr>
          <p:cNvCxnSpPr>
            <a:cxnSpLocks/>
          </p:cNvCxnSpPr>
          <p:nvPr/>
        </p:nvCxnSpPr>
        <p:spPr>
          <a:xfrm>
            <a:off x="8315143" y="6103989"/>
            <a:ext cx="0" cy="203288"/>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1" name="文本框 200">
            <a:extLst>
              <a:ext uri="{FF2B5EF4-FFF2-40B4-BE49-F238E27FC236}">
                <a16:creationId xmlns:a16="http://schemas.microsoft.com/office/drawing/2014/main" id="{8550EF88-785E-7747-AC23-FFDFF0A35812}"/>
              </a:ext>
            </a:extLst>
          </p:cNvPr>
          <p:cNvSpPr txBox="1"/>
          <p:nvPr/>
        </p:nvSpPr>
        <p:spPr>
          <a:xfrm>
            <a:off x="7189706" y="6052159"/>
            <a:ext cx="646382" cy="284693"/>
          </a:xfrm>
          <a:prstGeom prst="rect">
            <a:avLst/>
          </a:prstGeom>
          <a:noFill/>
        </p:spPr>
        <p:txBody>
          <a:bodyPr wrap="square" rtlCol="0">
            <a:spAutoFit/>
          </a:bodyPr>
          <a:lstStyle/>
          <a:p>
            <a:r>
              <a:rPr kumimoji="1" lang="en-US" altLang="zh-CN" sz="1250" dirty="0">
                <a:solidFill>
                  <a:schemeClr val="accent6">
                    <a:lumMod val="75000"/>
                  </a:schemeClr>
                </a:solidFill>
                <a:latin typeface="Arial Rounded MT Bold" panose="020F0704030504030204" pitchFamily="34" charset="0"/>
              </a:rPr>
              <a:t>f</a:t>
            </a:r>
            <a:r>
              <a:rPr kumimoji="1" lang="en-US" altLang="zh-CN" sz="1250" baseline="-25000" dirty="0">
                <a:solidFill>
                  <a:schemeClr val="accent6">
                    <a:lumMod val="75000"/>
                  </a:schemeClr>
                </a:solidFill>
                <a:latin typeface="Arial Rounded MT Bold" panose="020F0704030504030204" pitchFamily="34" charset="0"/>
              </a:rPr>
              <a:t>962038</a:t>
            </a:r>
            <a:endParaRPr kumimoji="1" lang="zh-CN" altLang="en-US" sz="1250" baseline="-25000" dirty="0">
              <a:solidFill>
                <a:schemeClr val="accent6">
                  <a:lumMod val="75000"/>
                </a:schemeClr>
              </a:solidFill>
              <a:latin typeface="Arial Rounded MT Bold" panose="020F0704030504030204" pitchFamily="34" charset="0"/>
            </a:endParaRPr>
          </a:p>
        </p:txBody>
      </p:sp>
      <p:sp>
        <p:nvSpPr>
          <p:cNvPr id="202" name="文本框 201">
            <a:extLst>
              <a:ext uri="{FF2B5EF4-FFF2-40B4-BE49-F238E27FC236}">
                <a16:creationId xmlns:a16="http://schemas.microsoft.com/office/drawing/2014/main" id="{14749723-DF7B-3D4D-A76D-3230E7B911BD}"/>
              </a:ext>
            </a:extLst>
          </p:cNvPr>
          <p:cNvSpPr txBox="1"/>
          <p:nvPr/>
        </p:nvSpPr>
        <p:spPr>
          <a:xfrm>
            <a:off x="6136604" y="4167957"/>
            <a:ext cx="967288" cy="276999"/>
          </a:xfrm>
          <a:prstGeom prst="rect">
            <a:avLst/>
          </a:prstGeom>
          <a:noFill/>
        </p:spPr>
        <p:txBody>
          <a:bodyPr wrap="square">
            <a:spAutoFit/>
          </a:bodyPr>
          <a:lstStyle/>
          <a:p>
            <a:r>
              <a:rPr lang="en-US" altLang="zh-CN" sz="1200" dirty="0">
                <a:latin typeface="Arial Rounded MT Bold" panose="020F0704030504030204" pitchFamily="34" charset="0"/>
              </a:rPr>
              <a:t>Generate</a:t>
            </a:r>
            <a:endParaRPr lang="zh-CN" altLang="en-US" sz="1200" dirty="0">
              <a:latin typeface="Arial Rounded MT Bold" panose="020F0704030504030204" pitchFamily="34" charset="0"/>
            </a:endParaRPr>
          </a:p>
        </p:txBody>
      </p:sp>
      <p:sp>
        <p:nvSpPr>
          <p:cNvPr id="203" name="右箭头 202">
            <a:extLst>
              <a:ext uri="{FF2B5EF4-FFF2-40B4-BE49-F238E27FC236}">
                <a16:creationId xmlns:a16="http://schemas.microsoft.com/office/drawing/2014/main" id="{1FFA52D0-5833-C74A-9D93-58A1BEE9D915}"/>
              </a:ext>
            </a:extLst>
          </p:cNvPr>
          <p:cNvSpPr/>
          <p:nvPr/>
        </p:nvSpPr>
        <p:spPr>
          <a:xfrm>
            <a:off x="6235582" y="4415566"/>
            <a:ext cx="779416" cy="193121"/>
          </a:xfrm>
          <a:prstGeom prst="rightArrow">
            <a:avLst/>
          </a:prstGeom>
          <a:solidFill>
            <a:schemeClr val="bg2"/>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4" name="右箭头 203">
            <a:extLst>
              <a:ext uri="{FF2B5EF4-FFF2-40B4-BE49-F238E27FC236}">
                <a16:creationId xmlns:a16="http://schemas.microsoft.com/office/drawing/2014/main" id="{10B02BC2-1913-4F41-9CDB-34E031DD6A95}"/>
              </a:ext>
            </a:extLst>
          </p:cNvPr>
          <p:cNvSpPr/>
          <p:nvPr/>
        </p:nvSpPr>
        <p:spPr>
          <a:xfrm>
            <a:off x="5434462" y="5139677"/>
            <a:ext cx="1503370" cy="193121"/>
          </a:xfrm>
          <a:prstGeom prst="rightArrow">
            <a:avLst/>
          </a:prstGeom>
          <a:solidFill>
            <a:schemeClr val="bg2"/>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5" name="文本框 204">
            <a:extLst>
              <a:ext uri="{FF2B5EF4-FFF2-40B4-BE49-F238E27FC236}">
                <a16:creationId xmlns:a16="http://schemas.microsoft.com/office/drawing/2014/main" id="{22FA1F34-A8B2-E140-9163-03D63668118B}"/>
              </a:ext>
            </a:extLst>
          </p:cNvPr>
          <p:cNvSpPr txBox="1"/>
          <p:nvPr/>
        </p:nvSpPr>
        <p:spPr>
          <a:xfrm>
            <a:off x="5773835" y="4931530"/>
            <a:ext cx="927640" cy="276999"/>
          </a:xfrm>
          <a:prstGeom prst="rect">
            <a:avLst/>
          </a:prstGeom>
          <a:noFill/>
        </p:spPr>
        <p:txBody>
          <a:bodyPr wrap="square">
            <a:spAutoFit/>
          </a:bodyPr>
          <a:lstStyle/>
          <a:p>
            <a:r>
              <a:rPr lang="en-US" altLang="zh-CN" sz="1200" dirty="0">
                <a:latin typeface="Arial Rounded MT Bold" panose="020F0704030504030204" pitchFamily="34" charset="0"/>
              </a:rPr>
              <a:t>Generate</a:t>
            </a:r>
            <a:endParaRPr lang="zh-CN" altLang="en-US" sz="1200" dirty="0">
              <a:latin typeface="Arial Rounded MT Bold" panose="020F0704030504030204" pitchFamily="34" charset="0"/>
            </a:endParaRPr>
          </a:p>
        </p:txBody>
      </p:sp>
      <p:sp>
        <p:nvSpPr>
          <p:cNvPr id="206" name="文本框 205">
            <a:extLst>
              <a:ext uri="{FF2B5EF4-FFF2-40B4-BE49-F238E27FC236}">
                <a16:creationId xmlns:a16="http://schemas.microsoft.com/office/drawing/2014/main" id="{4F36C3AF-6225-1B4E-A39C-52BE04B2566D}"/>
              </a:ext>
            </a:extLst>
          </p:cNvPr>
          <p:cNvSpPr txBox="1"/>
          <p:nvPr/>
        </p:nvSpPr>
        <p:spPr>
          <a:xfrm>
            <a:off x="5682869" y="5714633"/>
            <a:ext cx="978799" cy="276999"/>
          </a:xfrm>
          <a:prstGeom prst="rect">
            <a:avLst/>
          </a:prstGeom>
          <a:noFill/>
        </p:spPr>
        <p:txBody>
          <a:bodyPr wrap="square">
            <a:spAutoFit/>
          </a:bodyPr>
          <a:lstStyle/>
          <a:p>
            <a:r>
              <a:rPr lang="en-US" altLang="zh-CN" sz="1200" dirty="0">
                <a:latin typeface="Arial Rounded MT Bold" panose="020F0704030504030204" pitchFamily="34" charset="0"/>
              </a:rPr>
              <a:t>Intersect</a:t>
            </a:r>
            <a:endParaRPr lang="zh-CN" altLang="en-US" sz="1200" dirty="0">
              <a:latin typeface="Arial Rounded MT Bold" panose="020F0704030504030204" pitchFamily="34" charset="0"/>
            </a:endParaRPr>
          </a:p>
        </p:txBody>
      </p:sp>
      <p:sp>
        <p:nvSpPr>
          <p:cNvPr id="207" name="左大括号 206">
            <a:extLst>
              <a:ext uri="{FF2B5EF4-FFF2-40B4-BE49-F238E27FC236}">
                <a16:creationId xmlns:a16="http://schemas.microsoft.com/office/drawing/2014/main" id="{2D80AF52-0D9A-6E4C-A107-93F66875041A}"/>
              </a:ext>
            </a:extLst>
          </p:cNvPr>
          <p:cNvSpPr/>
          <p:nvPr/>
        </p:nvSpPr>
        <p:spPr>
          <a:xfrm rot="5400000" flipV="1">
            <a:off x="7767547" y="2603066"/>
            <a:ext cx="180000" cy="1713845"/>
          </a:xfrm>
          <a:prstGeom prst="leftBrac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08" name="文本框 207">
            <a:extLst>
              <a:ext uri="{FF2B5EF4-FFF2-40B4-BE49-F238E27FC236}">
                <a16:creationId xmlns:a16="http://schemas.microsoft.com/office/drawing/2014/main" id="{683E98FD-2667-3F4D-83FD-D56C93C6019B}"/>
              </a:ext>
            </a:extLst>
          </p:cNvPr>
          <p:cNvSpPr txBox="1"/>
          <p:nvPr/>
        </p:nvSpPr>
        <p:spPr>
          <a:xfrm>
            <a:off x="7140504" y="3112459"/>
            <a:ext cx="1698447" cy="276999"/>
          </a:xfrm>
          <a:prstGeom prst="rect">
            <a:avLst/>
          </a:prstGeom>
          <a:noFill/>
        </p:spPr>
        <p:txBody>
          <a:bodyPr wrap="square">
            <a:spAutoFit/>
          </a:bodyPr>
          <a:lstStyle/>
          <a:p>
            <a:r>
              <a:rPr lang="zh-CN" altLang="en-US" sz="1200" dirty="0">
                <a:latin typeface="Arial Rounded MT Bold" panose="020F0704030504030204" pitchFamily="34" charset="0"/>
              </a:rPr>
              <a:t>96203</a:t>
            </a:r>
            <a:r>
              <a:rPr lang="en-US" altLang="zh-CN" sz="1200" dirty="0">
                <a:latin typeface="Arial Rounded MT Bold" panose="020F0704030504030204" pitchFamily="34" charset="0"/>
              </a:rPr>
              <a:t>9th Window</a:t>
            </a:r>
            <a:endParaRPr lang="zh-CN" altLang="en-US" sz="1200" dirty="0">
              <a:latin typeface="Arial Rounded MT Bold" panose="020F0704030504030204" pitchFamily="34" charset="0"/>
            </a:endParaRPr>
          </a:p>
        </p:txBody>
      </p:sp>
      <p:sp>
        <p:nvSpPr>
          <p:cNvPr id="209" name="文本框 208">
            <a:extLst>
              <a:ext uri="{FF2B5EF4-FFF2-40B4-BE49-F238E27FC236}">
                <a16:creationId xmlns:a16="http://schemas.microsoft.com/office/drawing/2014/main" id="{0A1555CB-0FA2-E846-B548-13924E5BE4B6}"/>
              </a:ext>
            </a:extLst>
          </p:cNvPr>
          <p:cNvSpPr txBox="1"/>
          <p:nvPr/>
        </p:nvSpPr>
        <p:spPr>
          <a:xfrm>
            <a:off x="3303300" y="5686168"/>
            <a:ext cx="1596739" cy="276999"/>
          </a:xfrm>
          <a:prstGeom prst="rect">
            <a:avLst/>
          </a:prstGeom>
          <a:noFill/>
        </p:spPr>
        <p:txBody>
          <a:bodyPr wrap="square">
            <a:spAutoFit/>
          </a:bodyPr>
          <a:lstStyle/>
          <a:p>
            <a:r>
              <a:rPr lang="en-US" altLang="zh-CN" sz="1200" dirty="0">
                <a:latin typeface="Arial Rounded MT Bold" panose="020F0704030504030204" pitchFamily="34" charset="0"/>
              </a:rPr>
              <a:t>Storage Node (SN)</a:t>
            </a:r>
            <a:endParaRPr lang="zh-CN" altLang="en-US" sz="1200" dirty="0">
              <a:latin typeface="Arial Rounded MT Bold" panose="020F0704030504030204" pitchFamily="34" charset="0"/>
            </a:endParaRPr>
          </a:p>
        </p:txBody>
      </p:sp>
      <p:sp>
        <p:nvSpPr>
          <p:cNvPr id="210" name="文本框 209">
            <a:extLst>
              <a:ext uri="{FF2B5EF4-FFF2-40B4-BE49-F238E27FC236}">
                <a16:creationId xmlns:a16="http://schemas.microsoft.com/office/drawing/2014/main" id="{C737AA2B-4450-FE40-81AA-7C8123A7B5BF}"/>
              </a:ext>
            </a:extLst>
          </p:cNvPr>
          <p:cNvSpPr txBox="1"/>
          <p:nvPr/>
        </p:nvSpPr>
        <p:spPr>
          <a:xfrm>
            <a:off x="3276524" y="4883229"/>
            <a:ext cx="1596739" cy="276999"/>
          </a:xfrm>
          <a:prstGeom prst="rect">
            <a:avLst/>
          </a:prstGeom>
          <a:noFill/>
        </p:spPr>
        <p:txBody>
          <a:bodyPr wrap="square">
            <a:spAutoFit/>
          </a:bodyPr>
          <a:lstStyle/>
          <a:p>
            <a:r>
              <a:rPr lang="en-US" altLang="zh-CN" sz="1200" dirty="0">
                <a:latin typeface="Arial Rounded MT Bold" panose="020F0704030504030204" pitchFamily="34" charset="0"/>
              </a:rPr>
              <a:t>Storage Node (SN)</a:t>
            </a:r>
            <a:endParaRPr lang="zh-CN" altLang="en-US" sz="1200" dirty="0">
              <a:latin typeface="Arial Rounded MT Bold" panose="020F0704030504030204" pitchFamily="34" charset="0"/>
            </a:endParaRPr>
          </a:p>
        </p:txBody>
      </p:sp>
      <p:sp>
        <p:nvSpPr>
          <p:cNvPr id="211" name="文本框 210">
            <a:extLst>
              <a:ext uri="{FF2B5EF4-FFF2-40B4-BE49-F238E27FC236}">
                <a16:creationId xmlns:a16="http://schemas.microsoft.com/office/drawing/2014/main" id="{1482EB1D-B587-C94D-9948-77F1EEB382B5}"/>
              </a:ext>
            </a:extLst>
          </p:cNvPr>
          <p:cNvSpPr txBox="1"/>
          <p:nvPr/>
        </p:nvSpPr>
        <p:spPr>
          <a:xfrm>
            <a:off x="3277195" y="4109308"/>
            <a:ext cx="1722389" cy="276999"/>
          </a:xfrm>
          <a:prstGeom prst="rect">
            <a:avLst/>
          </a:prstGeom>
          <a:noFill/>
        </p:spPr>
        <p:txBody>
          <a:bodyPr wrap="square">
            <a:spAutoFit/>
          </a:bodyPr>
          <a:lstStyle/>
          <a:p>
            <a:r>
              <a:rPr lang="en-US" altLang="zh-CN" sz="1200" dirty="0">
                <a:latin typeface="Arial Rounded MT Bold" panose="020F0704030504030204" pitchFamily="34" charset="0"/>
              </a:rPr>
              <a:t>Compute Node (CN)</a:t>
            </a:r>
            <a:endParaRPr lang="zh-CN" altLang="en-US" sz="1200" dirty="0">
              <a:latin typeface="Arial Rounded MT Bold" panose="020F0704030504030204" pitchFamily="34" charset="0"/>
            </a:endParaRPr>
          </a:p>
        </p:txBody>
      </p:sp>
      <p:sp>
        <p:nvSpPr>
          <p:cNvPr id="212" name="下弧形箭头 211">
            <a:extLst>
              <a:ext uri="{FF2B5EF4-FFF2-40B4-BE49-F238E27FC236}">
                <a16:creationId xmlns:a16="http://schemas.microsoft.com/office/drawing/2014/main" id="{FFDBA47C-E05A-4848-96EE-FE59436F54CF}"/>
              </a:ext>
            </a:extLst>
          </p:cNvPr>
          <p:cNvSpPr/>
          <p:nvPr/>
        </p:nvSpPr>
        <p:spPr>
          <a:xfrm rot="5400000" flipV="1">
            <a:off x="6330402" y="5519733"/>
            <a:ext cx="709214" cy="459521"/>
          </a:xfrm>
          <a:prstGeom prst="curvedDownArrow">
            <a:avLst/>
          </a:prstGeom>
          <a:solidFill>
            <a:schemeClr val="bg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endParaRPr>
          </a:p>
        </p:txBody>
      </p:sp>
      <p:cxnSp>
        <p:nvCxnSpPr>
          <p:cNvPr id="213" name="直线箭头连接符 212">
            <a:extLst>
              <a:ext uri="{FF2B5EF4-FFF2-40B4-BE49-F238E27FC236}">
                <a16:creationId xmlns:a16="http://schemas.microsoft.com/office/drawing/2014/main" id="{FF4C558A-59FF-C248-8B43-D63997C6023F}"/>
              </a:ext>
            </a:extLst>
          </p:cNvPr>
          <p:cNvCxnSpPr>
            <a:cxnSpLocks/>
          </p:cNvCxnSpPr>
          <p:nvPr/>
        </p:nvCxnSpPr>
        <p:spPr>
          <a:xfrm>
            <a:off x="4135953" y="3712978"/>
            <a:ext cx="574807"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4" name="文本框 213">
            <a:extLst>
              <a:ext uri="{FF2B5EF4-FFF2-40B4-BE49-F238E27FC236}">
                <a16:creationId xmlns:a16="http://schemas.microsoft.com/office/drawing/2014/main" id="{949CFD87-2F2F-5F4C-A48A-B341B0707881}"/>
              </a:ext>
            </a:extLst>
          </p:cNvPr>
          <p:cNvSpPr txBox="1"/>
          <p:nvPr/>
        </p:nvSpPr>
        <p:spPr>
          <a:xfrm>
            <a:off x="3995503" y="3467510"/>
            <a:ext cx="898283" cy="261610"/>
          </a:xfrm>
          <a:prstGeom prst="rect">
            <a:avLst/>
          </a:prstGeom>
          <a:noFill/>
        </p:spPr>
        <p:txBody>
          <a:bodyPr wrap="square">
            <a:spAutoFit/>
          </a:bodyPr>
          <a:lstStyle/>
          <a:p>
            <a:r>
              <a:rPr lang="en-US" altLang="zh-CN" sz="1100" dirty="0">
                <a:latin typeface="Arial Rounded MT Bold" panose="020F0704030504030204" pitchFamily="34" charset="0"/>
              </a:rPr>
              <a:t>Time Slice</a:t>
            </a:r>
            <a:endParaRPr lang="zh-CN" altLang="en-US" sz="1100" dirty="0"/>
          </a:p>
        </p:txBody>
      </p:sp>
      <p:sp>
        <p:nvSpPr>
          <p:cNvPr id="215" name="文本框 214">
            <a:extLst>
              <a:ext uri="{FF2B5EF4-FFF2-40B4-BE49-F238E27FC236}">
                <a16:creationId xmlns:a16="http://schemas.microsoft.com/office/drawing/2014/main" id="{272627AE-54F0-CB45-B3F6-3819DDCD481C}"/>
              </a:ext>
            </a:extLst>
          </p:cNvPr>
          <p:cNvSpPr txBox="1"/>
          <p:nvPr/>
        </p:nvSpPr>
        <p:spPr>
          <a:xfrm>
            <a:off x="2793836" y="3625298"/>
            <a:ext cx="618810" cy="276999"/>
          </a:xfrm>
          <a:prstGeom prst="rect">
            <a:avLst/>
          </a:prstGeom>
          <a:noFill/>
        </p:spPr>
        <p:txBody>
          <a:bodyPr wrap="square">
            <a:spAutoFit/>
          </a:bodyPr>
          <a:lstStyle/>
          <a:p>
            <a:pPr algn="ctr"/>
            <a:r>
              <a:rPr lang="en-US" altLang="zh-CN" sz="1200" dirty="0">
                <a:latin typeface="Arial Rounded MT Bold" panose="020F0704030504030204" pitchFamily="34" charset="0"/>
              </a:rPr>
              <a:t>Time</a:t>
            </a:r>
            <a:endParaRPr lang="zh-CN" altLang="en-US" sz="1200" dirty="0">
              <a:latin typeface="Arial Rounded MT Bold" panose="020F0704030504030204" pitchFamily="34" charset="0"/>
            </a:endParaRPr>
          </a:p>
        </p:txBody>
      </p:sp>
      <p:cxnSp>
        <p:nvCxnSpPr>
          <p:cNvPr id="216" name="直线连接符 215">
            <a:extLst>
              <a:ext uri="{FF2B5EF4-FFF2-40B4-BE49-F238E27FC236}">
                <a16:creationId xmlns:a16="http://schemas.microsoft.com/office/drawing/2014/main" id="{979A28E4-9458-A649-A547-E3A8B66E75BC}"/>
              </a:ext>
            </a:extLst>
          </p:cNvPr>
          <p:cNvCxnSpPr>
            <a:cxnSpLocks/>
          </p:cNvCxnSpPr>
          <p:nvPr/>
        </p:nvCxnSpPr>
        <p:spPr>
          <a:xfrm flipV="1">
            <a:off x="9132923" y="4019221"/>
            <a:ext cx="0" cy="2398326"/>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217" name="文本框 216">
            <a:extLst>
              <a:ext uri="{FF2B5EF4-FFF2-40B4-BE49-F238E27FC236}">
                <a16:creationId xmlns:a16="http://schemas.microsoft.com/office/drawing/2014/main" id="{7610018B-DF7E-2447-8600-05341F1FA7E3}"/>
              </a:ext>
            </a:extLst>
          </p:cNvPr>
          <p:cNvSpPr txBox="1"/>
          <p:nvPr/>
        </p:nvSpPr>
        <p:spPr>
          <a:xfrm rot="5400000">
            <a:off x="8634272" y="5161527"/>
            <a:ext cx="771884" cy="276999"/>
          </a:xfrm>
          <a:prstGeom prst="rect">
            <a:avLst/>
          </a:prstGeom>
          <a:noFill/>
        </p:spPr>
        <p:txBody>
          <a:bodyPr wrap="square">
            <a:spAutoFit/>
          </a:bodyPr>
          <a:lstStyle/>
          <a:p>
            <a:r>
              <a:rPr lang="en-US" altLang="zh-CN" sz="1200" dirty="0">
                <a:latin typeface="Arial Rounded MT Bold" panose="020F0704030504030204" pitchFamily="34" charset="0"/>
              </a:rPr>
              <a:t>Entries</a:t>
            </a:r>
            <a:endParaRPr lang="zh-CN" altLang="en-US" sz="1200" dirty="0">
              <a:latin typeface="Arial Rounded MT Bold" panose="020F0704030504030204" pitchFamily="34" charset="0"/>
            </a:endParaRPr>
          </a:p>
        </p:txBody>
      </p:sp>
      <p:cxnSp>
        <p:nvCxnSpPr>
          <p:cNvPr id="218" name="直线连接符 217">
            <a:extLst>
              <a:ext uri="{FF2B5EF4-FFF2-40B4-BE49-F238E27FC236}">
                <a16:creationId xmlns:a16="http://schemas.microsoft.com/office/drawing/2014/main" id="{C9039E1D-5A89-1947-A1F3-C27478B03B20}"/>
              </a:ext>
            </a:extLst>
          </p:cNvPr>
          <p:cNvCxnSpPr>
            <a:cxnSpLocks/>
          </p:cNvCxnSpPr>
          <p:nvPr/>
        </p:nvCxnSpPr>
        <p:spPr>
          <a:xfrm flipH="1">
            <a:off x="7054694" y="6435748"/>
            <a:ext cx="2077078"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219" name="文本框 218">
            <a:extLst>
              <a:ext uri="{FF2B5EF4-FFF2-40B4-BE49-F238E27FC236}">
                <a16:creationId xmlns:a16="http://schemas.microsoft.com/office/drawing/2014/main" id="{7D174DE8-00C4-654C-A3BC-C624F8965F83}"/>
              </a:ext>
            </a:extLst>
          </p:cNvPr>
          <p:cNvSpPr txBox="1"/>
          <p:nvPr/>
        </p:nvSpPr>
        <p:spPr>
          <a:xfrm>
            <a:off x="6686469" y="3785755"/>
            <a:ext cx="615041" cy="276999"/>
          </a:xfrm>
          <a:prstGeom prst="rect">
            <a:avLst/>
          </a:prstGeom>
          <a:noFill/>
        </p:spPr>
        <p:txBody>
          <a:bodyPr wrap="square">
            <a:spAutoFit/>
          </a:bodyPr>
          <a:lstStyle/>
          <a:p>
            <a:r>
              <a:rPr kumimoji="1" lang="en-US" altLang="zh-CN" sz="1200" dirty="0">
                <a:latin typeface="Arial Rounded MT Bold" panose="020F0704030504030204" pitchFamily="34" charset="0"/>
              </a:rPr>
              <a:t>19:30</a:t>
            </a:r>
          </a:p>
        </p:txBody>
      </p:sp>
      <p:cxnSp>
        <p:nvCxnSpPr>
          <p:cNvPr id="220" name="直线连接符 219">
            <a:extLst>
              <a:ext uri="{FF2B5EF4-FFF2-40B4-BE49-F238E27FC236}">
                <a16:creationId xmlns:a16="http://schemas.microsoft.com/office/drawing/2014/main" id="{68E1ACAA-60B7-834A-82A7-37A8F83F4860}"/>
              </a:ext>
            </a:extLst>
          </p:cNvPr>
          <p:cNvCxnSpPr>
            <a:cxnSpLocks/>
          </p:cNvCxnSpPr>
          <p:nvPr/>
        </p:nvCxnSpPr>
        <p:spPr>
          <a:xfrm flipV="1">
            <a:off x="7054694" y="4013555"/>
            <a:ext cx="0" cy="2398326"/>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221" name="直线连接符 220">
            <a:extLst>
              <a:ext uri="{FF2B5EF4-FFF2-40B4-BE49-F238E27FC236}">
                <a16:creationId xmlns:a16="http://schemas.microsoft.com/office/drawing/2014/main" id="{B69371FB-6C8F-5C4B-A508-75D3709EF28B}"/>
              </a:ext>
            </a:extLst>
          </p:cNvPr>
          <p:cNvCxnSpPr>
            <a:cxnSpLocks/>
          </p:cNvCxnSpPr>
          <p:nvPr/>
        </p:nvCxnSpPr>
        <p:spPr>
          <a:xfrm flipH="1">
            <a:off x="7054694" y="4068686"/>
            <a:ext cx="2077078"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99" name="矩形 98">
            <a:extLst>
              <a:ext uri="{FF2B5EF4-FFF2-40B4-BE49-F238E27FC236}">
                <a16:creationId xmlns:a16="http://schemas.microsoft.com/office/drawing/2014/main" id="{11CB6A40-E9BB-B140-9777-2C8E62F2B42E}"/>
              </a:ext>
            </a:extLst>
          </p:cNvPr>
          <p:cNvSpPr/>
          <p:nvPr/>
        </p:nvSpPr>
        <p:spPr>
          <a:xfrm>
            <a:off x="342903" y="1164377"/>
            <a:ext cx="11231475" cy="1787284"/>
          </a:xfrm>
          <a:prstGeom prst="rect">
            <a:avLst/>
          </a:prstGeom>
        </p:spPr>
        <p:txBody>
          <a:bodyPr wrap="square" lIns="0" tIns="0" rIns="0" bIns="0">
            <a:spAutoFit/>
          </a:bodyPr>
          <a:lstStyle/>
          <a:p>
            <a:pPr>
              <a:lnSpc>
                <a:spcPct val="150000"/>
              </a:lnSpc>
            </a:pPr>
            <a:r>
              <a:rPr lang="en" altLang="zh-CN" sz="2000" dirty="0">
                <a:solidFill>
                  <a:prstClr val="black"/>
                </a:solidFill>
                <a:latin typeface="Arial Rounded MT Bold" panose="020F0704030504030204" pitchFamily="34" charset="0"/>
                <a:ea typeface="黑体" panose="02010609060101010101" pitchFamily="49" charset="-122"/>
              </a:rPr>
              <a:t>SWF stores the time interval via fingerprint-based hashing and bitmap techniques. A time range is partitioned into same-sized windows (the windows are stored by fingerprints to save space), each of which is subdivided into fixed-size time slices, and the bitmap of time slices is used to mark the range of time intervals that can be covered.</a:t>
            </a:r>
            <a:endParaRPr lang="en-US" altLang="zh-CN" dirty="0">
              <a:solidFill>
                <a:prstClr val="black"/>
              </a:solidFill>
              <a:latin typeface="Arial Rounded MT Bold" panose="020F0704030504030204" pitchFamily="34" charset="0"/>
              <a:ea typeface="黑体" panose="02010609060101010101" pitchFamily="49" charset="-122"/>
            </a:endParaRPr>
          </a:p>
        </p:txBody>
      </p:sp>
    </p:spTree>
    <p:extLst>
      <p:ext uri="{BB962C8B-B14F-4D97-AF65-F5344CB8AC3E}">
        <p14:creationId xmlns:p14="http://schemas.microsoft.com/office/powerpoint/2010/main" val="995190182"/>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7042015" cy="590700"/>
          </a:xfrm>
        </p:spPr>
        <p:txBody>
          <a:bodyPr/>
          <a:lstStyle/>
          <a:p>
            <a:r>
              <a:rPr lang="en-US" altLang="zh-CN" dirty="0">
                <a:latin typeface="Arial Rounded MT Bold" panose="020F0704030504030204" pitchFamily="34" charset="0"/>
              </a:rPr>
              <a:t>Two Specialized Filters – WJF </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2">
            <a:extLst>
              <a:ext uri="{FF2B5EF4-FFF2-40B4-BE49-F238E27FC236}">
                <a16:creationId xmlns:a16="http://schemas.microsoft.com/office/drawing/2014/main" id="{5CA1C48B-A136-F54F-9FC7-CE19F4E83ED3}"/>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18</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矩形 6">
            <a:extLst>
              <a:ext uri="{FF2B5EF4-FFF2-40B4-BE49-F238E27FC236}">
                <a16:creationId xmlns:a16="http://schemas.microsoft.com/office/drawing/2014/main" id="{ED3DA37F-F3CB-984E-87D9-2DD155E7BD6F}"/>
              </a:ext>
            </a:extLst>
          </p:cNvPr>
          <p:cNvSpPr/>
          <p:nvPr/>
        </p:nvSpPr>
        <p:spPr>
          <a:xfrm>
            <a:off x="1567242" y="4928855"/>
            <a:ext cx="6585619" cy="1529525"/>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a:extLst>
              <a:ext uri="{FF2B5EF4-FFF2-40B4-BE49-F238E27FC236}">
                <a16:creationId xmlns:a16="http://schemas.microsoft.com/office/drawing/2014/main" id="{44280C42-7B58-FB49-90C8-B539D14514D4}"/>
              </a:ext>
            </a:extLst>
          </p:cNvPr>
          <p:cNvSpPr/>
          <p:nvPr/>
        </p:nvSpPr>
        <p:spPr>
          <a:xfrm>
            <a:off x="1565958" y="3399329"/>
            <a:ext cx="6585618" cy="1529526"/>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D7D78787-BCA4-8847-A4F0-8E08BA6A1355}"/>
                  </a:ext>
                </a:extLst>
              </p:cNvPr>
              <p:cNvSpPr txBox="1"/>
              <p:nvPr/>
            </p:nvSpPr>
            <p:spPr>
              <a:xfrm rot="19680000">
                <a:off x="3210851" y="4058760"/>
                <a:ext cx="1302408" cy="1974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200" b="1" i="1" smtClean="0">
                              <a:latin typeface="Cambria Math" panose="02040503050406030204" pitchFamily="18" charset="0"/>
                            </a:rPr>
                          </m:ctrlPr>
                        </m:sSubSupPr>
                        <m:e>
                          <m:r>
                            <a:rPr kumimoji="1" lang="en-US" altLang="zh-CN" sz="1200" b="1" i="1" smtClean="0">
                              <a:latin typeface="Cambria Math" panose="02040503050406030204" pitchFamily="18" charset="0"/>
                            </a:rPr>
                            <m:t>𝑮</m:t>
                          </m:r>
                        </m:e>
                        <m:sub>
                          <m:r>
                            <a:rPr kumimoji="1" lang="en-US" altLang="zh-CN" sz="1200" b="1" i="1" smtClean="0">
                              <a:latin typeface="Cambria Math" panose="02040503050406030204" pitchFamily="18" charset="0"/>
                            </a:rPr>
                            <m:t>𝟏</m:t>
                          </m:r>
                        </m:sub>
                        <m:sup>
                          <m:r>
                            <a:rPr kumimoji="1" lang="en-US" altLang="zh-CN" sz="1200" b="1" i="1" smtClean="0">
                              <a:latin typeface="Cambria Math" panose="02040503050406030204" pitchFamily="18" charset="0"/>
                            </a:rPr>
                            <m:t>𝟗𝟔𝟐𝟎𝟑𝟕</m:t>
                          </m:r>
                        </m:sup>
                      </m:sSubSup>
                      <m:d>
                        <m:dPr>
                          <m:ctrlPr>
                            <a:rPr kumimoji="1" lang="en-US" altLang="zh-CN" sz="1200" b="1" i="1" smtClean="0">
                              <a:latin typeface="Cambria Math" panose="02040503050406030204" pitchFamily="18" charset="0"/>
                            </a:rPr>
                          </m:ctrlPr>
                        </m:dPr>
                        <m:e>
                          <m:r>
                            <a:rPr kumimoji="1" lang="en-US" altLang="zh-CN" sz="1200" b="1" i="1" smtClean="0">
                              <a:latin typeface="Cambria Math" panose="02040503050406030204" pitchFamily="18" charset="0"/>
                            </a:rPr>
                            <m:t>𝟏𝟗</m:t>
                          </m:r>
                        </m:e>
                      </m:d>
                    </m:oMath>
                  </m:oMathPara>
                </a14:m>
                <a:endParaRPr kumimoji="1" lang="zh-CN" altLang="en-US" sz="1200" b="1" dirty="0"/>
              </a:p>
            </p:txBody>
          </p:sp>
        </mc:Choice>
        <mc:Fallback>
          <p:sp>
            <p:nvSpPr>
              <p:cNvPr id="9" name="文本框 8">
                <a:extLst>
                  <a:ext uri="{FF2B5EF4-FFF2-40B4-BE49-F238E27FC236}">
                    <a16:creationId xmlns:a16="http://schemas.microsoft.com/office/drawing/2014/main" id="{D7D78787-BCA4-8847-A4F0-8E08BA6A1355}"/>
                  </a:ext>
                </a:extLst>
              </p:cNvPr>
              <p:cNvSpPr txBox="1">
                <a:spLocks noRot="1" noChangeAspect="1" noMove="1" noResize="1" noEditPoints="1" noAdjustHandles="1" noChangeArrowheads="1" noChangeShapeType="1" noTextEdit="1"/>
              </p:cNvSpPr>
              <p:nvPr/>
            </p:nvSpPr>
            <p:spPr>
              <a:xfrm rot="19680000">
                <a:off x="3210851" y="4058760"/>
                <a:ext cx="1302408" cy="197490"/>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文本框 9">
                <a:extLst>
                  <a:ext uri="{FF2B5EF4-FFF2-40B4-BE49-F238E27FC236}">
                    <a16:creationId xmlns:a16="http://schemas.microsoft.com/office/drawing/2014/main" id="{A7E62110-C455-E442-83F5-36974D71ED61}"/>
                  </a:ext>
                </a:extLst>
              </p:cNvPr>
              <p:cNvSpPr txBox="1"/>
              <p:nvPr/>
            </p:nvSpPr>
            <p:spPr>
              <a:xfrm rot="2460000">
                <a:off x="5432083" y="5543208"/>
                <a:ext cx="865109" cy="198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200" b="1" i="1" smtClean="0">
                              <a:latin typeface="Cambria Math" panose="02040503050406030204" pitchFamily="18" charset="0"/>
                            </a:rPr>
                          </m:ctrlPr>
                        </m:sSubSupPr>
                        <m:e>
                          <m:r>
                            <a:rPr kumimoji="1" lang="en-US" altLang="zh-CN" sz="1200" b="1" i="1" smtClean="0">
                              <a:latin typeface="Cambria Math" panose="02040503050406030204" pitchFamily="18" charset="0"/>
                            </a:rPr>
                            <m:t>𝑮</m:t>
                          </m:r>
                        </m:e>
                        <m:sub>
                          <m:r>
                            <a:rPr kumimoji="1" lang="en-US" altLang="zh-CN" sz="1200" b="1" i="1" smtClean="0">
                              <a:latin typeface="Cambria Math" panose="02040503050406030204" pitchFamily="18" charset="0"/>
                            </a:rPr>
                            <m:t>𝟑</m:t>
                          </m:r>
                        </m:sub>
                        <m:sup>
                          <m:r>
                            <a:rPr kumimoji="1" lang="en-US" altLang="zh-CN" sz="1200" b="1" i="1" smtClean="0">
                              <a:latin typeface="Cambria Math" panose="02040503050406030204" pitchFamily="18" charset="0"/>
                            </a:rPr>
                            <m:t>𝟗𝟔𝟐𝟎𝟑𝟕</m:t>
                          </m:r>
                        </m:sup>
                      </m:sSubSup>
                      <m:d>
                        <m:dPr>
                          <m:ctrlPr>
                            <a:rPr kumimoji="1" lang="en-US" altLang="zh-CN" sz="1200" b="1" i="1" smtClean="0">
                              <a:latin typeface="Cambria Math" panose="02040503050406030204" pitchFamily="18" charset="0"/>
                            </a:rPr>
                          </m:ctrlPr>
                        </m:dPr>
                        <m:e>
                          <m:r>
                            <a:rPr kumimoji="1" lang="en-US" altLang="zh-CN" sz="1200" b="1" i="1" smtClean="0">
                              <a:latin typeface="Cambria Math" panose="02040503050406030204" pitchFamily="18" charset="0"/>
                            </a:rPr>
                            <m:t>𝟏𝟒</m:t>
                          </m:r>
                        </m:e>
                      </m:d>
                    </m:oMath>
                  </m:oMathPara>
                </a14:m>
                <a:endParaRPr kumimoji="1" lang="zh-CN" altLang="en-US" sz="1200" b="1" dirty="0"/>
              </a:p>
            </p:txBody>
          </p:sp>
        </mc:Choice>
        <mc:Fallback>
          <p:sp>
            <p:nvSpPr>
              <p:cNvPr id="10" name="文本框 9">
                <a:extLst>
                  <a:ext uri="{FF2B5EF4-FFF2-40B4-BE49-F238E27FC236}">
                    <a16:creationId xmlns:a16="http://schemas.microsoft.com/office/drawing/2014/main" id="{A7E62110-C455-E442-83F5-36974D71ED61}"/>
                  </a:ext>
                </a:extLst>
              </p:cNvPr>
              <p:cNvSpPr txBox="1">
                <a:spLocks noRot="1" noChangeAspect="1" noMove="1" noResize="1" noEditPoints="1" noAdjustHandles="1" noChangeArrowheads="1" noChangeShapeType="1" noTextEdit="1"/>
              </p:cNvSpPr>
              <p:nvPr/>
            </p:nvSpPr>
            <p:spPr>
              <a:xfrm rot="2460000">
                <a:off x="5432083" y="5543208"/>
                <a:ext cx="865109" cy="198388"/>
              </a:xfrm>
              <a:prstGeom prst="rect">
                <a:avLst/>
              </a:prstGeom>
              <a:blipFill>
                <a:blip r:embed="rId5"/>
                <a:stretch>
                  <a:fillRect l="-3175"/>
                </a:stretch>
              </a:blipFill>
            </p:spPr>
            <p:txBody>
              <a:bodyPr/>
              <a:lstStyle/>
              <a:p>
                <a:r>
                  <a:rPr lang="zh-CN" altLang="en-US">
                    <a:noFill/>
                  </a:rPr>
                  <a:t> </a:t>
                </a:r>
              </a:p>
            </p:txBody>
          </p:sp>
        </mc:Fallback>
      </mc:AlternateContent>
      <p:cxnSp>
        <p:nvCxnSpPr>
          <p:cNvPr id="11" name="直线箭头连接符 10">
            <a:extLst>
              <a:ext uri="{FF2B5EF4-FFF2-40B4-BE49-F238E27FC236}">
                <a16:creationId xmlns:a16="http://schemas.microsoft.com/office/drawing/2014/main" id="{7BDA46BE-C009-F147-8C00-F57AD7C72F06}"/>
              </a:ext>
            </a:extLst>
          </p:cNvPr>
          <p:cNvCxnSpPr>
            <a:cxnSpLocks/>
          </p:cNvCxnSpPr>
          <p:nvPr/>
        </p:nvCxnSpPr>
        <p:spPr>
          <a:xfrm flipH="1">
            <a:off x="3196331" y="3693936"/>
            <a:ext cx="1662814" cy="1016618"/>
          </a:xfrm>
          <a:prstGeom prst="straightConnector1">
            <a:avLst/>
          </a:prstGeom>
          <a:ln w="28575">
            <a:solidFill>
              <a:schemeClr val="accent4">
                <a:lumMod val="75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2" name="直线箭头连接符 11">
            <a:extLst>
              <a:ext uri="{FF2B5EF4-FFF2-40B4-BE49-F238E27FC236}">
                <a16:creationId xmlns:a16="http://schemas.microsoft.com/office/drawing/2014/main" id="{7D570406-CFC0-5A40-948B-1854CD60945B}"/>
              </a:ext>
            </a:extLst>
          </p:cNvPr>
          <p:cNvCxnSpPr>
            <a:cxnSpLocks/>
          </p:cNvCxnSpPr>
          <p:nvPr/>
        </p:nvCxnSpPr>
        <p:spPr>
          <a:xfrm>
            <a:off x="4859145" y="3693936"/>
            <a:ext cx="542619" cy="1006898"/>
          </a:xfrm>
          <a:prstGeom prst="straightConnector1">
            <a:avLst/>
          </a:prstGeom>
          <a:ln w="28575">
            <a:solidFill>
              <a:schemeClr val="accent4">
                <a:lumMod val="75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3" name="直线箭头连接符 12">
            <a:extLst>
              <a:ext uri="{FF2B5EF4-FFF2-40B4-BE49-F238E27FC236}">
                <a16:creationId xmlns:a16="http://schemas.microsoft.com/office/drawing/2014/main" id="{A7F91FA3-1286-0B44-8425-69A1DD6DC48E}"/>
              </a:ext>
            </a:extLst>
          </p:cNvPr>
          <p:cNvCxnSpPr>
            <a:cxnSpLocks/>
          </p:cNvCxnSpPr>
          <p:nvPr/>
        </p:nvCxnSpPr>
        <p:spPr>
          <a:xfrm>
            <a:off x="4859145" y="3693936"/>
            <a:ext cx="2021321" cy="1011178"/>
          </a:xfrm>
          <a:prstGeom prst="straightConnector1">
            <a:avLst/>
          </a:prstGeom>
          <a:ln w="28575" cap="rnd">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文本框 13">
                <a:extLst>
                  <a:ext uri="{FF2B5EF4-FFF2-40B4-BE49-F238E27FC236}">
                    <a16:creationId xmlns:a16="http://schemas.microsoft.com/office/drawing/2014/main" id="{545A2513-BB24-4140-B9CC-208B2F048366}"/>
                  </a:ext>
                </a:extLst>
              </p:cNvPr>
              <p:cNvSpPr txBox="1"/>
              <p:nvPr/>
            </p:nvSpPr>
            <p:spPr>
              <a:xfrm rot="3720000">
                <a:off x="4466227" y="4150822"/>
                <a:ext cx="1111539" cy="1974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200" b="1" i="1" smtClean="0">
                              <a:latin typeface="Cambria Math" panose="02040503050406030204" pitchFamily="18" charset="0"/>
                            </a:rPr>
                          </m:ctrlPr>
                        </m:sSubSupPr>
                        <m:e>
                          <m:r>
                            <a:rPr kumimoji="1" lang="en-US" altLang="zh-CN" sz="1200" b="1" i="1" smtClean="0">
                              <a:latin typeface="Cambria Math" panose="02040503050406030204" pitchFamily="18" charset="0"/>
                            </a:rPr>
                            <m:t>𝑮</m:t>
                          </m:r>
                        </m:e>
                        <m:sub>
                          <m:r>
                            <a:rPr kumimoji="1" lang="en-US" altLang="zh-CN" sz="1200" b="1" i="1" smtClean="0">
                              <a:latin typeface="Cambria Math" panose="02040503050406030204" pitchFamily="18" charset="0"/>
                            </a:rPr>
                            <m:t>𝟐</m:t>
                          </m:r>
                        </m:sub>
                        <m:sup>
                          <m:r>
                            <a:rPr kumimoji="1" lang="en-US" altLang="zh-CN" sz="1200" b="1" i="1" smtClean="0">
                              <a:latin typeface="Cambria Math" panose="02040503050406030204" pitchFamily="18" charset="0"/>
                            </a:rPr>
                            <m:t>𝟗𝟔𝟐𝟎𝟑𝟕</m:t>
                          </m:r>
                        </m:sup>
                      </m:sSubSup>
                      <m:d>
                        <m:dPr>
                          <m:ctrlPr>
                            <a:rPr kumimoji="1" lang="en-US" altLang="zh-CN" sz="1200" b="1" i="1" smtClean="0">
                              <a:latin typeface="Cambria Math" panose="02040503050406030204" pitchFamily="18" charset="0"/>
                            </a:rPr>
                          </m:ctrlPr>
                        </m:dPr>
                        <m:e>
                          <m:r>
                            <a:rPr kumimoji="1" lang="en-US" altLang="zh-CN" sz="1200" b="1" i="1" smtClean="0">
                              <a:latin typeface="Cambria Math" panose="02040503050406030204" pitchFamily="18" charset="0"/>
                            </a:rPr>
                            <m:t>𝟏𝟗</m:t>
                          </m:r>
                        </m:e>
                      </m:d>
                    </m:oMath>
                  </m:oMathPara>
                </a14:m>
                <a:endParaRPr kumimoji="1" lang="zh-CN" altLang="en-US" sz="1200" b="1" dirty="0"/>
              </a:p>
            </p:txBody>
          </p:sp>
        </mc:Choice>
        <mc:Fallback>
          <p:sp>
            <p:nvSpPr>
              <p:cNvPr id="14" name="文本框 13">
                <a:extLst>
                  <a:ext uri="{FF2B5EF4-FFF2-40B4-BE49-F238E27FC236}">
                    <a16:creationId xmlns:a16="http://schemas.microsoft.com/office/drawing/2014/main" id="{545A2513-BB24-4140-B9CC-208B2F048366}"/>
                  </a:ext>
                </a:extLst>
              </p:cNvPr>
              <p:cNvSpPr txBox="1">
                <a:spLocks noRot="1" noChangeAspect="1" noMove="1" noResize="1" noEditPoints="1" noAdjustHandles="1" noChangeArrowheads="1" noChangeShapeType="1" noTextEdit="1"/>
              </p:cNvSpPr>
              <p:nvPr/>
            </p:nvSpPr>
            <p:spPr>
              <a:xfrm rot="3720000">
                <a:off x="4466227" y="4150822"/>
                <a:ext cx="1111539" cy="19749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12CC81E2-DE05-A94A-A1F7-4BBFFA000AE5}"/>
                  </a:ext>
                </a:extLst>
              </p:cNvPr>
              <p:cNvSpPr txBox="1"/>
              <p:nvPr/>
            </p:nvSpPr>
            <p:spPr>
              <a:xfrm rot="1620000">
                <a:off x="5401490" y="4008546"/>
                <a:ext cx="1101673" cy="1974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200" b="1" i="1" smtClean="0">
                              <a:latin typeface="Cambria Math" panose="02040503050406030204" pitchFamily="18" charset="0"/>
                            </a:rPr>
                          </m:ctrlPr>
                        </m:sSubSupPr>
                        <m:e>
                          <m:r>
                            <a:rPr kumimoji="1" lang="en-US" altLang="zh-CN" sz="1200" b="1" i="1" smtClean="0">
                              <a:latin typeface="Cambria Math" panose="02040503050406030204" pitchFamily="18" charset="0"/>
                            </a:rPr>
                            <m:t>𝑮</m:t>
                          </m:r>
                        </m:e>
                        <m:sub>
                          <m:r>
                            <a:rPr kumimoji="1" lang="en-US" altLang="zh-CN" sz="1200" b="1" i="1" smtClean="0">
                              <a:latin typeface="Cambria Math" panose="02040503050406030204" pitchFamily="18" charset="0"/>
                            </a:rPr>
                            <m:t>𝟑</m:t>
                          </m:r>
                        </m:sub>
                        <m:sup>
                          <m:r>
                            <a:rPr kumimoji="1" lang="en-US" altLang="zh-CN" sz="1200" b="1" i="1" smtClean="0">
                              <a:latin typeface="Cambria Math" panose="02040503050406030204" pitchFamily="18" charset="0"/>
                            </a:rPr>
                            <m:t>𝟗𝟔𝟐𝟎𝟑𝟕</m:t>
                          </m:r>
                        </m:sup>
                      </m:sSubSup>
                      <m:d>
                        <m:dPr>
                          <m:ctrlPr>
                            <a:rPr kumimoji="1" lang="en-US" altLang="zh-CN" sz="1200" b="1" i="1" smtClean="0">
                              <a:latin typeface="Cambria Math" panose="02040503050406030204" pitchFamily="18" charset="0"/>
                            </a:rPr>
                          </m:ctrlPr>
                        </m:dPr>
                        <m:e>
                          <m:r>
                            <a:rPr kumimoji="1" lang="en-US" altLang="zh-CN" sz="1200" b="1" i="1" smtClean="0">
                              <a:latin typeface="Cambria Math" panose="02040503050406030204" pitchFamily="18" charset="0"/>
                            </a:rPr>
                            <m:t>𝟏𝟗</m:t>
                          </m:r>
                        </m:e>
                      </m:d>
                    </m:oMath>
                  </m:oMathPara>
                </a14:m>
                <a:endParaRPr kumimoji="1" lang="zh-CN" altLang="en-US" sz="1200" b="1" dirty="0"/>
              </a:p>
            </p:txBody>
          </p:sp>
        </mc:Choice>
        <mc:Fallback>
          <p:sp>
            <p:nvSpPr>
              <p:cNvPr id="15" name="文本框 14">
                <a:extLst>
                  <a:ext uri="{FF2B5EF4-FFF2-40B4-BE49-F238E27FC236}">
                    <a16:creationId xmlns:a16="http://schemas.microsoft.com/office/drawing/2014/main" id="{12CC81E2-DE05-A94A-A1F7-4BBFFA000AE5}"/>
                  </a:ext>
                </a:extLst>
              </p:cNvPr>
              <p:cNvSpPr txBox="1">
                <a:spLocks noRot="1" noChangeAspect="1" noMove="1" noResize="1" noEditPoints="1" noAdjustHandles="1" noChangeArrowheads="1" noChangeShapeType="1" noTextEdit="1"/>
              </p:cNvSpPr>
              <p:nvPr/>
            </p:nvSpPr>
            <p:spPr>
              <a:xfrm rot="1620000">
                <a:off x="5401490" y="4008546"/>
                <a:ext cx="1101673" cy="197490"/>
              </a:xfrm>
              <a:prstGeom prst="rect">
                <a:avLst/>
              </a:prstGeom>
              <a:blipFill>
                <a:blip r:embed="rId7"/>
                <a:stretch>
                  <a:fillRect/>
                </a:stretch>
              </a:blipFill>
            </p:spPr>
            <p:txBody>
              <a:bodyPr/>
              <a:lstStyle/>
              <a:p>
                <a:r>
                  <a:rPr lang="zh-CN" altLang="en-US">
                    <a:noFill/>
                  </a:rPr>
                  <a:t> </a:t>
                </a:r>
              </a:p>
            </p:txBody>
          </p:sp>
        </mc:Fallback>
      </mc:AlternateContent>
      <p:cxnSp>
        <p:nvCxnSpPr>
          <p:cNvPr id="16" name="直线箭头连接符 15">
            <a:extLst>
              <a:ext uri="{FF2B5EF4-FFF2-40B4-BE49-F238E27FC236}">
                <a16:creationId xmlns:a16="http://schemas.microsoft.com/office/drawing/2014/main" id="{6D1C05E1-0274-A746-9B4E-27BDB4E8B4F3}"/>
              </a:ext>
            </a:extLst>
          </p:cNvPr>
          <p:cNvCxnSpPr>
            <a:cxnSpLocks/>
          </p:cNvCxnSpPr>
          <p:nvPr/>
        </p:nvCxnSpPr>
        <p:spPr>
          <a:xfrm flipH="1" flipV="1">
            <a:off x="2431354" y="5079395"/>
            <a:ext cx="923814" cy="1134599"/>
          </a:xfrm>
          <a:prstGeom prst="straightConnector1">
            <a:avLst/>
          </a:prstGeom>
          <a:ln w="28575" cap="rnd">
            <a:solidFill>
              <a:srgbClr val="C00000"/>
            </a:solidFill>
            <a:roun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 name="文本框 16">
                <a:extLst>
                  <a:ext uri="{FF2B5EF4-FFF2-40B4-BE49-F238E27FC236}">
                    <a16:creationId xmlns:a16="http://schemas.microsoft.com/office/drawing/2014/main" id="{BCF9CC4C-3AD8-1743-B58B-1CFD80F15915}"/>
                  </a:ext>
                </a:extLst>
              </p:cNvPr>
              <p:cNvSpPr txBox="1"/>
              <p:nvPr/>
            </p:nvSpPr>
            <p:spPr>
              <a:xfrm>
                <a:off x="2115284" y="6213829"/>
                <a:ext cx="2715950" cy="184666"/>
              </a:xfrm>
              <a:prstGeom prst="rect">
                <a:avLst/>
              </a:prstGeom>
              <a:noFill/>
            </p:spPr>
            <p:txBody>
              <a:bodyPr wrap="square" lIns="0" tIns="0" rIns="0" bIns="0" rtlCol="0">
                <a:spAutoFit/>
              </a:bodyPr>
              <a:lstStyle/>
              <a:p>
                <a:pPr algn="ctr"/>
                <a14:m>
                  <m:oMath xmlns:m="http://schemas.openxmlformats.org/officeDocument/2006/math">
                    <m:sSub>
                      <m:sSubPr>
                        <m:ctrlPr>
                          <a:rPr kumimoji="1" lang="en-US" altLang="zh-CN" sz="1200" b="1" i="1" smtClean="0">
                            <a:latin typeface="Cambria Math" panose="02040503050406030204" pitchFamily="18" charset="0"/>
                          </a:rPr>
                        </m:ctrlPr>
                      </m:sSubPr>
                      <m:e>
                        <m:r>
                          <a:rPr kumimoji="1" lang="en-US" altLang="zh-CN" sz="1200" b="1" i="1" smtClean="0">
                            <a:latin typeface="Cambria Math" panose="02040503050406030204" pitchFamily="18" charset="0"/>
                          </a:rPr>
                          <m:t>𝒆</m:t>
                        </m:r>
                      </m:e>
                      <m:sub>
                        <m:r>
                          <a:rPr kumimoji="1" lang="en-US" altLang="zh-CN" sz="1200" b="1" i="1" smtClean="0">
                            <a:latin typeface="Cambria Math" panose="02040503050406030204" pitchFamily="18" charset="0"/>
                          </a:rPr>
                          <m:t>𝟑</m:t>
                        </m:r>
                      </m:sub>
                    </m:sSub>
                  </m:oMath>
                </a14:m>
                <a:r>
                  <a:rPr kumimoji="1" lang="en-US" altLang="zh-CN" sz="1200" dirty="0">
                    <a:latin typeface="Arial Rounded MT Bold" panose="020F0704030504030204" pitchFamily="34" charset="0"/>
                  </a:rPr>
                  <a:t>(district=14, window ID= 962036)</a:t>
                </a:r>
                <a:endParaRPr kumimoji="1" lang="zh-CN" altLang="en-US" sz="1200" dirty="0">
                  <a:latin typeface="Arial Rounded MT Bold" panose="020F0704030504030204" pitchFamily="34" charset="0"/>
                </a:endParaRPr>
              </a:p>
            </p:txBody>
          </p:sp>
        </mc:Choice>
        <mc:Fallback>
          <p:sp>
            <p:nvSpPr>
              <p:cNvPr id="17" name="文本框 16">
                <a:extLst>
                  <a:ext uri="{FF2B5EF4-FFF2-40B4-BE49-F238E27FC236}">
                    <a16:creationId xmlns:a16="http://schemas.microsoft.com/office/drawing/2014/main" id="{BCF9CC4C-3AD8-1743-B58B-1CFD80F15915}"/>
                  </a:ext>
                </a:extLst>
              </p:cNvPr>
              <p:cNvSpPr txBox="1">
                <a:spLocks noRot="1" noChangeAspect="1" noMove="1" noResize="1" noEditPoints="1" noAdjustHandles="1" noChangeArrowheads="1" noChangeShapeType="1" noTextEdit="1"/>
              </p:cNvSpPr>
              <p:nvPr/>
            </p:nvSpPr>
            <p:spPr>
              <a:xfrm>
                <a:off x="2115284" y="6213829"/>
                <a:ext cx="2715950" cy="184666"/>
              </a:xfrm>
              <a:prstGeom prst="rect">
                <a:avLst/>
              </a:prstGeom>
              <a:blipFill>
                <a:blip r:embed="rId8"/>
                <a:stretch>
                  <a:fillRect t="-25000" r="-930" b="-43750"/>
                </a:stretch>
              </a:blipFill>
            </p:spPr>
            <p:txBody>
              <a:bodyPr/>
              <a:lstStyle/>
              <a:p>
                <a:r>
                  <a:rPr lang="zh-CN" altLang="en-US">
                    <a:noFill/>
                  </a:rPr>
                  <a:t> </a:t>
                </a:r>
              </a:p>
            </p:txBody>
          </p:sp>
        </mc:Fallback>
      </mc:AlternateContent>
      <p:cxnSp>
        <p:nvCxnSpPr>
          <p:cNvPr id="18" name="直线箭头连接符 17">
            <a:extLst>
              <a:ext uri="{FF2B5EF4-FFF2-40B4-BE49-F238E27FC236}">
                <a16:creationId xmlns:a16="http://schemas.microsoft.com/office/drawing/2014/main" id="{F413CDB8-2043-0441-8460-5C26560C9434}"/>
              </a:ext>
            </a:extLst>
          </p:cNvPr>
          <p:cNvCxnSpPr>
            <a:cxnSpLocks/>
          </p:cNvCxnSpPr>
          <p:nvPr/>
        </p:nvCxnSpPr>
        <p:spPr>
          <a:xfrm flipV="1">
            <a:off x="3355168" y="5072844"/>
            <a:ext cx="936038" cy="1141150"/>
          </a:xfrm>
          <a:prstGeom prst="straightConnector1">
            <a:avLst/>
          </a:prstGeom>
          <a:ln w="28575" cap="rnd">
            <a:solidFill>
              <a:srgbClr val="C0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9" name="直线箭头连接符 18">
            <a:extLst>
              <a:ext uri="{FF2B5EF4-FFF2-40B4-BE49-F238E27FC236}">
                <a16:creationId xmlns:a16="http://schemas.microsoft.com/office/drawing/2014/main" id="{5E1E7160-ED92-8840-A3E5-B84F277A35E6}"/>
              </a:ext>
            </a:extLst>
          </p:cNvPr>
          <p:cNvCxnSpPr>
            <a:cxnSpLocks/>
          </p:cNvCxnSpPr>
          <p:nvPr/>
        </p:nvCxnSpPr>
        <p:spPr>
          <a:xfrm flipV="1">
            <a:off x="3355168" y="5066578"/>
            <a:ext cx="2410334" cy="1147416"/>
          </a:xfrm>
          <a:prstGeom prst="straightConnector1">
            <a:avLst/>
          </a:prstGeom>
          <a:ln w="28575" cap="rnd">
            <a:solidFill>
              <a:srgbClr val="C00000"/>
            </a:solidFill>
            <a:roun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文本框 19">
                <a:extLst>
                  <a:ext uri="{FF2B5EF4-FFF2-40B4-BE49-F238E27FC236}">
                    <a16:creationId xmlns:a16="http://schemas.microsoft.com/office/drawing/2014/main" id="{F514BB6B-F9BC-4744-8385-143F40A89B78}"/>
                  </a:ext>
                </a:extLst>
              </p:cNvPr>
              <p:cNvSpPr txBox="1"/>
              <p:nvPr/>
            </p:nvSpPr>
            <p:spPr>
              <a:xfrm rot="3060000">
                <a:off x="2364757" y="5510616"/>
                <a:ext cx="1302408" cy="1974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200" b="1" i="1" smtClean="0">
                              <a:latin typeface="Cambria Math" panose="02040503050406030204" pitchFamily="18" charset="0"/>
                            </a:rPr>
                          </m:ctrlPr>
                        </m:sSubSupPr>
                        <m:e>
                          <m:r>
                            <a:rPr kumimoji="1" lang="en-US" altLang="zh-CN" sz="1200" b="1" i="1" smtClean="0">
                              <a:latin typeface="Cambria Math" panose="02040503050406030204" pitchFamily="18" charset="0"/>
                            </a:rPr>
                            <m:t>𝑮</m:t>
                          </m:r>
                        </m:e>
                        <m:sub>
                          <m:r>
                            <a:rPr kumimoji="1" lang="en-US" altLang="zh-CN" sz="1200" b="1" i="1" smtClean="0">
                              <a:latin typeface="Cambria Math" panose="02040503050406030204" pitchFamily="18" charset="0"/>
                            </a:rPr>
                            <m:t>𝟐</m:t>
                          </m:r>
                        </m:sub>
                        <m:sup>
                          <m:r>
                            <a:rPr kumimoji="1" lang="en-US" altLang="zh-CN" sz="1200" b="1" i="1" smtClean="0">
                              <a:latin typeface="Cambria Math" panose="02040503050406030204" pitchFamily="18" charset="0"/>
                            </a:rPr>
                            <m:t>𝟗𝟔𝟐𝟎𝟑𝟔</m:t>
                          </m:r>
                        </m:sup>
                      </m:sSubSup>
                      <m:d>
                        <m:dPr>
                          <m:ctrlPr>
                            <a:rPr kumimoji="1" lang="en-US" altLang="zh-CN" sz="1200" b="1" i="1" smtClean="0">
                              <a:latin typeface="Cambria Math" panose="02040503050406030204" pitchFamily="18" charset="0"/>
                            </a:rPr>
                          </m:ctrlPr>
                        </m:dPr>
                        <m:e>
                          <m:r>
                            <a:rPr kumimoji="1" lang="en-US" altLang="zh-CN" sz="1200" b="1" i="1" smtClean="0">
                              <a:latin typeface="Cambria Math" panose="02040503050406030204" pitchFamily="18" charset="0"/>
                            </a:rPr>
                            <m:t>𝟏𝟒</m:t>
                          </m:r>
                        </m:e>
                      </m:d>
                    </m:oMath>
                  </m:oMathPara>
                </a14:m>
                <a:endParaRPr kumimoji="1" lang="zh-CN" altLang="en-US" sz="1200" b="1" dirty="0"/>
              </a:p>
            </p:txBody>
          </p:sp>
        </mc:Choice>
        <mc:Fallback>
          <p:sp>
            <p:nvSpPr>
              <p:cNvPr id="20" name="文本框 19">
                <a:extLst>
                  <a:ext uri="{FF2B5EF4-FFF2-40B4-BE49-F238E27FC236}">
                    <a16:creationId xmlns:a16="http://schemas.microsoft.com/office/drawing/2014/main" id="{F514BB6B-F9BC-4744-8385-143F40A89B78}"/>
                  </a:ext>
                </a:extLst>
              </p:cNvPr>
              <p:cNvSpPr txBox="1">
                <a:spLocks noRot="1" noChangeAspect="1" noMove="1" noResize="1" noEditPoints="1" noAdjustHandles="1" noChangeArrowheads="1" noChangeShapeType="1" noTextEdit="1"/>
              </p:cNvSpPr>
              <p:nvPr/>
            </p:nvSpPr>
            <p:spPr>
              <a:xfrm rot="3060000">
                <a:off x="2364757" y="5510616"/>
                <a:ext cx="1302408" cy="197490"/>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1" name="文本框 20">
                <a:extLst>
                  <a:ext uri="{FF2B5EF4-FFF2-40B4-BE49-F238E27FC236}">
                    <a16:creationId xmlns:a16="http://schemas.microsoft.com/office/drawing/2014/main" id="{20343659-91A0-3F46-84C6-F549EB8B4658}"/>
                  </a:ext>
                </a:extLst>
              </p:cNvPr>
              <p:cNvSpPr txBox="1"/>
              <p:nvPr/>
            </p:nvSpPr>
            <p:spPr>
              <a:xfrm rot="20040000">
                <a:off x="3951601" y="5658773"/>
                <a:ext cx="1302408" cy="1974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200" b="1" i="1" smtClean="0">
                              <a:latin typeface="Cambria Math" panose="02040503050406030204" pitchFamily="18" charset="0"/>
                            </a:rPr>
                          </m:ctrlPr>
                        </m:sSubSupPr>
                        <m:e>
                          <m:r>
                            <a:rPr kumimoji="1" lang="en-US" altLang="zh-CN" sz="1200" b="1" i="1" smtClean="0">
                              <a:latin typeface="Cambria Math" panose="02040503050406030204" pitchFamily="18" charset="0"/>
                            </a:rPr>
                            <m:t>𝑮</m:t>
                          </m:r>
                        </m:e>
                        <m:sub>
                          <m:r>
                            <a:rPr kumimoji="1" lang="en-US" altLang="zh-CN" sz="1200" b="1" i="1" smtClean="0">
                              <a:latin typeface="Cambria Math" panose="02040503050406030204" pitchFamily="18" charset="0"/>
                            </a:rPr>
                            <m:t>𝟏</m:t>
                          </m:r>
                        </m:sub>
                        <m:sup>
                          <m:r>
                            <a:rPr kumimoji="1" lang="en-US" altLang="zh-CN" sz="1200" b="1" i="1" smtClean="0">
                              <a:latin typeface="Cambria Math" panose="02040503050406030204" pitchFamily="18" charset="0"/>
                            </a:rPr>
                            <m:t>𝟗𝟔𝟐𝟎𝟑𝟔</m:t>
                          </m:r>
                        </m:sup>
                      </m:sSubSup>
                      <m:d>
                        <m:dPr>
                          <m:ctrlPr>
                            <a:rPr kumimoji="1" lang="en-US" altLang="zh-CN" sz="1200" b="1" i="1" smtClean="0">
                              <a:latin typeface="Cambria Math" panose="02040503050406030204" pitchFamily="18" charset="0"/>
                            </a:rPr>
                          </m:ctrlPr>
                        </m:dPr>
                        <m:e>
                          <m:r>
                            <a:rPr kumimoji="1" lang="en-US" altLang="zh-CN" sz="1200" b="1" i="1" smtClean="0">
                              <a:latin typeface="Cambria Math" panose="02040503050406030204" pitchFamily="18" charset="0"/>
                            </a:rPr>
                            <m:t>𝟏𝟒</m:t>
                          </m:r>
                        </m:e>
                      </m:d>
                    </m:oMath>
                  </m:oMathPara>
                </a14:m>
                <a:endParaRPr kumimoji="1" lang="zh-CN" altLang="en-US" sz="1200" b="1" dirty="0"/>
              </a:p>
            </p:txBody>
          </p:sp>
        </mc:Choice>
        <mc:Fallback>
          <p:sp>
            <p:nvSpPr>
              <p:cNvPr id="21" name="文本框 20">
                <a:extLst>
                  <a:ext uri="{FF2B5EF4-FFF2-40B4-BE49-F238E27FC236}">
                    <a16:creationId xmlns:a16="http://schemas.microsoft.com/office/drawing/2014/main" id="{20343659-91A0-3F46-84C6-F549EB8B4658}"/>
                  </a:ext>
                </a:extLst>
              </p:cNvPr>
              <p:cNvSpPr txBox="1">
                <a:spLocks noRot="1" noChangeAspect="1" noMove="1" noResize="1" noEditPoints="1" noAdjustHandles="1" noChangeArrowheads="1" noChangeShapeType="1" noTextEdit="1"/>
              </p:cNvSpPr>
              <p:nvPr/>
            </p:nvSpPr>
            <p:spPr>
              <a:xfrm rot="20040000">
                <a:off x="3951601" y="5658773"/>
                <a:ext cx="1302408" cy="197490"/>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2" name="文本框 21">
                <a:extLst>
                  <a:ext uri="{FF2B5EF4-FFF2-40B4-BE49-F238E27FC236}">
                    <a16:creationId xmlns:a16="http://schemas.microsoft.com/office/drawing/2014/main" id="{0E42A60E-5932-CD4B-A7CB-A9634BD82587}"/>
                  </a:ext>
                </a:extLst>
              </p:cNvPr>
              <p:cNvSpPr txBox="1"/>
              <p:nvPr/>
            </p:nvSpPr>
            <p:spPr>
              <a:xfrm rot="18540000">
                <a:off x="3079945" y="5513185"/>
                <a:ext cx="1222730" cy="1974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200" b="1" i="1" smtClean="0">
                              <a:latin typeface="Cambria Math" panose="02040503050406030204" pitchFamily="18" charset="0"/>
                            </a:rPr>
                          </m:ctrlPr>
                        </m:sSubSupPr>
                        <m:e>
                          <m:r>
                            <a:rPr kumimoji="1" lang="en-US" altLang="zh-CN" sz="1200" b="1" i="1" smtClean="0">
                              <a:latin typeface="Cambria Math" panose="02040503050406030204" pitchFamily="18" charset="0"/>
                            </a:rPr>
                            <m:t>𝑮</m:t>
                          </m:r>
                        </m:e>
                        <m:sub>
                          <m:r>
                            <a:rPr kumimoji="1" lang="en-US" altLang="zh-CN" sz="1200" b="1" i="1" smtClean="0">
                              <a:latin typeface="Cambria Math" panose="02040503050406030204" pitchFamily="18" charset="0"/>
                            </a:rPr>
                            <m:t>𝟑</m:t>
                          </m:r>
                        </m:sub>
                        <m:sup>
                          <m:r>
                            <a:rPr kumimoji="1" lang="en-US" altLang="zh-CN" sz="1200" b="1" i="1" smtClean="0">
                              <a:latin typeface="Cambria Math" panose="02040503050406030204" pitchFamily="18" charset="0"/>
                            </a:rPr>
                            <m:t>𝟗𝟔𝟐𝟎𝟑𝟔</m:t>
                          </m:r>
                        </m:sup>
                      </m:sSubSup>
                      <m:d>
                        <m:dPr>
                          <m:ctrlPr>
                            <a:rPr kumimoji="1" lang="en-US" altLang="zh-CN" sz="1200" b="1" i="1" smtClean="0">
                              <a:latin typeface="Cambria Math" panose="02040503050406030204" pitchFamily="18" charset="0"/>
                            </a:rPr>
                          </m:ctrlPr>
                        </m:dPr>
                        <m:e>
                          <m:r>
                            <a:rPr kumimoji="1" lang="en-US" altLang="zh-CN" sz="1200" b="1" i="1" smtClean="0">
                              <a:latin typeface="Cambria Math" panose="02040503050406030204" pitchFamily="18" charset="0"/>
                            </a:rPr>
                            <m:t>𝟏𝟒</m:t>
                          </m:r>
                        </m:e>
                      </m:d>
                    </m:oMath>
                  </m:oMathPara>
                </a14:m>
                <a:endParaRPr kumimoji="1" lang="zh-CN" altLang="en-US" sz="1200" b="1" dirty="0"/>
              </a:p>
            </p:txBody>
          </p:sp>
        </mc:Choice>
        <mc:Fallback>
          <p:sp>
            <p:nvSpPr>
              <p:cNvPr id="22" name="文本框 21">
                <a:extLst>
                  <a:ext uri="{FF2B5EF4-FFF2-40B4-BE49-F238E27FC236}">
                    <a16:creationId xmlns:a16="http://schemas.microsoft.com/office/drawing/2014/main" id="{0E42A60E-5932-CD4B-A7CB-A9634BD82587}"/>
                  </a:ext>
                </a:extLst>
              </p:cNvPr>
              <p:cNvSpPr txBox="1">
                <a:spLocks noRot="1" noChangeAspect="1" noMove="1" noResize="1" noEditPoints="1" noAdjustHandles="1" noChangeArrowheads="1" noChangeShapeType="1" noTextEdit="1"/>
              </p:cNvSpPr>
              <p:nvPr/>
            </p:nvSpPr>
            <p:spPr>
              <a:xfrm rot="18540000">
                <a:off x="3079945" y="5513185"/>
                <a:ext cx="1222730" cy="197490"/>
              </a:xfrm>
              <a:prstGeom prst="rect">
                <a:avLst/>
              </a:prstGeom>
              <a:blipFill>
                <a:blip r:embed="rId11"/>
                <a:stretch>
                  <a:fillRect/>
                </a:stretch>
              </a:blipFill>
            </p:spPr>
            <p:txBody>
              <a:bodyPr/>
              <a:lstStyle/>
              <a:p>
                <a:r>
                  <a:rPr lang="zh-CN" altLang="en-US">
                    <a:noFill/>
                  </a:rPr>
                  <a:t> </a:t>
                </a:r>
              </a:p>
            </p:txBody>
          </p:sp>
        </mc:Fallback>
      </mc:AlternateContent>
      <p:cxnSp>
        <p:nvCxnSpPr>
          <p:cNvPr id="24" name="直线箭头连接符 23">
            <a:extLst>
              <a:ext uri="{FF2B5EF4-FFF2-40B4-BE49-F238E27FC236}">
                <a16:creationId xmlns:a16="http://schemas.microsoft.com/office/drawing/2014/main" id="{52CBC09A-0879-5E4D-8781-075CD368F934}"/>
              </a:ext>
            </a:extLst>
          </p:cNvPr>
          <p:cNvCxnSpPr>
            <a:cxnSpLocks/>
          </p:cNvCxnSpPr>
          <p:nvPr/>
        </p:nvCxnSpPr>
        <p:spPr>
          <a:xfrm flipV="1">
            <a:off x="6373816" y="5078414"/>
            <a:ext cx="1252517" cy="1135581"/>
          </a:xfrm>
          <a:prstGeom prst="straightConnector1">
            <a:avLst/>
          </a:prstGeom>
          <a:ln w="28575" cap="rnd">
            <a:solidFill>
              <a:srgbClr val="C0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5" name="直线箭头连接符 24">
            <a:extLst>
              <a:ext uri="{FF2B5EF4-FFF2-40B4-BE49-F238E27FC236}">
                <a16:creationId xmlns:a16="http://schemas.microsoft.com/office/drawing/2014/main" id="{457CD85F-07AF-EA47-BF6C-A6E343FF93EE}"/>
              </a:ext>
            </a:extLst>
          </p:cNvPr>
          <p:cNvCxnSpPr>
            <a:cxnSpLocks/>
          </p:cNvCxnSpPr>
          <p:nvPr/>
        </p:nvCxnSpPr>
        <p:spPr>
          <a:xfrm flipH="1" flipV="1">
            <a:off x="5029430" y="5078451"/>
            <a:ext cx="1344386" cy="1135544"/>
          </a:xfrm>
          <a:prstGeom prst="straightConnector1">
            <a:avLst/>
          </a:prstGeom>
          <a:ln w="28575" cap="rnd">
            <a:solidFill>
              <a:srgbClr val="C00000"/>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6" name="直线箭头连接符 25">
            <a:extLst>
              <a:ext uri="{FF2B5EF4-FFF2-40B4-BE49-F238E27FC236}">
                <a16:creationId xmlns:a16="http://schemas.microsoft.com/office/drawing/2014/main" id="{CBEAA970-B20B-9647-8E16-6EFD55A3D4A2}"/>
              </a:ext>
            </a:extLst>
          </p:cNvPr>
          <p:cNvCxnSpPr>
            <a:cxnSpLocks/>
          </p:cNvCxnSpPr>
          <p:nvPr/>
        </p:nvCxnSpPr>
        <p:spPr>
          <a:xfrm flipV="1">
            <a:off x="6373816" y="5070809"/>
            <a:ext cx="529043" cy="1143186"/>
          </a:xfrm>
          <a:prstGeom prst="straightConnector1">
            <a:avLst/>
          </a:prstGeom>
          <a:ln w="28575" cap="rnd">
            <a:solidFill>
              <a:srgbClr val="C00000"/>
            </a:solidFill>
            <a:roun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7" name="文本框 26">
                <a:extLst>
                  <a:ext uri="{FF2B5EF4-FFF2-40B4-BE49-F238E27FC236}">
                    <a16:creationId xmlns:a16="http://schemas.microsoft.com/office/drawing/2014/main" id="{8D788181-A749-9843-9DA4-AB1282F8492E}"/>
                  </a:ext>
                </a:extLst>
              </p:cNvPr>
              <p:cNvSpPr txBox="1"/>
              <p:nvPr/>
            </p:nvSpPr>
            <p:spPr>
              <a:xfrm rot="17700000">
                <a:off x="5970214" y="5481991"/>
                <a:ext cx="1123834" cy="1974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200" b="1" i="1" smtClean="0">
                              <a:latin typeface="Cambria Math" panose="02040503050406030204" pitchFamily="18" charset="0"/>
                            </a:rPr>
                          </m:ctrlPr>
                        </m:sSubSupPr>
                        <m:e>
                          <m:r>
                            <a:rPr kumimoji="1" lang="en-US" altLang="zh-CN" sz="1200" b="1" i="1" smtClean="0">
                              <a:latin typeface="Cambria Math" panose="02040503050406030204" pitchFamily="18" charset="0"/>
                            </a:rPr>
                            <m:t>𝑮</m:t>
                          </m:r>
                        </m:e>
                        <m:sub>
                          <m:r>
                            <a:rPr kumimoji="1" lang="en-US" altLang="zh-CN" sz="1200" b="1" i="1" smtClean="0">
                              <a:latin typeface="Cambria Math" panose="02040503050406030204" pitchFamily="18" charset="0"/>
                            </a:rPr>
                            <m:t>𝟏</m:t>
                          </m:r>
                        </m:sub>
                        <m:sup>
                          <m:r>
                            <a:rPr kumimoji="1" lang="en-US" altLang="zh-CN" sz="1200" b="1" i="1" smtClean="0">
                              <a:latin typeface="Cambria Math" panose="02040503050406030204" pitchFamily="18" charset="0"/>
                            </a:rPr>
                            <m:t>𝟗𝟔𝟐𝟎𝟑𝟕</m:t>
                          </m:r>
                        </m:sup>
                      </m:sSubSup>
                      <m:d>
                        <m:dPr>
                          <m:ctrlPr>
                            <a:rPr kumimoji="1" lang="en-US" altLang="zh-CN" sz="1200" b="1" i="1" smtClean="0">
                              <a:latin typeface="Cambria Math" panose="02040503050406030204" pitchFamily="18" charset="0"/>
                            </a:rPr>
                          </m:ctrlPr>
                        </m:dPr>
                        <m:e>
                          <m:r>
                            <a:rPr kumimoji="1" lang="en-US" altLang="zh-CN" sz="1200" b="1" i="1" smtClean="0">
                              <a:latin typeface="Cambria Math" panose="02040503050406030204" pitchFamily="18" charset="0"/>
                            </a:rPr>
                            <m:t>𝟏𝟒</m:t>
                          </m:r>
                        </m:e>
                      </m:d>
                    </m:oMath>
                  </m:oMathPara>
                </a14:m>
                <a:endParaRPr kumimoji="1" lang="zh-CN" altLang="en-US" sz="1200" b="1" dirty="0"/>
              </a:p>
            </p:txBody>
          </p:sp>
        </mc:Choice>
        <mc:Fallback>
          <p:sp>
            <p:nvSpPr>
              <p:cNvPr id="27" name="文本框 26">
                <a:extLst>
                  <a:ext uri="{FF2B5EF4-FFF2-40B4-BE49-F238E27FC236}">
                    <a16:creationId xmlns:a16="http://schemas.microsoft.com/office/drawing/2014/main" id="{8D788181-A749-9843-9DA4-AB1282F8492E}"/>
                  </a:ext>
                </a:extLst>
              </p:cNvPr>
              <p:cNvSpPr txBox="1">
                <a:spLocks noRot="1" noChangeAspect="1" noMove="1" noResize="1" noEditPoints="1" noAdjustHandles="1" noChangeArrowheads="1" noChangeShapeType="1" noTextEdit="1"/>
              </p:cNvSpPr>
              <p:nvPr/>
            </p:nvSpPr>
            <p:spPr>
              <a:xfrm rot="17700000">
                <a:off x="5970214" y="5481991"/>
                <a:ext cx="1123834" cy="197490"/>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8" name="文本框 27">
                <a:extLst>
                  <a:ext uri="{FF2B5EF4-FFF2-40B4-BE49-F238E27FC236}">
                    <a16:creationId xmlns:a16="http://schemas.microsoft.com/office/drawing/2014/main" id="{04FF951C-0F84-364E-BDA8-A7BA1D8CD3E8}"/>
                  </a:ext>
                </a:extLst>
              </p:cNvPr>
              <p:cNvSpPr txBox="1"/>
              <p:nvPr/>
            </p:nvSpPr>
            <p:spPr>
              <a:xfrm rot="19080000">
                <a:off x="6605838" y="5556066"/>
                <a:ext cx="1134119" cy="1974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zh-CN" sz="1200" b="1" i="1" smtClean="0">
                              <a:latin typeface="Cambria Math" panose="02040503050406030204" pitchFamily="18" charset="0"/>
                            </a:rPr>
                          </m:ctrlPr>
                        </m:sSubSupPr>
                        <m:e>
                          <m:r>
                            <a:rPr kumimoji="1" lang="en-US" altLang="zh-CN" sz="1200" b="1" i="1" smtClean="0">
                              <a:latin typeface="Cambria Math" panose="02040503050406030204" pitchFamily="18" charset="0"/>
                            </a:rPr>
                            <m:t>𝑮</m:t>
                          </m:r>
                        </m:e>
                        <m:sub>
                          <m:r>
                            <a:rPr kumimoji="1" lang="en-US" altLang="zh-CN" sz="1200" b="1" i="1" smtClean="0">
                              <a:latin typeface="Cambria Math" panose="02040503050406030204" pitchFamily="18" charset="0"/>
                            </a:rPr>
                            <m:t>𝟐</m:t>
                          </m:r>
                        </m:sub>
                        <m:sup>
                          <m:r>
                            <a:rPr kumimoji="1" lang="en-US" altLang="zh-CN" sz="1200" b="1" i="1" smtClean="0">
                              <a:latin typeface="Cambria Math" panose="02040503050406030204" pitchFamily="18" charset="0"/>
                            </a:rPr>
                            <m:t>𝟗𝟔𝟐𝟎𝟑𝟕</m:t>
                          </m:r>
                        </m:sup>
                      </m:sSubSup>
                      <m:d>
                        <m:dPr>
                          <m:ctrlPr>
                            <a:rPr kumimoji="1" lang="en-US" altLang="zh-CN" sz="1200" b="1" i="1" smtClean="0">
                              <a:latin typeface="Cambria Math" panose="02040503050406030204" pitchFamily="18" charset="0"/>
                            </a:rPr>
                          </m:ctrlPr>
                        </m:dPr>
                        <m:e>
                          <m:r>
                            <a:rPr kumimoji="1" lang="en-US" altLang="zh-CN" sz="1200" b="1" i="1" smtClean="0">
                              <a:latin typeface="Cambria Math" panose="02040503050406030204" pitchFamily="18" charset="0"/>
                            </a:rPr>
                            <m:t>𝟏𝟒</m:t>
                          </m:r>
                        </m:e>
                      </m:d>
                    </m:oMath>
                  </m:oMathPara>
                </a14:m>
                <a:endParaRPr kumimoji="1" lang="zh-CN" altLang="en-US" sz="1200" b="1" dirty="0"/>
              </a:p>
            </p:txBody>
          </p:sp>
        </mc:Choice>
        <mc:Fallback>
          <p:sp>
            <p:nvSpPr>
              <p:cNvPr id="28" name="文本框 27">
                <a:extLst>
                  <a:ext uri="{FF2B5EF4-FFF2-40B4-BE49-F238E27FC236}">
                    <a16:creationId xmlns:a16="http://schemas.microsoft.com/office/drawing/2014/main" id="{04FF951C-0F84-364E-BDA8-A7BA1D8CD3E8}"/>
                  </a:ext>
                </a:extLst>
              </p:cNvPr>
              <p:cNvSpPr txBox="1">
                <a:spLocks noRot="1" noChangeAspect="1" noMove="1" noResize="1" noEditPoints="1" noAdjustHandles="1" noChangeArrowheads="1" noChangeShapeType="1" noTextEdit="1"/>
              </p:cNvSpPr>
              <p:nvPr/>
            </p:nvSpPr>
            <p:spPr>
              <a:xfrm rot="19080000">
                <a:off x="6605838" y="5556066"/>
                <a:ext cx="1134119" cy="197490"/>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9" name="文本框 28">
                <a:extLst>
                  <a:ext uri="{FF2B5EF4-FFF2-40B4-BE49-F238E27FC236}">
                    <a16:creationId xmlns:a16="http://schemas.microsoft.com/office/drawing/2014/main" id="{68F130F6-4408-8941-AAB2-FB44E47BBAEA}"/>
                  </a:ext>
                </a:extLst>
              </p:cNvPr>
              <p:cNvSpPr txBox="1"/>
              <p:nvPr/>
            </p:nvSpPr>
            <p:spPr>
              <a:xfrm>
                <a:off x="5174156" y="6215537"/>
                <a:ext cx="2715950" cy="184666"/>
              </a:xfrm>
              <a:prstGeom prst="rect">
                <a:avLst/>
              </a:prstGeom>
              <a:noFill/>
            </p:spPr>
            <p:txBody>
              <a:bodyPr wrap="square" lIns="0" tIns="0" rIns="0" bIns="0" rtlCol="0">
                <a:spAutoFit/>
              </a:bodyPr>
              <a:lstStyle/>
              <a:p>
                <a:pPr algn="ctr"/>
                <a14:m>
                  <m:oMath xmlns:m="http://schemas.openxmlformats.org/officeDocument/2006/math">
                    <m:sSub>
                      <m:sSubPr>
                        <m:ctrlPr>
                          <a:rPr kumimoji="1" lang="en-US" altLang="zh-CN" sz="1200" b="1" i="1" smtClean="0">
                            <a:latin typeface="Cambria Math" panose="02040503050406030204" pitchFamily="18" charset="0"/>
                          </a:rPr>
                        </m:ctrlPr>
                      </m:sSubPr>
                      <m:e>
                        <m:r>
                          <a:rPr kumimoji="1" lang="en-US" altLang="zh-CN" sz="1200" b="1" i="1" smtClean="0">
                            <a:latin typeface="Cambria Math" panose="02040503050406030204" pitchFamily="18" charset="0"/>
                          </a:rPr>
                          <m:t>𝒆</m:t>
                        </m:r>
                      </m:e>
                      <m:sub>
                        <m:r>
                          <a:rPr kumimoji="1" lang="en-US" altLang="zh-CN" sz="1200" b="1" i="1" smtClean="0">
                            <a:latin typeface="Cambria Math" panose="02040503050406030204" pitchFamily="18" charset="0"/>
                          </a:rPr>
                          <m:t>𝟑</m:t>
                        </m:r>
                      </m:sub>
                    </m:sSub>
                  </m:oMath>
                </a14:m>
                <a:r>
                  <a:rPr kumimoji="1" lang="en-US" altLang="zh-CN" sz="1200" dirty="0">
                    <a:latin typeface="Arial Rounded MT Bold" panose="020F0704030504030204" pitchFamily="34" charset="0"/>
                  </a:rPr>
                  <a:t>(district=14, window ID= 962037)</a:t>
                </a:r>
                <a:endParaRPr kumimoji="1" lang="zh-CN" altLang="en-US" sz="1200" dirty="0">
                  <a:latin typeface="Arial Rounded MT Bold" panose="020F0704030504030204" pitchFamily="34" charset="0"/>
                </a:endParaRPr>
              </a:p>
            </p:txBody>
          </p:sp>
        </mc:Choice>
        <mc:Fallback>
          <p:sp>
            <p:nvSpPr>
              <p:cNvPr id="29" name="文本框 28">
                <a:extLst>
                  <a:ext uri="{FF2B5EF4-FFF2-40B4-BE49-F238E27FC236}">
                    <a16:creationId xmlns:a16="http://schemas.microsoft.com/office/drawing/2014/main" id="{68F130F6-4408-8941-AAB2-FB44E47BBAEA}"/>
                  </a:ext>
                </a:extLst>
              </p:cNvPr>
              <p:cNvSpPr txBox="1">
                <a:spLocks noRot="1" noChangeAspect="1" noMove="1" noResize="1" noEditPoints="1" noAdjustHandles="1" noChangeArrowheads="1" noChangeShapeType="1" noTextEdit="1"/>
              </p:cNvSpPr>
              <p:nvPr/>
            </p:nvSpPr>
            <p:spPr>
              <a:xfrm>
                <a:off x="5174156" y="6215537"/>
                <a:ext cx="2715950" cy="184666"/>
              </a:xfrm>
              <a:prstGeom prst="rect">
                <a:avLst/>
              </a:prstGeom>
              <a:blipFill>
                <a:blip r:embed="rId14"/>
                <a:stretch>
                  <a:fillRect t="-25000" r="-930" b="-4375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 name="文本框 29">
                <a:extLst>
                  <a:ext uri="{FF2B5EF4-FFF2-40B4-BE49-F238E27FC236}">
                    <a16:creationId xmlns:a16="http://schemas.microsoft.com/office/drawing/2014/main" id="{FDBE5E59-00EE-514A-8756-491D6A739119}"/>
                  </a:ext>
                </a:extLst>
              </p:cNvPr>
              <p:cNvSpPr txBox="1"/>
              <p:nvPr/>
            </p:nvSpPr>
            <p:spPr>
              <a:xfrm>
                <a:off x="3608717" y="3462245"/>
                <a:ext cx="2715950" cy="184666"/>
              </a:xfrm>
              <a:prstGeom prst="rect">
                <a:avLst/>
              </a:prstGeom>
              <a:noFill/>
            </p:spPr>
            <p:txBody>
              <a:bodyPr wrap="square" lIns="0" tIns="0" rIns="0" bIns="0" rtlCol="0">
                <a:spAutoFit/>
              </a:bodyPr>
              <a:lstStyle/>
              <a:p>
                <a:pPr algn="ctr"/>
                <a14:m>
                  <m:oMath xmlns:m="http://schemas.openxmlformats.org/officeDocument/2006/math">
                    <m:sSub>
                      <m:sSubPr>
                        <m:ctrlPr>
                          <a:rPr kumimoji="1" lang="en-US" altLang="zh-CN" sz="1200" b="1" i="1" smtClean="0">
                            <a:latin typeface="Cambria Math" panose="02040503050406030204" pitchFamily="18" charset="0"/>
                          </a:rPr>
                        </m:ctrlPr>
                      </m:sSubPr>
                      <m:e>
                        <m:r>
                          <a:rPr kumimoji="1" lang="en-US" altLang="zh-CN" sz="1200" b="1" i="1" smtClean="0">
                            <a:latin typeface="Cambria Math" panose="02040503050406030204" pitchFamily="18" charset="0"/>
                          </a:rPr>
                          <m:t>𝒆</m:t>
                        </m:r>
                      </m:e>
                      <m:sub>
                        <m:r>
                          <a:rPr kumimoji="1" lang="en-US" altLang="zh-CN" sz="1200" b="1" i="1" smtClean="0">
                            <a:latin typeface="Cambria Math" panose="02040503050406030204" pitchFamily="18" charset="0"/>
                          </a:rPr>
                          <m:t>𝟐</m:t>
                        </m:r>
                      </m:sub>
                    </m:sSub>
                  </m:oMath>
                </a14:m>
                <a:r>
                  <a:rPr kumimoji="1" lang="en-US" altLang="zh-CN" sz="1200" dirty="0">
                    <a:latin typeface="Arial Rounded MT Bold" panose="020F0704030504030204" pitchFamily="34" charset="0"/>
                  </a:rPr>
                  <a:t>(district=19, window ID=962037)</a:t>
                </a:r>
                <a:endParaRPr kumimoji="1" lang="zh-CN" altLang="en-US" sz="1200" dirty="0">
                  <a:latin typeface="Arial Rounded MT Bold" panose="020F0704030504030204" pitchFamily="34" charset="0"/>
                </a:endParaRPr>
              </a:p>
            </p:txBody>
          </p:sp>
        </mc:Choice>
        <mc:Fallback>
          <p:sp>
            <p:nvSpPr>
              <p:cNvPr id="30" name="文本框 29">
                <a:extLst>
                  <a:ext uri="{FF2B5EF4-FFF2-40B4-BE49-F238E27FC236}">
                    <a16:creationId xmlns:a16="http://schemas.microsoft.com/office/drawing/2014/main" id="{FDBE5E59-00EE-514A-8756-491D6A739119}"/>
                  </a:ext>
                </a:extLst>
              </p:cNvPr>
              <p:cNvSpPr txBox="1">
                <a:spLocks noRot="1" noChangeAspect="1" noMove="1" noResize="1" noEditPoints="1" noAdjustHandles="1" noChangeArrowheads="1" noChangeShapeType="1" noTextEdit="1"/>
              </p:cNvSpPr>
              <p:nvPr/>
            </p:nvSpPr>
            <p:spPr>
              <a:xfrm>
                <a:off x="3608717" y="3462245"/>
                <a:ext cx="2715950" cy="184666"/>
              </a:xfrm>
              <a:prstGeom prst="rect">
                <a:avLst/>
              </a:prstGeom>
              <a:blipFill>
                <a:blip r:embed="rId15"/>
                <a:stretch>
                  <a:fillRect t="-25000" b="-43750"/>
                </a:stretch>
              </a:blipFill>
            </p:spPr>
            <p:txBody>
              <a:bodyPr/>
              <a:lstStyle/>
              <a:p>
                <a:r>
                  <a:rPr lang="zh-CN" altLang="en-US">
                    <a:noFill/>
                  </a:rPr>
                  <a:t> </a:t>
                </a:r>
              </a:p>
            </p:txBody>
          </p:sp>
        </mc:Fallback>
      </mc:AlternateContent>
      <p:graphicFrame>
        <p:nvGraphicFramePr>
          <p:cNvPr id="31" name="表格 8">
            <a:extLst>
              <a:ext uri="{FF2B5EF4-FFF2-40B4-BE49-F238E27FC236}">
                <a16:creationId xmlns:a16="http://schemas.microsoft.com/office/drawing/2014/main" id="{E9B90555-DD12-184E-9472-152ABF2AEC02}"/>
              </a:ext>
            </a:extLst>
          </p:cNvPr>
          <p:cNvGraphicFramePr>
            <a:graphicFrameLocks noGrp="1"/>
          </p:cNvGraphicFramePr>
          <p:nvPr>
            <p:extLst>
              <p:ext uri="{D42A27DB-BD31-4B8C-83A1-F6EECF244321}">
                <p14:modId xmlns:p14="http://schemas.microsoft.com/office/powerpoint/2010/main" val="2041870038"/>
              </p:ext>
            </p:extLst>
          </p:nvPr>
        </p:nvGraphicFramePr>
        <p:xfrm>
          <a:off x="1886494" y="4710554"/>
          <a:ext cx="5936256" cy="370840"/>
        </p:xfrm>
        <a:graphic>
          <a:graphicData uri="http://schemas.openxmlformats.org/drawingml/2006/table">
            <a:tbl>
              <a:tblPr firstRow="1" bandRow="1">
                <a:tableStyleId>{5C22544A-7EE6-4342-B048-85BDC9FD1C3A}</a:tableStyleId>
              </a:tblPr>
              <a:tblGrid>
                <a:gridCol w="371016">
                  <a:extLst>
                    <a:ext uri="{9D8B030D-6E8A-4147-A177-3AD203B41FA5}">
                      <a16:colId xmlns:a16="http://schemas.microsoft.com/office/drawing/2014/main" val="1525238909"/>
                    </a:ext>
                  </a:extLst>
                </a:gridCol>
                <a:gridCol w="371016">
                  <a:extLst>
                    <a:ext uri="{9D8B030D-6E8A-4147-A177-3AD203B41FA5}">
                      <a16:colId xmlns:a16="http://schemas.microsoft.com/office/drawing/2014/main" val="2715789397"/>
                    </a:ext>
                  </a:extLst>
                </a:gridCol>
                <a:gridCol w="371016">
                  <a:extLst>
                    <a:ext uri="{9D8B030D-6E8A-4147-A177-3AD203B41FA5}">
                      <a16:colId xmlns:a16="http://schemas.microsoft.com/office/drawing/2014/main" val="2029760113"/>
                    </a:ext>
                  </a:extLst>
                </a:gridCol>
                <a:gridCol w="371016">
                  <a:extLst>
                    <a:ext uri="{9D8B030D-6E8A-4147-A177-3AD203B41FA5}">
                      <a16:colId xmlns:a16="http://schemas.microsoft.com/office/drawing/2014/main" val="4076816015"/>
                    </a:ext>
                  </a:extLst>
                </a:gridCol>
                <a:gridCol w="371016">
                  <a:extLst>
                    <a:ext uri="{9D8B030D-6E8A-4147-A177-3AD203B41FA5}">
                      <a16:colId xmlns:a16="http://schemas.microsoft.com/office/drawing/2014/main" val="2947575763"/>
                    </a:ext>
                  </a:extLst>
                </a:gridCol>
                <a:gridCol w="371016">
                  <a:extLst>
                    <a:ext uri="{9D8B030D-6E8A-4147-A177-3AD203B41FA5}">
                      <a16:colId xmlns:a16="http://schemas.microsoft.com/office/drawing/2014/main" val="2910973041"/>
                    </a:ext>
                  </a:extLst>
                </a:gridCol>
                <a:gridCol w="371016">
                  <a:extLst>
                    <a:ext uri="{9D8B030D-6E8A-4147-A177-3AD203B41FA5}">
                      <a16:colId xmlns:a16="http://schemas.microsoft.com/office/drawing/2014/main" val="2428266361"/>
                    </a:ext>
                  </a:extLst>
                </a:gridCol>
                <a:gridCol w="371016">
                  <a:extLst>
                    <a:ext uri="{9D8B030D-6E8A-4147-A177-3AD203B41FA5}">
                      <a16:colId xmlns:a16="http://schemas.microsoft.com/office/drawing/2014/main" val="2890912170"/>
                    </a:ext>
                  </a:extLst>
                </a:gridCol>
                <a:gridCol w="371016">
                  <a:extLst>
                    <a:ext uri="{9D8B030D-6E8A-4147-A177-3AD203B41FA5}">
                      <a16:colId xmlns:a16="http://schemas.microsoft.com/office/drawing/2014/main" val="924246886"/>
                    </a:ext>
                  </a:extLst>
                </a:gridCol>
                <a:gridCol w="371016">
                  <a:extLst>
                    <a:ext uri="{9D8B030D-6E8A-4147-A177-3AD203B41FA5}">
                      <a16:colId xmlns:a16="http://schemas.microsoft.com/office/drawing/2014/main" val="4093288135"/>
                    </a:ext>
                  </a:extLst>
                </a:gridCol>
                <a:gridCol w="371016">
                  <a:extLst>
                    <a:ext uri="{9D8B030D-6E8A-4147-A177-3AD203B41FA5}">
                      <a16:colId xmlns:a16="http://schemas.microsoft.com/office/drawing/2014/main" val="1903488679"/>
                    </a:ext>
                  </a:extLst>
                </a:gridCol>
                <a:gridCol w="371016">
                  <a:extLst>
                    <a:ext uri="{9D8B030D-6E8A-4147-A177-3AD203B41FA5}">
                      <a16:colId xmlns:a16="http://schemas.microsoft.com/office/drawing/2014/main" val="3148186637"/>
                    </a:ext>
                  </a:extLst>
                </a:gridCol>
                <a:gridCol w="371016">
                  <a:extLst>
                    <a:ext uri="{9D8B030D-6E8A-4147-A177-3AD203B41FA5}">
                      <a16:colId xmlns:a16="http://schemas.microsoft.com/office/drawing/2014/main" val="1589897461"/>
                    </a:ext>
                  </a:extLst>
                </a:gridCol>
                <a:gridCol w="371016">
                  <a:extLst>
                    <a:ext uri="{9D8B030D-6E8A-4147-A177-3AD203B41FA5}">
                      <a16:colId xmlns:a16="http://schemas.microsoft.com/office/drawing/2014/main" val="3780681745"/>
                    </a:ext>
                  </a:extLst>
                </a:gridCol>
                <a:gridCol w="371016">
                  <a:extLst>
                    <a:ext uri="{9D8B030D-6E8A-4147-A177-3AD203B41FA5}">
                      <a16:colId xmlns:a16="http://schemas.microsoft.com/office/drawing/2014/main" val="1210348567"/>
                    </a:ext>
                  </a:extLst>
                </a:gridCol>
                <a:gridCol w="371016">
                  <a:extLst>
                    <a:ext uri="{9D8B030D-6E8A-4147-A177-3AD203B41FA5}">
                      <a16:colId xmlns:a16="http://schemas.microsoft.com/office/drawing/2014/main" val="2084158510"/>
                    </a:ext>
                  </a:extLst>
                </a:gridCol>
              </a:tblGrid>
              <a:tr h="370840">
                <a:tc>
                  <a:txBody>
                    <a:bodyPr/>
                    <a:lstStyle/>
                    <a:p>
                      <a:pPr algn="ctr"/>
                      <a:r>
                        <a:rPr lang="en-US" altLang="zh-CN" sz="1200" b="1" dirty="0">
                          <a:solidFill>
                            <a:schemeClr val="tx1"/>
                          </a:solidFill>
                          <a:latin typeface="Arial Rounded MT Bold" panose="020F0704030504030204" pitchFamily="34" charset="0"/>
                        </a:rPr>
                        <a:t>0</a:t>
                      </a:r>
                      <a:endParaRPr lang="zh-CN" altLang="en-US" sz="1200" b="1" dirty="0">
                        <a:solidFill>
                          <a:schemeClr val="tx1"/>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accent4">
                              <a:lumMod val="75000"/>
                            </a:schemeClr>
                          </a:solidFill>
                          <a:latin typeface="Arial Rounded MT Bold" panose="020F0704030504030204" pitchFamily="34" charset="0"/>
                        </a:rPr>
                        <a:t>1</a:t>
                      </a:r>
                      <a:endParaRPr lang="zh-CN" altLang="en-US" sz="1200" b="1" dirty="0">
                        <a:solidFill>
                          <a:schemeClr val="accent4">
                            <a:lumMod val="75000"/>
                          </a:schemeClr>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accent4">
                              <a:lumMod val="75000"/>
                            </a:schemeClr>
                          </a:solidFill>
                          <a:latin typeface="Arial Rounded MT Bold" panose="020F0704030504030204" pitchFamily="34" charset="0"/>
                        </a:rPr>
                        <a:t>1</a:t>
                      </a:r>
                      <a:endParaRPr lang="zh-CN" altLang="en-US" sz="1200" b="1" dirty="0">
                        <a:solidFill>
                          <a:schemeClr val="accent4">
                            <a:lumMod val="75000"/>
                          </a:schemeClr>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accent4">
                              <a:lumMod val="75000"/>
                            </a:schemeClr>
                          </a:solidFill>
                          <a:latin typeface="Arial Rounded MT Bold" panose="020F0704030504030204" pitchFamily="34" charset="0"/>
                        </a:rPr>
                        <a:t>1</a:t>
                      </a:r>
                      <a:endParaRPr lang="zh-CN" altLang="en-US" sz="1200" b="1" dirty="0">
                        <a:solidFill>
                          <a:schemeClr val="accent4">
                            <a:lumMod val="75000"/>
                          </a:schemeClr>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tx1"/>
                          </a:solidFill>
                          <a:latin typeface="Arial Rounded MT Bold" panose="020F0704030504030204" pitchFamily="34" charset="0"/>
                        </a:rPr>
                        <a:t>0</a:t>
                      </a:r>
                      <a:endParaRPr lang="zh-CN" altLang="en-US" sz="1200" b="1" dirty="0">
                        <a:solidFill>
                          <a:schemeClr val="tx1"/>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accent4">
                              <a:lumMod val="75000"/>
                            </a:schemeClr>
                          </a:solidFill>
                          <a:latin typeface="Arial Rounded MT Bold" panose="020F0704030504030204" pitchFamily="34" charset="0"/>
                        </a:rPr>
                        <a:t>1</a:t>
                      </a:r>
                      <a:endParaRPr lang="zh-CN" altLang="en-US" sz="1200" b="1" dirty="0">
                        <a:solidFill>
                          <a:schemeClr val="accent4">
                            <a:lumMod val="75000"/>
                          </a:schemeClr>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tx1"/>
                          </a:solidFill>
                          <a:latin typeface="Arial Rounded MT Bold" panose="020F0704030504030204" pitchFamily="34" charset="0"/>
                        </a:rPr>
                        <a:t>0</a:t>
                      </a:r>
                      <a:endParaRPr lang="zh-CN" altLang="en-US" sz="1200" b="1" dirty="0">
                        <a:solidFill>
                          <a:schemeClr val="tx1"/>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tx1"/>
                          </a:solidFill>
                          <a:latin typeface="Arial Rounded MT Bold" panose="020F0704030504030204" pitchFamily="34" charset="0"/>
                        </a:rPr>
                        <a:t>0</a:t>
                      </a:r>
                      <a:endParaRPr lang="zh-CN" altLang="en-US" sz="1200" b="1" dirty="0">
                        <a:solidFill>
                          <a:schemeClr val="tx1"/>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tx1"/>
                          </a:solidFill>
                          <a:latin typeface="Arial Rounded MT Bold" panose="020F0704030504030204" pitchFamily="34" charset="0"/>
                        </a:rPr>
                        <a:t>0</a:t>
                      </a:r>
                      <a:endParaRPr lang="zh-CN" altLang="en-US" sz="1200" b="1" dirty="0">
                        <a:solidFill>
                          <a:schemeClr val="tx1"/>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accent4">
                              <a:lumMod val="75000"/>
                            </a:schemeClr>
                          </a:solidFill>
                          <a:latin typeface="Arial Rounded MT Bold" panose="020F0704030504030204" pitchFamily="34" charset="0"/>
                        </a:rPr>
                        <a:t>1</a:t>
                      </a:r>
                      <a:endParaRPr lang="zh-CN" altLang="en-US" sz="1200" b="1" dirty="0">
                        <a:solidFill>
                          <a:schemeClr val="accent4">
                            <a:lumMod val="75000"/>
                          </a:schemeClr>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tx1"/>
                          </a:solidFill>
                          <a:latin typeface="Arial Rounded MT Bold" panose="020F0704030504030204" pitchFamily="34" charset="0"/>
                        </a:rPr>
                        <a:t>0</a:t>
                      </a:r>
                      <a:endParaRPr lang="zh-CN" altLang="en-US" sz="1200" b="1" dirty="0">
                        <a:solidFill>
                          <a:schemeClr val="tx1"/>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tx1"/>
                          </a:solidFill>
                          <a:latin typeface="Arial Rounded MT Bold" panose="020F0704030504030204" pitchFamily="34" charset="0"/>
                        </a:rPr>
                        <a:t>1</a:t>
                      </a:r>
                      <a:endParaRPr lang="zh-CN" altLang="en-US" sz="1200" b="1" dirty="0">
                        <a:solidFill>
                          <a:schemeClr val="tx1"/>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tx1"/>
                          </a:solidFill>
                          <a:latin typeface="Arial Rounded MT Bold" panose="020F0704030504030204" pitchFamily="34" charset="0"/>
                        </a:rPr>
                        <a:t>0</a:t>
                      </a:r>
                      <a:endParaRPr lang="zh-CN" altLang="en-US" sz="1200" b="1" dirty="0">
                        <a:solidFill>
                          <a:schemeClr val="tx1"/>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accent4">
                              <a:lumMod val="75000"/>
                            </a:schemeClr>
                          </a:solidFill>
                          <a:latin typeface="Arial Rounded MT Bold" panose="020F0704030504030204" pitchFamily="34" charset="0"/>
                        </a:rPr>
                        <a:t>1</a:t>
                      </a:r>
                      <a:endParaRPr lang="zh-CN" altLang="en-US" sz="1200" b="1" dirty="0">
                        <a:solidFill>
                          <a:schemeClr val="accent4">
                            <a:lumMod val="75000"/>
                          </a:schemeClr>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tx1"/>
                          </a:solidFill>
                          <a:latin typeface="Arial Rounded MT Bold" panose="020F0704030504030204" pitchFamily="34" charset="0"/>
                        </a:rPr>
                        <a:t>0</a:t>
                      </a:r>
                      <a:endParaRPr lang="zh-CN" altLang="en-US" sz="1200" b="1" dirty="0">
                        <a:solidFill>
                          <a:schemeClr val="tx1"/>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200" b="1" dirty="0">
                          <a:solidFill>
                            <a:schemeClr val="accent4">
                              <a:lumMod val="75000"/>
                            </a:schemeClr>
                          </a:solidFill>
                          <a:latin typeface="Arial Rounded MT Bold" panose="020F0704030504030204" pitchFamily="34" charset="0"/>
                        </a:rPr>
                        <a:t>1</a:t>
                      </a:r>
                      <a:endParaRPr lang="zh-CN" altLang="en-US" sz="1200" b="1" dirty="0">
                        <a:solidFill>
                          <a:schemeClr val="accent4">
                            <a:lumMod val="75000"/>
                          </a:schemeClr>
                        </a:solidFill>
                        <a:latin typeface="Arial Rounded MT Bold" panose="020F070403050403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4121876"/>
                  </a:ext>
                </a:extLst>
              </a:tr>
            </a:tbl>
          </a:graphicData>
        </a:graphic>
      </p:graphicFrame>
      <p:sp>
        <p:nvSpPr>
          <p:cNvPr id="32" name="文本框 31">
            <a:extLst>
              <a:ext uri="{FF2B5EF4-FFF2-40B4-BE49-F238E27FC236}">
                <a16:creationId xmlns:a16="http://schemas.microsoft.com/office/drawing/2014/main" id="{3FC6BE0A-3123-C943-8D89-CF0FD4854983}"/>
              </a:ext>
            </a:extLst>
          </p:cNvPr>
          <p:cNvSpPr txBox="1"/>
          <p:nvPr/>
        </p:nvSpPr>
        <p:spPr>
          <a:xfrm>
            <a:off x="1816874" y="4437541"/>
            <a:ext cx="1453217" cy="276999"/>
          </a:xfrm>
          <a:prstGeom prst="rect">
            <a:avLst/>
          </a:prstGeom>
          <a:noFill/>
        </p:spPr>
        <p:txBody>
          <a:bodyPr wrap="square">
            <a:spAutoFit/>
          </a:bodyPr>
          <a:lstStyle/>
          <a:p>
            <a:r>
              <a:rPr kumimoji="1" lang="en-US" altLang="zh-CN" sz="1200" dirty="0">
                <a:latin typeface="Arial Rounded MT Bold" panose="020F0704030504030204" pitchFamily="34" charset="0"/>
              </a:rPr>
              <a:t>WJF</a:t>
            </a:r>
            <a:endParaRPr lang="zh-CN" altLang="en-US" sz="1200" dirty="0"/>
          </a:p>
        </p:txBody>
      </p:sp>
      <p:grpSp>
        <p:nvGrpSpPr>
          <p:cNvPr id="33" name="组合 32">
            <a:extLst>
              <a:ext uri="{FF2B5EF4-FFF2-40B4-BE49-F238E27FC236}">
                <a16:creationId xmlns:a16="http://schemas.microsoft.com/office/drawing/2014/main" id="{41455450-62E8-C04A-858F-D3F358F67D8B}"/>
              </a:ext>
            </a:extLst>
          </p:cNvPr>
          <p:cNvGrpSpPr/>
          <p:nvPr/>
        </p:nvGrpSpPr>
        <p:grpSpPr>
          <a:xfrm>
            <a:off x="1564673" y="3781403"/>
            <a:ext cx="906784" cy="461665"/>
            <a:chOff x="3860025" y="5442190"/>
            <a:chExt cx="906784" cy="461665"/>
          </a:xfrm>
        </p:grpSpPr>
        <p:sp>
          <p:nvSpPr>
            <p:cNvPr id="34" name="矩形 33">
              <a:extLst>
                <a:ext uri="{FF2B5EF4-FFF2-40B4-BE49-F238E27FC236}">
                  <a16:creationId xmlns:a16="http://schemas.microsoft.com/office/drawing/2014/main" id="{173AAD17-2DB1-D948-BF23-F9D904D3FBE8}"/>
                </a:ext>
              </a:extLst>
            </p:cNvPr>
            <p:cNvSpPr/>
            <p:nvPr/>
          </p:nvSpPr>
          <p:spPr>
            <a:xfrm>
              <a:off x="3929645" y="5503006"/>
              <a:ext cx="712376" cy="34003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000" dirty="0">
                <a:solidFill>
                  <a:schemeClr val="accent2">
                    <a:lumMod val="75000"/>
                  </a:schemeClr>
                </a:solidFill>
                <a:latin typeface="Arial Rounded MT Bold" panose="020F0704030504030204" pitchFamily="34" charset="0"/>
              </a:endParaRPr>
            </a:p>
          </p:txBody>
        </p:sp>
        <p:sp>
          <p:nvSpPr>
            <p:cNvPr id="35" name="文本框 34">
              <a:extLst>
                <a:ext uri="{FF2B5EF4-FFF2-40B4-BE49-F238E27FC236}">
                  <a16:creationId xmlns:a16="http://schemas.microsoft.com/office/drawing/2014/main" id="{0C11812B-3EA9-EA49-9D7D-8F67CCDDC4C2}"/>
                </a:ext>
              </a:extLst>
            </p:cNvPr>
            <p:cNvSpPr txBox="1"/>
            <p:nvPr/>
          </p:nvSpPr>
          <p:spPr>
            <a:xfrm>
              <a:off x="3860025" y="5442190"/>
              <a:ext cx="906784" cy="461665"/>
            </a:xfrm>
            <a:prstGeom prst="rect">
              <a:avLst/>
            </a:prstGeom>
            <a:noFill/>
          </p:spPr>
          <p:txBody>
            <a:bodyPr wrap="square">
              <a:spAutoFit/>
            </a:bodyPr>
            <a:lstStyle/>
            <a:p>
              <a:r>
                <a:rPr kumimoji="1" lang="en-US" altLang="zh-CN" sz="1200" dirty="0">
                  <a:solidFill>
                    <a:schemeClr val="accent2">
                      <a:lumMod val="75000"/>
                    </a:schemeClr>
                  </a:solidFill>
                  <a:latin typeface="Arial Rounded MT Bold" panose="020F0704030504030204" pitchFamily="34" charset="0"/>
                </a:rPr>
                <a:t>Insertion</a:t>
              </a:r>
            </a:p>
            <a:p>
              <a:r>
                <a:rPr kumimoji="1" lang="en-US" altLang="zh-CN" sz="1200" dirty="0">
                  <a:solidFill>
                    <a:schemeClr val="accent2">
                      <a:lumMod val="75000"/>
                    </a:schemeClr>
                  </a:solidFill>
                  <a:latin typeface="Arial Rounded MT Bold" panose="020F0704030504030204" pitchFamily="34" charset="0"/>
                </a:rPr>
                <a:t>Phase</a:t>
              </a:r>
              <a:endParaRPr kumimoji="1" lang="zh-CN" altLang="en-US" sz="1200" dirty="0">
                <a:solidFill>
                  <a:schemeClr val="accent2">
                    <a:lumMod val="75000"/>
                  </a:schemeClr>
                </a:solidFill>
                <a:latin typeface="Arial Rounded MT Bold" panose="020F0704030504030204" pitchFamily="34" charset="0"/>
              </a:endParaRPr>
            </a:p>
          </p:txBody>
        </p:sp>
      </p:grpSp>
      <p:sp>
        <p:nvSpPr>
          <p:cNvPr id="36" name="矩形 35">
            <a:extLst>
              <a:ext uri="{FF2B5EF4-FFF2-40B4-BE49-F238E27FC236}">
                <a16:creationId xmlns:a16="http://schemas.microsoft.com/office/drawing/2014/main" id="{C6CBF659-3C33-FD47-B26F-A9DA2A34D20B}"/>
              </a:ext>
            </a:extLst>
          </p:cNvPr>
          <p:cNvSpPr/>
          <p:nvPr/>
        </p:nvSpPr>
        <p:spPr>
          <a:xfrm>
            <a:off x="1634701" y="5567515"/>
            <a:ext cx="538567" cy="34003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000" dirty="0">
              <a:solidFill>
                <a:schemeClr val="accent2">
                  <a:lumMod val="75000"/>
                </a:schemeClr>
              </a:solidFill>
              <a:latin typeface="Arial Rounded MT Bold" panose="020F0704030504030204" pitchFamily="34" charset="0"/>
            </a:endParaRPr>
          </a:p>
        </p:txBody>
      </p:sp>
      <p:sp>
        <p:nvSpPr>
          <p:cNvPr id="37" name="文本框 36">
            <a:extLst>
              <a:ext uri="{FF2B5EF4-FFF2-40B4-BE49-F238E27FC236}">
                <a16:creationId xmlns:a16="http://schemas.microsoft.com/office/drawing/2014/main" id="{B1A0CFB2-CB26-A841-96AE-301F1215822F}"/>
              </a:ext>
            </a:extLst>
          </p:cNvPr>
          <p:cNvSpPr txBox="1"/>
          <p:nvPr/>
        </p:nvSpPr>
        <p:spPr>
          <a:xfrm>
            <a:off x="1565081" y="5506699"/>
            <a:ext cx="906784" cy="461665"/>
          </a:xfrm>
          <a:prstGeom prst="rect">
            <a:avLst/>
          </a:prstGeom>
          <a:noFill/>
        </p:spPr>
        <p:txBody>
          <a:bodyPr wrap="square">
            <a:spAutoFit/>
          </a:bodyPr>
          <a:lstStyle/>
          <a:p>
            <a:r>
              <a:rPr kumimoji="1" lang="en-US" altLang="zh-CN" sz="1200" dirty="0">
                <a:solidFill>
                  <a:schemeClr val="accent2">
                    <a:lumMod val="75000"/>
                  </a:schemeClr>
                </a:solidFill>
                <a:latin typeface="Arial Rounded MT Bold" panose="020F0704030504030204" pitchFamily="34" charset="0"/>
              </a:rPr>
              <a:t>Query</a:t>
            </a:r>
          </a:p>
          <a:p>
            <a:r>
              <a:rPr kumimoji="1" lang="en-US" altLang="zh-CN" sz="1200" dirty="0">
                <a:solidFill>
                  <a:schemeClr val="accent2">
                    <a:lumMod val="75000"/>
                  </a:schemeClr>
                </a:solidFill>
                <a:latin typeface="Arial Rounded MT Bold" panose="020F0704030504030204" pitchFamily="34" charset="0"/>
              </a:rPr>
              <a:t>Phase</a:t>
            </a:r>
            <a:endParaRPr kumimoji="1" lang="zh-CN" altLang="en-US" sz="1200" dirty="0">
              <a:solidFill>
                <a:schemeClr val="accent2">
                  <a:lumMod val="75000"/>
                </a:schemeClr>
              </a:solidFill>
              <a:latin typeface="Arial Rounded MT Bold" panose="020F0704030504030204" pitchFamily="34" charset="0"/>
            </a:endParaRPr>
          </a:p>
        </p:txBody>
      </p:sp>
      <p:sp>
        <p:nvSpPr>
          <p:cNvPr id="38" name="矩形 37">
            <a:extLst>
              <a:ext uri="{FF2B5EF4-FFF2-40B4-BE49-F238E27FC236}">
                <a16:creationId xmlns:a16="http://schemas.microsoft.com/office/drawing/2014/main" id="{F303C2E3-2C91-E346-B42D-D608104DAD08}"/>
              </a:ext>
            </a:extLst>
          </p:cNvPr>
          <p:cNvSpPr/>
          <p:nvPr/>
        </p:nvSpPr>
        <p:spPr>
          <a:xfrm>
            <a:off x="342903" y="1164377"/>
            <a:ext cx="11231475" cy="2156616"/>
          </a:xfrm>
          <a:prstGeom prst="rect">
            <a:avLst/>
          </a:prstGeom>
        </p:spPr>
        <p:txBody>
          <a:bodyPr wrap="square" lIns="0" tIns="0" rIns="0" bIns="0">
            <a:spAutoFit/>
          </a:bodyPr>
          <a:lstStyle/>
          <a:p>
            <a:pPr>
              <a:lnSpc>
                <a:spcPct val="150000"/>
              </a:lnSpc>
            </a:pPr>
            <a:r>
              <a:rPr lang="en" altLang="zh-CN" sz="2000" dirty="0">
                <a:solidFill>
                  <a:prstClr val="black"/>
                </a:solidFill>
                <a:latin typeface="Arial Rounded MT Bold" panose="020F0704030504030204" pitchFamily="34" charset="0"/>
                <a:ea typeface="黑体" panose="02010609060101010101" pitchFamily="49" charset="-122"/>
              </a:rPr>
              <a:t>Motivation of WJF: </a:t>
            </a:r>
          </a:p>
          <a:p>
            <a:pPr marL="800100" lvl="1" indent="-342900">
              <a:lnSpc>
                <a:spcPct val="150000"/>
              </a:lnSpc>
              <a:buFont typeface="Wingdings" pitchFamily="2" charset="2"/>
              <a:buChar char="Ø"/>
            </a:pPr>
            <a:r>
              <a:rPr lang="en" altLang="zh-CN" dirty="0">
                <a:solidFill>
                  <a:prstClr val="black"/>
                </a:solidFill>
                <a:latin typeface="Arial Rounded MT Bold" panose="020F0704030504030204" pitchFamily="34" charset="0"/>
                <a:ea typeface="黑体" panose="02010609060101010101" pitchFamily="49" charset="-122"/>
              </a:rPr>
              <a:t>When processing equality conditions requires the compute node to gather attribute and timestamp information and push them to SNs, leading to an expensive transmission cost.</a:t>
            </a:r>
          </a:p>
          <a:p>
            <a:pPr>
              <a:lnSpc>
                <a:spcPct val="150000"/>
              </a:lnSpc>
            </a:pPr>
            <a:r>
              <a:rPr lang="en" altLang="zh-CN" sz="2000" dirty="0">
                <a:solidFill>
                  <a:prstClr val="black"/>
                </a:solidFill>
                <a:latin typeface="Arial Rounded MT Bold" panose="020F0704030504030204" pitchFamily="34" charset="0"/>
                <a:ea typeface="黑体" panose="02010609060101010101" pitchFamily="49" charset="-122"/>
              </a:rPr>
              <a:t> Then, we design the window-wise join filter (WJF) based on Bloom Filter, to store the set of (attribute, window ID) pairs. </a:t>
            </a:r>
            <a:endParaRPr lang="en-US" altLang="zh-CN" sz="2000" dirty="0">
              <a:solidFill>
                <a:prstClr val="black"/>
              </a:solidFill>
              <a:latin typeface="Arial Rounded MT Bold" panose="020F0704030504030204" pitchFamily="34" charset="0"/>
              <a:ea typeface="黑体" panose="02010609060101010101" pitchFamily="49" charset="-122"/>
            </a:endParaRPr>
          </a:p>
        </p:txBody>
      </p:sp>
      <p:sp>
        <p:nvSpPr>
          <p:cNvPr id="40" name="文本框 39">
            <a:extLst>
              <a:ext uri="{FF2B5EF4-FFF2-40B4-BE49-F238E27FC236}">
                <a16:creationId xmlns:a16="http://schemas.microsoft.com/office/drawing/2014/main" id="{6975E116-C30F-5645-98A3-4C50CE930343}"/>
              </a:ext>
            </a:extLst>
          </p:cNvPr>
          <p:cNvSpPr txBox="1"/>
          <p:nvPr/>
        </p:nvSpPr>
        <p:spPr>
          <a:xfrm>
            <a:off x="2358670" y="6487410"/>
            <a:ext cx="4991903" cy="307777"/>
          </a:xfrm>
          <a:prstGeom prst="rect">
            <a:avLst/>
          </a:prstGeom>
          <a:noFill/>
        </p:spPr>
        <p:txBody>
          <a:bodyPr wrap="square">
            <a:spAutoFit/>
          </a:bodyPr>
          <a:lstStyle/>
          <a:p>
            <a:pPr algn="ctr">
              <a:buClr>
                <a:srgbClr val="000000"/>
              </a:buClr>
              <a:defRPr/>
            </a:pPr>
            <a:r>
              <a:rPr lang="en" altLang="zh-CN" sz="1400" dirty="0">
                <a:latin typeface="Arial Rounded MT Bold" panose="020F0704030504030204" pitchFamily="34" charset="0"/>
              </a:rPr>
              <a:t>Illustration for the structure of WJF</a:t>
            </a:r>
            <a:endParaRPr kumimoji="1" lang="en" altLang="zh-CN" sz="1400" kern="0" dirty="0">
              <a:solidFill>
                <a:srgbClr val="C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sp>
        <p:nvSpPr>
          <p:cNvPr id="41" name="文本框 40">
            <a:extLst>
              <a:ext uri="{FF2B5EF4-FFF2-40B4-BE49-F238E27FC236}">
                <a16:creationId xmlns:a16="http://schemas.microsoft.com/office/drawing/2014/main" id="{DF4E6A59-2FF6-3844-91E4-34A954D730F4}"/>
              </a:ext>
            </a:extLst>
          </p:cNvPr>
          <p:cNvSpPr txBox="1"/>
          <p:nvPr/>
        </p:nvSpPr>
        <p:spPr>
          <a:xfrm>
            <a:off x="8349772" y="4328690"/>
            <a:ext cx="287125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600" dirty="0">
                <a:solidFill>
                  <a:prstClr val="black"/>
                </a:solidFill>
                <a:latin typeface="Arial Rounded MT Bold" panose="020F0704030504030204" pitchFamily="34" charset="0"/>
                <a:ea typeface="黑体" panose="02010609060101010101" pitchFamily="49" charset="-122"/>
              </a:rPr>
              <a:t>Key idea of WJF:</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400" dirty="0">
                <a:solidFill>
                  <a:prstClr val="black"/>
                </a:solidFill>
                <a:latin typeface="Arial Rounded MT Bold" panose="020F0704030504030204" pitchFamily="34" charset="0"/>
                <a:ea typeface="黑体" panose="02010609060101010101" pitchFamily="49" charset="-122"/>
              </a:rPr>
              <a:t>WJF uses the window ID as the hash seed and the attribute value as the key to calculate k hash positions</a:t>
            </a:r>
            <a:endParaRPr lang="zh-CN" altLang="en-US" sz="1050" dirty="0"/>
          </a:p>
        </p:txBody>
      </p:sp>
    </p:spTree>
    <p:extLst>
      <p:ext uri="{BB962C8B-B14F-4D97-AF65-F5344CB8AC3E}">
        <p14:creationId xmlns:p14="http://schemas.microsoft.com/office/powerpoint/2010/main" val="4226624842"/>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3236039" cy="590700"/>
          </a:xfrm>
        </p:spPr>
        <p:txBody>
          <a:bodyPr/>
          <a:lstStyle/>
          <a:p>
            <a:r>
              <a:rPr lang="en-US" altLang="zh-CN" dirty="0">
                <a:latin typeface="Arial Rounded MT Bold" panose="020F0704030504030204" pitchFamily="34" charset="0"/>
              </a:rPr>
              <a:t>Experiments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250C8A46-04FB-BD4E-A156-4C9E13B45313}"/>
              </a:ext>
            </a:extLst>
          </p:cNvPr>
          <p:cNvSpPr/>
          <p:nvPr/>
        </p:nvSpPr>
        <p:spPr>
          <a:xfrm>
            <a:off x="342903" y="1164377"/>
            <a:ext cx="11231475" cy="3633944"/>
          </a:xfrm>
          <a:prstGeom prst="rect">
            <a:avLst/>
          </a:prstGeom>
        </p:spPr>
        <p:txBody>
          <a:bodyPr wrap="square" lIns="0" tIns="0" rIns="0" bIns="0">
            <a:spAutoFit/>
          </a:bodyPr>
          <a:lstStyle/>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All experiments are conducted on AWS EC2 instances. </a:t>
            </a:r>
          </a:p>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Nodes: one compute node (launched in us-east-1b, with 8 vCPU, 16 GB memory, and a 10 Gbps network bandwidth) and three storage node (launched in us-east-1a, with 4 vCPU, 8 GB memory, and a 10 Gbps network bandwidth).</a:t>
            </a:r>
          </a:p>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Storage backend of storage node: Amazon S3 or Amazon EBS</a:t>
            </a:r>
          </a:p>
          <a:p>
            <a:pPr marL="342900" indent="-342900">
              <a:lnSpc>
                <a:spcPct val="150000"/>
              </a:lnSpc>
              <a:buFont typeface="Wingdings" pitchFamily="2" charset="2"/>
              <a:buChar char="p"/>
            </a:pPr>
            <a:r>
              <a:rPr lang="en-US" altLang="zh-CN" sz="2000" dirty="0">
                <a:solidFill>
                  <a:prstClr val="black"/>
                </a:solidFill>
                <a:latin typeface="Arial Rounded MT Bold" panose="020F0704030504030204" pitchFamily="34" charset="0"/>
                <a:ea typeface="黑体" panose="02010609060101010101" pitchFamily="49" charset="-122"/>
              </a:rPr>
              <a:t>Datasets: CRIMES, CITIBIKE, CLUSTER, SYNTHETIC</a:t>
            </a:r>
          </a:p>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Baselines: </a:t>
            </a:r>
            <a:r>
              <a:rPr lang="en-US" altLang="zh-CN" sz="2000" dirty="0">
                <a:solidFill>
                  <a:prstClr val="black"/>
                </a:solidFill>
                <a:latin typeface="Arial Rounded MT Bold" panose="020F0704030504030204" pitchFamily="34" charset="0"/>
                <a:ea typeface="黑体" panose="02010609060101010101" pitchFamily="49" charset="-122"/>
              </a:rPr>
              <a:t>P</a:t>
            </a: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ush-down, Push-pull, Pull-all </a:t>
            </a:r>
          </a:p>
          <a:p>
            <a:pPr marL="342900" indent="-342900">
              <a:lnSpc>
                <a:spcPct val="150000"/>
              </a:lnSpc>
              <a:buFont typeface="Wingdings" pitchFamily="2" charset="2"/>
              <a:buChar char="p"/>
            </a:pPr>
            <a:r>
              <a:rPr lang="en-US" altLang="zh-CN" sz="2000" dirty="0">
                <a:solidFill>
                  <a:prstClr val="black"/>
                </a:solidFill>
                <a:latin typeface="Arial Rounded MT Bold" panose="020F0704030504030204" pitchFamily="34" charset="0"/>
                <a:ea typeface="黑体" panose="02010609060101010101" pitchFamily="49" charset="-122"/>
              </a:rPr>
              <a:t>Matching engines: SASE, Esper, </a:t>
            </a:r>
            <a:r>
              <a:rPr lang="en-US" altLang="zh-CN" sz="2000" dirty="0" err="1">
                <a:solidFill>
                  <a:prstClr val="black"/>
                </a:solidFill>
                <a:latin typeface="Arial Rounded MT Bold" panose="020F0704030504030204" pitchFamily="34" charset="0"/>
                <a:ea typeface="黑体" panose="02010609060101010101" pitchFamily="49" charset="-122"/>
              </a:rPr>
              <a:t>Flink</a:t>
            </a:r>
            <a:endPar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endParaRPr>
          </a:p>
        </p:txBody>
      </p:sp>
      <p:sp>
        <p:nvSpPr>
          <p:cNvPr id="6" name="object 2">
            <a:extLst>
              <a:ext uri="{FF2B5EF4-FFF2-40B4-BE49-F238E27FC236}">
                <a16:creationId xmlns:a16="http://schemas.microsoft.com/office/drawing/2014/main" id="{950ECE18-B453-864C-AC72-14A203F84B26}"/>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19</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39217774"/>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10531043" cy="590700"/>
          </a:xfrm>
        </p:spPr>
        <p:txBody>
          <a:bodyPr/>
          <a:lstStyle/>
          <a:p>
            <a:r>
              <a:rPr lang="en-US" altLang="zh-CN" dirty="0">
                <a:latin typeface="Arial Rounded MT Bold" panose="020F0704030504030204" pitchFamily="34" charset="0"/>
                <a:sym typeface="Arial"/>
              </a:rPr>
              <a:t>Basic concepts: complex event recognition</a:t>
            </a:r>
            <a:endParaRPr lang="zh-CN" altLang="en-US" dirty="0">
              <a:latin typeface="Arial Rounded MT Bold" panose="020F0704030504030204" pitchFamily="34" charset="0"/>
            </a:endParaRPr>
          </a:p>
        </p:txBody>
      </p:sp>
      <p:sp>
        <p:nvSpPr>
          <p:cNvPr id="11" name="矩形 10">
            <a:extLst>
              <a:ext uri="{FF2B5EF4-FFF2-40B4-BE49-F238E27FC236}">
                <a16:creationId xmlns:a16="http://schemas.microsoft.com/office/drawing/2014/main" id="{CFBD015A-B7E4-4A3F-A758-FA5B1046135D}"/>
              </a:ext>
            </a:extLst>
          </p:cNvPr>
          <p:cNvSpPr/>
          <p:nvPr/>
        </p:nvSpPr>
        <p:spPr>
          <a:xfrm>
            <a:off x="342903" y="1164377"/>
            <a:ext cx="11231475" cy="863954"/>
          </a:xfrm>
          <a:prstGeom prst="rect">
            <a:avLst/>
          </a:prstGeom>
        </p:spPr>
        <p:txBody>
          <a:bodyPr wrap="square" lIns="0" tIns="0" rIns="0" bIns="0">
            <a:spAutoFit/>
          </a:bodyPr>
          <a:lstStyle/>
          <a:p>
            <a:pPr>
              <a:lnSpc>
                <a:spcPct val="150000"/>
              </a:lnSpc>
            </a:pPr>
            <a:r>
              <a:rPr kumimoji="0" lang="en-US" altLang="zh-CN" sz="2000" i="0"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Complex event recognition (CER) </a:t>
            </a:r>
            <a:r>
              <a:rPr kumimoji="0" lang="en-US" altLang="zh-CN" sz="200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aims to detect a predefined pattern composed of multiple primitive events.</a:t>
            </a: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组合 59">
            <a:extLst>
              <a:ext uri="{FF2B5EF4-FFF2-40B4-BE49-F238E27FC236}">
                <a16:creationId xmlns:a16="http://schemas.microsoft.com/office/drawing/2014/main" id="{2117BA2B-7FB5-0A4C-A77D-CAE6AFD7DA70}"/>
              </a:ext>
            </a:extLst>
          </p:cNvPr>
          <p:cNvGrpSpPr/>
          <p:nvPr/>
        </p:nvGrpSpPr>
        <p:grpSpPr>
          <a:xfrm>
            <a:off x="1921977" y="4253132"/>
            <a:ext cx="1837509" cy="973214"/>
            <a:chOff x="678064" y="4363313"/>
            <a:chExt cx="1837509" cy="973214"/>
          </a:xfrm>
        </p:grpSpPr>
        <p:grpSp>
          <p:nvGrpSpPr>
            <p:cNvPr id="45" name="组合 44">
              <a:extLst>
                <a:ext uri="{FF2B5EF4-FFF2-40B4-BE49-F238E27FC236}">
                  <a16:creationId xmlns:a16="http://schemas.microsoft.com/office/drawing/2014/main" id="{C8C8AEC6-B697-C642-8165-6E3410116DC4}"/>
                </a:ext>
              </a:extLst>
            </p:cNvPr>
            <p:cNvGrpSpPr/>
            <p:nvPr/>
          </p:nvGrpSpPr>
          <p:grpSpPr>
            <a:xfrm>
              <a:off x="678064" y="4367459"/>
              <a:ext cx="1837509" cy="969068"/>
              <a:chOff x="390624" y="1473441"/>
              <a:chExt cx="1837509" cy="969068"/>
            </a:xfrm>
          </p:grpSpPr>
          <p:sp>
            <p:nvSpPr>
              <p:cNvPr id="46" name="矩形 45">
                <a:extLst>
                  <a:ext uri="{FF2B5EF4-FFF2-40B4-BE49-F238E27FC236}">
                    <a16:creationId xmlns:a16="http://schemas.microsoft.com/office/drawing/2014/main" id="{C406AC1A-505A-6144-9219-2BD2CCCADDCF}"/>
                  </a:ext>
                </a:extLst>
              </p:cNvPr>
              <p:cNvSpPr/>
              <p:nvPr/>
            </p:nvSpPr>
            <p:spPr>
              <a:xfrm>
                <a:off x="390624" y="1473441"/>
                <a:ext cx="1837509" cy="969068"/>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47" name="矩形 46">
                <a:extLst>
                  <a:ext uri="{FF2B5EF4-FFF2-40B4-BE49-F238E27FC236}">
                    <a16:creationId xmlns:a16="http://schemas.microsoft.com/office/drawing/2014/main" id="{AC78FD43-774A-4142-98E5-57ADE0F1EC48}"/>
                  </a:ext>
                </a:extLst>
              </p:cNvPr>
              <p:cNvSpPr/>
              <p:nvPr/>
            </p:nvSpPr>
            <p:spPr>
              <a:xfrm>
                <a:off x="636898" y="188994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48" name="缺角矩形 47">
                <a:extLst>
                  <a:ext uri="{FF2B5EF4-FFF2-40B4-BE49-F238E27FC236}">
                    <a16:creationId xmlns:a16="http://schemas.microsoft.com/office/drawing/2014/main" id="{EB818759-795A-9B48-9DF2-453EA029E1ED}"/>
                  </a:ext>
                </a:extLst>
              </p:cNvPr>
              <p:cNvSpPr/>
              <p:nvPr/>
            </p:nvSpPr>
            <p:spPr>
              <a:xfrm>
                <a:off x="1226983" y="1889941"/>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49" name="梯形 48">
                <a:extLst>
                  <a:ext uri="{FF2B5EF4-FFF2-40B4-BE49-F238E27FC236}">
                    <a16:creationId xmlns:a16="http://schemas.microsoft.com/office/drawing/2014/main" id="{EBE7099B-843A-BB42-80D3-F5FFB389208B}"/>
                  </a:ext>
                </a:extLst>
              </p:cNvPr>
              <p:cNvSpPr/>
              <p:nvPr/>
            </p:nvSpPr>
            <p:spPr>
              <a:xfrm>
                <a:off x="1746231" y="1889941"/>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50" name="直线箭头连接符 49">
                <a:extLst>
                  <a:ext uri="{FF2B5EF4-FFF2-40B4-BE49-F238E27FC236}">
                    <a16:creationId xmlns:a16="http://schemas.microsoft.com/office/drawing/2014/main" id="{7F26EB13-835E-4848-8E19-C502C0A55BE6}"/>
                  </a:ext>
                </a:extLst>
              </p:cNvPr>
              <p:cNvCxnSpPr>
                <a:cxnSpLocks/>
              </p:cNvCxnSpPr>
              <p:nvPr/>
            </p:nvCxnSpPr>
            <p:spPr>
              <a:xfrm>
                <a:off x="913355" y="2001334"/>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51" name="直线箭头连接符 50">
                <a:extLst>
                  <a:ext uri="{FF2B5EF4-FFF2-40B4-BE49-F238E27FC236}">
                    <a16:creationId xmlns:a16="http://schemas.microsoft.com/office/drawing/2014/main" id="{4CA599BE-CD91-6149-9DA6-E87D624614CE}"/>
                  </a:ext>
                </a:extLst>
              </p:cNvPr>
              <p:cNvCxnSpPr>
                <a:cxnSpLocks/>
              </p:cNvCxnSpPr>
              <p:nvPr/>
            </p:nvCxnSpPr>
            <p:spPr>
              <a:xfrm>
                <a:off x="1475584" y="1995877"/>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52" name="直线连接符 51">
                <a:extLst>
                  <a:ext uri="{FF2B5EF4-FFF2-40B4-BE49-F238E27FC236}">
                    <a16:creationId xmlns:a16="http://schemas.microsoft.com/office/drawing/2014/main" id="{D15228A1-8AB9-2F4D-A316-A0A6C2A73219}"/>
                  </a:ext>
                </a:extLst>
              </p:cNvPr>
              <p:cNvCxnSpPr>
                <a:cxnSpLocks/>
              </p:cNvCxnSpPr>
              <p:nvPr/>
            </p:nvCxnSpPr>
            <p:spPr>
              <a:xfrm>
                <a:off x="742834" y="2161331"/>
                <a:ext cx="0" cy="184346"/>
              </a:xfrm>
              <a:prstGeom prst="line">
                <a:avLst/>
              </a:prstGeom>
              <a:noFill/>
              <a:ln w="25400" cap="flat" cmpd="sng" algn="ctr">
                <a:solidFill>
                  <a:srgbClr val="262626"/>
                </a:solidFill>
                <a:prstDash val="solid"/>
              </a:ln>
              <a:effectLst/>
            </p:spPr>
          </p:cxnSp>
          <p:cxnSp>
            <p:nvCxnSpPr>
              <p:cNvPr id="53" name="直线连接符 52">
                <a:extLst>
                  <a:ext uri="{FF2B5EF4-FFF2-40B4-BE49-F238E27FC236}">
                    <a16:creationId xmlns:a16="http://schemas.microsoft.com/office/drawing/2014/main" id="{F7701D7B-D96D-DB41-87CF-A54F6C17CE81}"/>
                  </a:ext>
                </a:extLst>
              </p:cNvPr>
              <p:cNvCxnSpPr>
                <a:cxnSpLocks/>
              </p:cNvCxnSpPr>
              <p:nvPr/>
            </p:nvCxnSpPr>
            <p:spPr>
              <a:xfrm>
                <a:off x="1849381" y="2161331"/>
                <a:ext cx="0" cy="184346"/>
              </a:xfrm>
              <a:prstGeom prst="line">
                <a:avLst/>
              </a:prstGeom>
              <a:noFill/>
              <a:ln w="25400" cap="flat" cmpd="sng" algn="ctr">
                <a:solidFill>
                  <a:srgbClr val="262626"/>
                </a:solidFill>
                <a:prstDash val="solid"/>
              </a:ln>
              <a:effectLst/>
            </p:spPr>
          </p:cxnSp>
          <p:cxnSp>
            <p:nvCxnSpPr>
              <p:cNvPr id="54" name="直线箭头连接符 53">
                <a:extLst>
                  <a:ext uri="{FF2B5EF4-FFF2-40B4-BE49-F238E27FC236}">
                    <a16:creationId xmlns:a16="http://schemas.microsoft.com/office/drawing/2014/main" id="{6DA730F5-64C9-0C49-BEAE-26FBF0C0638D}"/>
                  </a:ext>
                </a:extLst>
              </p:cNvPr>
              <p:cNvCxnSpPr>
                <a:cxnSpLocks/>
              </p:cNvCxnSpPr>
              <p:nvPr/>
            </p:nvCxnSpPr>
            <p:spPr>
              <a:xfrm>
                <a:off x="742834" y="2300038"/>
                <a:ext cx="1106547"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sp>
            <p:nvSpPr>
              <p:cNvPr id="55" name="文本框 54">
                <a:extLst>
                  <a:ext uri="{FF2B5EF4-FFF2-40B4-BE49-F238E27FC236}">
                    <a16:creationId xmlns:a16="http://schemas.microsoft.com/office/drawing/2014/main" id="{8E78761D-0FE1-DD46-8797-27C4255F7810}"/>
                  </a:ext>
                </a:extLst>
              </p:cNvPr>
              <p:cNvSpPr txBox="1"/>
              <p:nvPr/>
            </p:nvSpPr>
            <p:spPr>
              <a:xfrm>
                <a:off x="745201" y="2052365"/>
                <a:ext cx="11018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6 secs</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56" name="文本框 55">
              <a:extLst>
                <a:ext uri="{FF2B5EF4-FFF2-40B4-BE49-F238E27FC236}">
                  <a16:creationId xmlns:a16="http://schemas.microsoft.com/office/drawing/2014/main" id="{C58318E2-CAEC-EC43-9219-1CCF935ED414}"/>
                </a:ext>
              </a:extLst>
            </p:cNvPr>
            <p:cNvSpPr txBox="1"/>
            <p:nvPr/>
          </p:nvSpPr>
          <p:spPr>
            <a:xfrm>
              <a:off x="678064" y="4363313"/>
              <a:ext cx="1837509"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Query pattern</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57" name="文本框 56">
            <a:extLst>
              <a:ext uri="{FF2B5EF4-FFF2-40B4-BE49-F238E27FC236}">
                <a16:creationId xmlns:a16="http://schemas.microsoft.com/office/drawing/2014/main" id="{0479C0C0-80BD-3F40-8594-C41AD1FAA73A}"/>
              </a:ext>
            </a:extLst>
          </p:cNvPr>
          <p:cNvSpPr txBox="1"/>
          <p:nvPr/>
        </p:nvSpPr>
        <p:spPr>
          <a:xfrm>
            <a:off x="679441" y="5305380"/>
            <a:ext cx="6785224" cy="1383712"/>
          </a:xfrm>
          <a:prstGeom prst="rect">
            <a:avLst/>
          </a:prstGeom>
          <a:noFill/>
        </p:spPr>
        <p:txBody>
          <a:bodyPr wrap="square">
            <a:spAutoFit/>
          </a:bodyPr>
          <a:lstStyle/>
          <a:p>
            <a:pPr>
              <a:lnSpc>
                <a:spcPct val="150000"/>
              </a:lnSpc>
              <a:buClr>
                <a:srgbClr val="000000"/>
              </a:buClr>
              <a:defRPr/>
            </a:pPr>
            <a:r>
              <a:rPr kumimoji="1" lang="en-US" altLang="zh-CN" sz="1400" kern="0" dirty="0">
                <a:solidFill>
                  <a:srgbClr val="000000"/>
                </a:solidFill>
                <a:latin typeface="Arial Rounded MT Bold" panose="020F0704030504030204" pitchFamily="34" charset="0"/>
                <a:ea typeface="Microsoft YaHei" panose="020B0503020204020204" pitchFamily="34" charset="-122"/>
                <a:cs typeface="Arial"/>
                <a:sym typeface="Arial"/>
              </a:rPr>
              <a:t>Pattern commonly specifies:</a:t>
            </a:r>
            <a:endParaRPr kumimoji="1" lang="en-US" altLang="zh-CN" sz="1400" kern="0" dirty="0">
              <a:solidFill>
                <a:srgbClr val="000000"/>
              </a:solidFill>
              <a:latin typeface="Arial Rounded MT Bold" panose="020F0704030504030204" pitchFamily="34" charset="0"/>
              <a:ea typeface="Microsoft YaHei" panose="020B0503020204020204" pitchFamily="34" charset="-122"/>
              <a:cs typeface="Arial"/>
              <a:sym typeface="Wingdings" pitchFamily="2" charset="2"/>
            </a:endParaRPr>
          </a:p>
          <a:p>
            <a:pPr>
              <a:lnSpc>
                <a:spcPct val="150000"/>
              </a:lnSpc>
              <a:buClr>
                <a:srgbClr val="000000"/>
              </a:buClr>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Wingdings" pitchFamily="2" charset="2"/>
              </a:rPr>
              <a:t>(1) the constraints on event attribute values;</a:t>
            </a:r>
          </a:p>
          <a:p>
            <a:pPr>
              <a:lnSpc>
                <a:spcPct val="150000"/>
              </a:lnSpc>
              <a:buClr>
                <a:srgbClr val="000000"/>
              </a:buClr>
              <a:defRPr/>
            </a:pPr>
            <a:r>
              <a:rPr kumimoji="1" lang="en-US" altLang="zh-CN" sz="1400" kern="0" dirty="0">
                <a:solidFill>
                  <a:srgbClr val="000000"/>
                </a:solidFill>
                <a:latin typeface="Arial Rounded MT Bold" panose="020F0704030504030204" pitchFamily="34" charset="0"/>
                <a:ea typeface="Microsoft YaHei" panose="020B0503020204020204" pitchFamily="34" charset="-122"/>
                <a:cs typeface="Arial"/>
                <a:sym typeface="Wingdings" pitchFamily="2" charset="2"/>
              </a:rPr>
              <a:t>(2) the event temporal order;</a:t>
            </a:r>
          </a:p>
          <a:p>
            <a:pPr>
              <a:lnSpc>
                <a:spcPct val="150000"/>
              </a:lnSpc>
              <a:buClr>
                <a:srgbClr val="000000"/>
              </a:buClr>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Wingdings" pitchFamily="2" charset="2"/>
              </a:rPr>
              <a:t>(</a:t>
            </a:r>
            <a:r>
              <a:rPr kumimoji="1" lang="en-US" altLang="zh-CN" sz="1400" kern="0" dirty="0">
                <a:solidFill>
                  <a:srgbClr val="000000"/>
                </a:solidFill>
                <a:latin typeface="Arial Rounded MT Bold" panose="020F0704030504030204" pitchFamily="34" charset="0"/>
                <a:ea typeface="Microsoft YaHei" panose="020B0503020204020204" pitchFamily="34" charset="-122"/>
                <a:cs typeface="Arial"/>
                <a:sym typeface="Wingdings" pitchFamily="2" charset="2"/>
              </a:rPr>
              <a:t>3) the maximum distance between the earliest and latest events</a:t>
            </a:r>
            <a:r>
              <a:rPr kumimoji="1" lang="en" altLang="zh-CN" sz="1600" kern="0" dirty="0">
                <a:solidFill>
                  <a:srgbClr val="000000"/>
                </a:solidFill>
                <a:latin typeface="Arial Rounded MT Bold" panose="020F0704030504030204" pitchFamily="34" charset="0"/>
                <a:ea typeface="Microsoft YaHei" panose="020B0503020204020204" pitchFamily="34" charset="-122"/>
                <a:cs typeface="Arial"/>
              </a:rPr>
              <a:t>.</a:t>
            </a:r>
            <a:endParaRPr kumimoji="1" lang="zh-CN" altLang="en-US" sz="1600" kern="0" dirty="0">
              <a:solidFill>
                <a:srgbClr val="000000"/>
              </a:solidFill>
              <a:latin typeface="Arial Rounded MT Bold" panose="020F0704030504030204" pitchFamily="34" charset="0"/>
              <a:ea typeface="Microsoft YaHei" panose="020B0503020204020204" pitchFamily="34" charset="-122"/>
              <a:cs typeface="Arial"/>
              <a:sym typeface="Arial"/>
            </a:endParaRPr>
          </a:p>
        </p:txBody>
      </p:sp>
      <p:sp>
        <p:nvSpPr>
          <p:cNvPr id="62" name="下弧形箭头 61">
            <a:extLst>
              <a:ext uri="{FF2B5EF4-FFF2-40B4-BE49-F238E27FC236}">
                <a16:creationId xmlns:a16="http://schemas.microsoft.com/office/drawing/2014/main" id="{9CCEE416-DC37-7B4F-B220-95215F70D804}"/>
              </a:ext>
            </a:extLst>
          </p:cNvPr>
          <p:cNvSpPr/>
          <p:nvPr/>
        </p:nvSpPr>
        <p:spPr bwMode="auto">
          <a:xfrm>
            <a:off x="2737486" y="3533266"/>
            <a:ext cx="6080663" cy="709491"/>
          </a:xfrm>
          <a:prstGeom prst="curvedDownArrow">
            <a:avLst/>
          </a:prstGeom>
          <a:solidFill>
            <a:schemeClr val="accent6">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kumimoji="1" lang="zh-CN" altLang="en-US" sz="2400" dirty="0"/>
          </a:p>
        </p:txBody>
      </p:sp>
      <p:sp>
        <p:nvSpPr>
          <p:cNvPr id="64" name="文本框 63">
            <a:extLst>
              <a:ext uri="{FF2B5EF4-FFF2-40B4-BE49-F238E27FC236}">
                <a16:creationId xmlns:a16="http://schemas.microsoft.com/office/drawing/2014/main" id="{D80A84FD-2196-214B-9ECB-38EDB886EBF1}"/>
              </a:ext>
            </a:extLst>
          </p:cNvPr>
          <p:cNvSpPr txBox="1"/>
          <p:nvPr/>
        </p:nvSpPr>
        <p:spPr>
          <a:xfrm>
            <a:off x="4755344" y="3615414"/>
            <a:ext cx="1837509"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Retrieve</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nvGrpSpPr>
          <p:cNvPr id="44" name="组合 43">
            <a:extLst>
              <a:ext uri="{FF2B5EF4-FFF2-40B4-BE49-F238E27FC236}">
                <a16:creationId xmlns:a16="http://schemas.microsoft.com/office/drawing/2014/main" id="{979D4151-C53E-A74D-B44B-9971FB3E0AB6}"/>
              </a:ext>
            </a:extLst>
          </p:cNvPr>
          <p:cNvGrpSpPr/>
          <p:nvPr/>
        </p:nvGrpSpPr>
        <p:grpSpPr>
          <a:xfrm>
            <a:off x="7970018" y="4253132"/>
            <a:ext cx="1354810" cy="976492"/>
            <a:chOff x="7499696" y="4250921"/>
            <a:chExt cx="1354810" cy="976492"/>
          </a:xfrm>
        </p:grpSpPr>
        <p:sp>
          <p:nvSpPr>
            <p:cNvPr id="63" name="矩形 62">
              <a:extLst>
                <a:ext uri="{FF2B5EF4-FFF2-40B4-BE49-F238E27FC236}">
                  <a16:creationId xmlns:a16="http://schemas.microsoft.com/office/drawing/2014/main" id="{E5C1A0EC-A24A-AC40-A9DF-8D4911B629C9}"/>
                </a:ext>
              </a:extLst>
            </p:cNvPr>
            <p:cNvSpPr/>
            <p:nvPr/>
          </p:nvSpPr>
          <p:spPr>
            <a:xfrm>
              <a:off x="7501208" y="4258345"/>
              <a:ext cx="1333870" cy="969068"/>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81" name="文本框 80">
              <a:extLst>
                <a:ext uri="{FF2B5EF4-FFF2-40B4-BE49-F238E27FC236}">
                  <a16:creationId xmlns:a16="http://schemas.microsoft.com/office/drawing/2014/main" id="{9D16C055-7149-414E-98C4-7B0E3AD87A04}"/>
                </a:ext>
              </a:extLst>
            </p:cNvPr>
            <p:cNvSpPr txBox="1"/>
            <p:nvPr/>
          </p:nvSpPr>
          <p:spPr>
            <a:xfrm>
              <a:off x="7499696" y="4250921"/>
              <a:ext cx="1335380"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Match(es)</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nvGrpSpPr>
            <p:cNvPr id="88" name="组合 87">
              <a:extLst>
                <a:ext uri="{FF2B5EF4-FFF2-40B4-BE49-F238E27FC236}">
                  <a16:creationId xmlns:a16="http://schemas.microsoft.com/office/drawing/2014/main" id="{106C8BCB-2E2D-CD4C-8A95-BDD8D15E7A98}"/>
                </a:ext>
              </a:extLst>
            </p:cNvPr>
            <p:cNvGrpSpPr/>
            <p:nvPr/>
          </p:nvGrpSpPr>
          <p:grpSpPr>
            <a:xfrm>
              <a:off x="7520636" y="4521500"/>
              <a:ext cx="1333870" cy="307777"/>
              <a:chOff x="6056745" y="5186305"/>
              <a:chExt cx="1333870" cy="307777"/>
            </a:xfrm>
          </p:grpSpPr>
          <p:sp>
            <p:nvSpPr>
              <p:cNvPr id="82" name="文本框 81">
                <a:extLst>
                  <a:ext uri="{FF2B5EF4-FFF2-40B4-BE49-F238E27FC236}">
                    <a16:creationId xmlns:a16="http://schemas.microsoft.com/office/drawing/2014/main" id="{E351CF04-EA7C-1849-AF27-69AA2EF4188D}"/>
                  </a:ext>
                </a:extLst>
              </p:cNvPr>
              <p:cNvSpPr txBox="1"/>
              <p:nvPr/>
            </p:nvSpPr>
            <p:spPr>
              <a:xfrm>
                <a:off x="6056745" y="5186305"/>
                <a:ext cx="133387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Arial"/>
                    <a:sym typeface="Arial"/>
                  </a:rPr>
                  <a:t>(      ,      ,      )</a:t>
                </a:r>
                <a:endParaRPr kumimoji="0" lang="zh-CN" altLang="en-US"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Arial"/>
                  <a:sym typeface="Arial"/>
                </a:endParaRPr>
              </a:p>
            </p:txBody>
          </p:sp>
          <p:sp>
            <p:nvSpPr>
              <p:cNvPr id="83" name="矩形 82">
                <a:extLst>
                  <a:ext uri="{FF2B5EF4-FFF2-40B4-BE49-F238E27FC236}">
                    <a16:creationId xmlns:a16="http://schemas.microsoft.com/office/drawing/2014/main" id="{330DAB8A-48B2-504E-865B-6699878C531D}"/>
                  </a:ext>
                </a:extLst>
              </p:cNvPr>
              <p:cNvSpPr/>
              <p:nvPr/>
            </p:nvSpPr>
            <p:spPr>
              <a:xfrm>
                <a:off x="6250472" y="523636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84" name="缺角矩形 83">
                <a:extLst>
                  <a:ext uri="{FF2B5EF4-FFF2-40B4-BE49-F238E27FC236}">
                    <a16:creationId xmlns:a16="http://schemas.microsoft.com/office/drawing/2014/main" id="{5230FC1A-BA5B-6C48-9B23-780212915377}"/>
                  </a:ext>
                </a:extLst>
              </p:cNvPr>
              <p:cNvSpPr/>
              <p:nvPr/>
            </p:nvSpPr>
            <p:spPr>
              <a:xfrm>
                <a:off x="6629094" y="5231132"/>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6</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87" name="梯形 86">
                <a:extLst>
                  <a:ext uri="{FF2B5EF4-FFF2-40B4-BE49-F238E27FC236}">
                    <a16:creationId xmlns:a16="http://schemas.microsoft.com/office/drawing/2014/main" id="{C43EA0BC-C39F-6B47-B397-B9F91BCC5372}"/>
                  </a:ext>
                </a:extLst>
              </p:cNvPr>
              <p:cNvSpPr/>
              <p:nvPr/>
            </p:nvSpPr>
            <p:spPr>
              <a:xfrm>
                <a:off x="7011363" y="5231132"/>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8</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grpSp>
        <p:grpSp>
          <p:nvGrpSpPr>
            <p:cNvPr id="92" name="组合 91">
              <a:extLst>
                <a:ext uri="{FF2B5EF4-FFF2-40B4-BE49-F238E27FC236}">
                  <a16:creationId xmlns:a16="http://schemas.microsoft.com/office/drawing/2014/main" id="{7FA8DEC8-3814-4D43-9F38-71F3BE7A9ED8}"/>
                </a:ext>
              </a:extLst>
            </p:cNvPr>
            <p:cNvGrpSpPr/>
            <p:nvPr/>
          </p:nvGrpSpPr>
          <p:grpSpPr>
            <a:xfrm>
              <a:off x="7502720" y="4905576"/>
              <a:ext cx="1333870" cy="307777"/>
              <a:chOff x="6056745" y="5186305"/>
              <a:chExt cx="1333870" cy="307777"/>
            </a:xfrm>
          </p:grpSpPr>
          <p:sp>
            <p:nvSpPr>
              <p:cNvPr id="93" name="文本框 92">
                <a:extLst>
                  <a:ext uri="{FF2B5EF4-FFF2-40B4-BE49-F238E27FC236}">
                    <a16:creationId xmlns:a16="http://schemas.microsoft.com/office/drawing/2014/main" id="{204DE3EF-B098-AA49-9D27-6FEB26808E66}"/>
                  </a:ext>
                </a:extLst>
              </p:cNvPr>
              <p:cNvSpPr txBox="1"/>
              <p:nvPr/>
            </p:nvSpPr>
            <p:spPr>
              <a:xfrm>
                <a:off x="6056745" y="5186305"/>
                <a:ext cx="1333870" cy="307777"/>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Arial"/>
                    <a:sym typeface="Arial"/>
                  </a:rPr>
                  <a:t>(      ,      ,      )</a:t>
                </a:r>
                <a:endParaRPr kumimoji="0" lang="zh-CN" altLang="en-US" sz="1400" b="1" i="0" u="none" strike="noStrike" kern="0" cap="none" spc="0" normalizeH="0" baseline="0" noProof="0" dirty="0">
                  <a:ln>
                    <a:noFill/>
                  </a:ln>
                  <a:solidFill>
                    <a:srgbClr val="000000"/>
                  </a:solidFill>
                  <a:effectLst/>
                  <a:uLnTx/>
                  <a:uFillTx/>
                  <a:latin typeface="Microsoft YaHei" panose="020B0503020204020204" pitchFamily="34" charset="-122"/>
                  <a:ea typeface="Microsoft YaHei" panose="020B0503020204020204" pitchFamily="34" charset="-122"/>
                  <a:cs typeface="Arial"/>
                  <a:sym typeface="Arial"/>
                </a:endParaRPr>
              </a:p>
            </p:txBody>
          </p:sp>
          <p:sp>
            <p:nvSpPr>
              <p:cNvPr id="94" name="矩形 93">
                <a:extLst>
                  <a:ext uri="{FF2B5EF4-FFF2-40B4-BE49-F238E27FC236}">
                    <a16:creationId xmlns:a16="http://schemas.microsoft.com/office/drawing/2014/main" id="{CE3FCFF7-AF23-AB44-B227-B3ADD80B2E37}"/>
                  </a:ext>
                </a:extLst>
              </p:cNvPr>
              <p:cNvSpPr/>
              <p:nvPr/>
            </p:nvSpPr>
            <p:spPr>
              <a:xfrm>
                <a:off x="6265338" y="5234258"/>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95" name="缺角矩形 94">
                <a:extLst>
                  <a:ext uri="{FF2B5EF4-FFF2-40B4-BE49-F238E27FC236}">
                    <a16:creationId xmlns:a16="http://schemas.microsoft.com/office/drawing/2014/main" id="{26662870-CA41-E644-80C8-7D54D5F818B4}"/>
                  </a:ext>
                </a:extLst>
              </p:cNvPr>
              <p:cNvSpPr/>
              <p:nvPr/>
            </p:nvSpPr>
            <p:spPr>
              <a:xfrm>
                <a:off x="6647287" y="5231132"/>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96" name="梯形 95">
                <a:extLst>
                  <a:ext uri="{FF2B5EF4-FFF2-40B4-BE49-F238E27FC236}">
                    <a16:creationId xmlns:a16="http://schemas.microsoft.com/office/drawing/2014/main" id="{B55D47E6-5270-394E-A143-E6907C818909}"/>
                  </a:ext>
                </a:extLst>
              </p:cNvPr>
              <p:cNvSpPr/>
              <p:nvPr/>
            </p:nvSpPr>
            <p:spPr>
              <a:xfrm>
                <a:off x="7038334" y="5227786"/>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grpSp>
        <p:cxnSp>
          <p:nvCxnSpPr>
            <p:cNvPr id="98" name="直线连接符 97">
              <a:extLst>
                <a:ext uri="{FF2B5EF4-FFF2-40B4-BE49-F238E27FC236}">
                  <a16:creationId xmlns:a16="http://schemas.microsoft.com/office/drawing/2014/main" id="{6F6262DA-363D-2041-B72F-0955A78936AE}"/>
                </a:ext>
              </a:extLst>
            </p:cNvPr>
            <p:cNvCxnSpPr>
              <a:cxnSpLocks/>
            </p:cNvCxnSpPr>
            <p:nvPr/>
          </p:nvCxnSpPr>
          <p:spPr bwMode="auto">
            <a:xfrm flipH="1">
              <a:off x="7499696" y="4521500"/>
              <a:ext cx="1335380" cy="0"/>
            </a:xfrm>
            <a:prstGeom prst="line">
              <a:avLst/>
            </a:prstGeom>
            <a:solidFill>
              <a:schemeClr val="bg1"/>
            </a:solidFill>
            <a:ln w="25400" cap="flat" cmpd="sng" algn="ctr">
              <a:solidFill>
                <a:schemeClr val="tx1"/>
              </a:solidFill>
              <a:prstDash val="sysDash"/>
              <a:round/>
              <a:headEnd type="none" w="med" len="med"/>
              <a:tailEnd type="none" w="med" len="med"/>
            </a:ln>
            <a:effectLst/>
          </p:spPr>
        </p:cxnSp>
        <p:sp>
          <p:nvSpPr>
            <p:cNvPr id="120" name="文本框 119">
              <a:extLst>
                <a:ext uri="{FF2B5EF4-FFF2-40B4-BE49-F238E27FC236}">
                  <a16:creationId xmlns:a16="http://schemas.microsoft.com/office/drawing/2014/main" id="{FCA2F215-E0AD-7B47-A2AE-C735AA69900B}"/>
                </a:ext>
              </a:extLst>
            </p:cNvPr>
            <p:cNvSpPr txBox="1"/>
            <p:nvPr/>
          </p:nvSpPr>
          <p:spPr>
            <a:xfrm>
              <a:off x="7637210" y="491783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21" name="文本框 120">
              <a:extLst>
                <a:ext uri="{FF2B5EF4-FFF2-40B4-BE49-F238E27FC236}">
                  <a16:creationId xmlns:a16="http://schemas.microsoft.com/office/drawing/2014/main" id="{FDA8B8D9-8AB7-C84C-A2D5-E6BD2B1F4901}"/>
                </a:ext>
              </a:extLst>
            </p:cNvPr>
            <p:cNvSpPr txBox="1"/>
            <p:nvPr/>
          </p:nvSpPr>
          <p:spPr>
            <a:xfrm>
              <a:off x="8001198" y="491144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22" name="文本框 121">
              <a:extLst>
                <a:ext uri="{FF2B5EF4-FFF2-40B4-BE49-F238E27FC236}">
                  <a16:creationId xmlns:a16="http://schemas.microsoft.com/office/drawing/2014/main" id="{15175880-3827-0A46-AC41-C03A13DBC6A5}"/>
                </a:ext>
              </a:extLst>
            </p:cNvPr>
            <p:cNvSpPr txBox="1"/>
            <p:nvPr/>
          </p:nvSpPr>
          <p:spPr>
            <a:xfrm>
              <a:off x="8394981" y="4958773"/>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grpSp>
        <p:nvGrpSpPr>
          <p:cNvPr id="59" name="组合 58">
            <a:extLst>
              <a:ext uri="{FF2B5EF4-FFF2-40B4-BE49-F238E27FC236}">
                <a16:creationId xmlns:a16="http://schemas.microsoft.com/office/drawing/2014/main" id="{43A5C26F-3EE9-CD40-B71A-EA84BE1F5115}"/>
              </a:ext>
            </a:extLst>
          </p:cNvPr>
          <p:cNvGrpSpPr/>
          <p:nvPr/>
        </p:nvGrpSpPr>
        <p:grpSpPr>
          <a:xfrm>
            <a:off x="582499" y="2303288"/>
            <a:ext cx="10172004" cy="1429283"/>
            <a:chOff x="582499" y="2303288"/>
            <a:chExt cx="10172004" cy="1429283"/>
          </a:xfrm>
        </p:grpSpPr>
        <p:sp>
          <p:nvSpPr>
            <p:cNvPr id="7" name="椭圆 6">
              <a:extLst>
                <a:ext uri="{FF2B5EF4-FFF2-40B4-BE49-F238E27FC236}">
                  <a16:creationId xmlns:a16="http://schemas.microsoft.com/office/drawing/2014/main" id="{8C1255B3-85D1-2C45-82CF-A4334764310C}"/>
                </a:ext>
              </a:extLst>
            </p:cNvPr>
            <p:cNvSpPr/>
            <p:nvPr/>
          </p:nvSpPr>
          <p:spPr>
            <a:xfrm>
              <a:off x="1649277" y="305269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8" name="矩形 7">
              <a:extLst>
                <a:ext uri="{FF2B5EF4-FFF2-40B4-BE49-F238E27FC236}">
                  <a16:creationId xmlns:a16="http://schemas.microsoft.com/office/drawing/2014/main" id="{EB48AD37-99DD-E34B-8E33-D76FDECB4743}"/>
                </a:ext>
              </a:extLst>
            </p:cNvPr>
            <p:cNvSpPr/>
            <p:nvPr/>
          </p:nvSpPr>
          <p:spPr>
            <a:xfrm>
              <a:off x="1945002" y="3052691"/>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0" name="六边形 9">
              <a:extLst>
                <a:ext uri="{FF2B5EF4-FFF2-40B4-BE49-F238E27FC236}">
                  <a16:creationId xmlns:a16="http://schemas.microsoft.com/office/drawing/2014/main" id="{6ED6CD16-7EB0-E748-984C-9F8ADB5DE640}"/>
                </a:ext>
              </a:extLst>
            </p:cNvPr>
            <p:cNvSpPr/>
            <p:nvPr/>
          </p:nvSpPr>
          <p:spPr>
            <a:xfrm>
              <a:off x="2539725" y="307368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3" name="六边形 12">
              <a:extLst>
                <a:ext uri="{FF2B5EF4-FFF2-40B4-BE49-F238E27FC236}">
                  <a16:creationId xmlns:a16="http://schemas.microsoft.com/office/drawing/2014/main" id="{37D284AA-F321-694F-A88D-3450A1ADD799}"/>
                </a:ext>
              </a:extLst>
            </p:cNvPr>
            <p:cNvSpPr/>
            <p:nvPr/>
          </p:nvSpPr>
          <p:spPr>
            <a:xfrm>
              <a:off x="4001791" y="307065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9</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4" name="矩形 13">
              <a:extLst>
                <a:ext uri="{FF2B5EF4-FFF2-40B4-BE49-F238E27FC236}">
                  <a16:creationId xmlns:a16="http://schemas.microsoft.com/office/drawing/2014/main" id="{695C13F3-388A-1343-9192-43B92A737FBB}"/>
                </a:ext>
              </a:extLst>
            </p:cNvPr>
            <p:cNvSpPr/>
            <p:nvPr/>
          </p:nvSpPr>
          <p:spPr>
            <a:xfrm>
              <a:off x="4588511" y="307174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5" name="缺角矩形 14">
              <a:extLst>
                <a:ext uri="{FF2B5EF4-FFF2-40B4-BE49-F238E27FC236}">
                  <a16:creationId xmlns:a16="http://schemas.microsoft.com/office/drawing/2014/main" id="{31D2A512-FD9D-1B4D-B269-EAE052FA7DB4}"/>
                </a:ext>
              </a:extLst>
            </p:cNvPr>
            <p:cNvSpPr/>
            <p:nvPr/>
          </p:nvSpPr>
          <p:spPr>
            <a:xfrm>
              <a:off x="4282552" y="3070540"/>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8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6" name="矩形 15">
              <a:extLst>
                <a:ext uri="{FF2B5EF4-FFF2-40B4-BE49-F238E27FC236}">
                  <a16:creationId xmlns:a16="http://schemas.microsoft.com/office/drawing/2014/main" id="{F365AA01-7E3D-F54D-B5A0-3DFF005BA1A7}"/>
                </a:ext>
              </a:extLst>
            </p:cNvPr>
            <p:cNvSpPr/>
            <p:nvPr/>
          </p:nvSpPr>
          <p:spPr>
            <a:xfrm>
              <a:off x="4884231" y="307174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7" name="矩形 16">
              <a:extLst>
                <a:ext uri="{FF2B5EF4-FFF2-40B4-BE49-F238E27FC236}">
                  <a16:creationId xmlns:a16="http://schemas.microsoft.com/office/drawing/2014/main" id="{F0298F49-6D9C-5243-A535-35AD8A8A43AA}"/>
                </a:ext>
              </a:extLst>
            </p:cNvPr>
            <p:cNvSpPr/>
            <p:nvPr/>
          </p:nvSpPr>
          <p:spPr>
            <a:xfrm>
              <a:off x="5179951" y="308536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8" name="六边形 17">
              <a:extLst>
                <a:ext uri="{FF2B5EF4-FFF2-40B4-BE49-F238E27FC236}">
                  <a16:creationId xmlns:a16="http://schemas.microsoft.com/office/drawing/2014/main" id="{877CBFDA-2824-D140-8791-220404C5527B}"/>
                </a:ext>
              </a:extLst>
            </p:cNvPr>
            <p:cNvSpPr/>
            <p:nvPr/>
          </p:nvSpPr>
          <p:spPr>
            <a:xfrm>
              <a:off x="5472731" y="3085362"/>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 name="六边形 20">
              <a:extLst>
                <a:ext uri="{FF2B5EF4-FFF2-40B4-BE49-F238E27FC236}">
                  <a16:creationId xmlns:a16="http://schemas.microsoft.com/office/drawing/2014/main" id="{BEC4950E-1805-8B44-99F9-57D40FF4CBA5}"/>
                </a:ext>
              </a:extLst>
            </p:cNvPr>
            <p:cNvSpPr/>
            <p:nvPr/>
          </p:nvSpPr>
          <p:spPr>
            <a:xfrm>
              <a:off x="6660634" y="307128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 name="椭圆 21">
              <a:extLst>
                <a:ext uri="{FF2B5EF4-FFF2-40B4-BE49-F238E27FC236}">
                  <a16:creationId xmlns:a16="http://schemas.microsoft.com/office/drawing/2014/main" id="{2B85A32E-58EE-1041-BC5D-F355F0D66EED}"/>
                </a:ext>
              </a:extLst>
            </p:cNvPr>
            <p:cNvSpPr/>
            <p:nvPr/>
          </p:nvSpPr>
          <p:spPr>
            <a:xfrm>
              <a:off x="6959297" y="307128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4" name="椭圆 23">
              <a:extLst>
                <a:ext uri="{FF2B5EF4-FFF2-40B4-BE49-F238E27FC236}">
                  <a16:creationId xmlns:a16="http://schemas.microsoft.com/office/drawing/2014/main" id="{034CCCE5-B76C-1E47-9E60-ED70DB51A00F}"/>
                </a:ext>
              </a:extLst>
            </p:cNvPr>
            <p:cNvSpPr/>
            <p:nvPr/>
          </p:nvSpPr>
          <p:spPr>
            <a:xfrm>
              <a:off x="7255017" y="307508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6" name="缺角矩形 25">
              <a:extLst>
                <a:ext uri="{FF2B5EF4-FFF2-40B4-BE49-F238E27FC236}">
                  <a16:creationId xmlns:a16="http://schemas.microsoft.com/office/drawing/2014/main" id="{AA5CB63E-0C67-784B-B58A-9A63ED8E22B7}"/>
                </a:ext>
              </a:extLst>
            </p:cNvPr>
            <p:cNvSpPr/>
            <p:nvPr/>
          </p:nvSpPr>
          <p:spPr>
            <a:xfrm>
              <a:off x="7838349" y="3075648"/>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7" name="梯形 26">
              <a:extLst>
                <a:ext uri="{FF2B5EF4-FFF2-40B4-BE49-F238E27FC236}">
                  <a16:creationId xmlns:a16="http://schemas.microsoft.com/office/drawing/2014/main" id="{79FA9108-A532-AD45-A96D-F4532E8C7BB2}"/>
                </a:ext>
              </a:extLst>
            </p:cNvPr>
            <p:cNvSpPr/>
            <p:nvPr/>
          </p:nvSpPr>
          <p:spPr>
            <a:xfrm>
              <a:off x="8147713" y="3075648"/>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9" name="六边形 28">
              <a:extLst>
                <a:ext uri="{FF2B5EF4-FFF2-40B4-BE49-F238E27FC236}">
                  <a16:creationId xmlns:a16="http://schemas.microsoft.com/office/drawing/2014/main" id="{2A35073A-2C5A-6346-A46E-40D805136090}"/>
                </a:ext>
              </a:extLst>
            </p:cNvPr>
            <p:cNvSpPr/>
            <p:nvPr/>
          </p:nvSpPr>
          <p:spPr>
            <a:xfrm>
              <a:off x="8748573" y="308370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31" name="椭圆 30">
              <a:extLst>
                <a:ext uri="{FF2B5EF4-FFF2-40B4-BE49-F238E27FC236}">
                  <a16:creationId xmlns:a16="http://schemas.microsoft.com/office/drawing/2014/main" id="{28A49AC8-469A-F14D-A620-7456F248BD31}"/>
                </a:ext>
              </a:extLst>
            </p:cNvPr>
            <p:cNvSpPr/>
            <p:nvPr/>
          </p:nvSpPr>
          <p:spPr>
            <a:xfrm>
              <a:off x="9334124" y="3083706"/>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32" name="矩形 31">
              <a:extLst>
                <a:ext uri="{FF2B5EF4-FFF2-40B4-BE49-F238E27FC236}">
                  <a16:creationId xmlns:a16="http://schemas.microsoft.com/office/drawing/2014/main" id="{ABC2276A-811E-214C-B544-035E39564C08}"/>
                </a:ext>
              </a:extLst>
            </p:cNvPr>
            <p:cNvSpPr/>
            <p:nvPr/>
          </p:nvSpPr>
          <p:spPr>
            <a:xfrm>
              <a:off x="9635734" y="308370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33" name="矩形 32">
              <a:extLst>
                <a:ext uri="{FF2B5EF4-FFF2-40B4-BE49-F238E27FC236}">
                  <a16:creationId xmlns:a16="http://schemas.microsoft.com/office/drawing/2014/main" id="{4BC43C5C-7C07-6F4E-80C4-145B990B5E4C}"/>
                </a:ext>
              </a:extLst>
            </p:cNvPr>
            <p:cNvSpPr/>
            <p:nvPr/>
          </p:nvSpPr>
          <p:spPr>
            <a:xfrm>
              <a:off x="9928514" y="308576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34" name="矩形 33">
              <a:extLst>
                <a:ext uri="{FF2B5EF4-FFF2-40B4-BE49-F238E27FC236}">
                  <a16:creationId xmlns:a16="http://schemas.microsoft.com/office/drawing/2014/main" id="{40055CC7-7D11-5640-A01B-539FAF2282ED}"/>
                </a:ext>
              </a:extLst>
            </p:cNvPr>
            <p:cNvSpPr/>
            <p:nvPr/>
          </p:nvSpPr>
          <p:spPr>
            <a:xfrm>
              <a:off x="3420680" y="306878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7</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5" name="缺角矩形 34">
              <a:extLst>
                <a:ext uri="{FF2B5EF4-FFF2-40B4-BE49-F238E27FC236}">
                  <a16:creationId xmlns:a16="http://schemas.microsoft.com/office/drawing/2014/main" id="{840252CC-30BB-9341-A385-B647445B42A7}"/>
                </a:ext>
              </a:extLst>
            </p:cNvPr>
            <p:cNvSpPr/>
            <p:nvPr/>
          </p:nvSpPr>
          <p:spPr>
            <a:xfrm>
              <a:off x="6356309" y="3077106"/>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36" name="缺角矩形 35">
              <a:extLst>
                <a:ext uri="{FF2B5EF4-FFF2-40B4-BE49-F238E27FC236}">
                  <a16:creationId xmlns:a16="http://schemas.microsoft.com/office/drawing/2014/main" id="{4FE01212-2C65-CD40-9DC4-17369F42B060}"/>
                </a:ext>
              </a:extLst>
            </p:cNvPr>
            <p:cNvSpPr/>
            <p:nvPr/>
          </p:nvSpPr>
          <p:spPr>
            <a:xfrm>
              <a:off x="3127887" y="3068784"/>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kern="0" dirty="0">
                  <a:latin typeface="Arial Rounded MT Bold" panose="020F0704030504030204" pitchFamily="34" charset="0"/>
                  <a:ea typeface="宋体" panose="02010600030101010101" pitchFamily="2" charset="-122"/>
                  <a:sym typeface="Arial"/>
                </a:rPr>
                <a:t>6</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7" name="梯形 36">
              <a:extLst>
                <a:ext uri="{FF2B5EF4-FFF2-40B4-BE49-F238E27FC236}">
                  <a16:creationId xmlns:a16="http://schemas.microsoft.com/office/drawing/2014/main" id="{6802695F-2A06-5845-978E-AC73F461E2BE}"/>
                </a:ext>
              </a:extLst>
            </p:cNvPr>
            <p:cNvSpPr/>
            <p:nvPr/>
          </p:nvSpPr>
          <p:spPr>
            <a:xfrm>
              <a:off x="3713479" y="3068783"/>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8</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38" name="缺角矩形 37">
              <a:extLst>
                <a:ext uri="{FF2B5EF4-FFF2-40B4-BE49-F238E27FC236}">
                  <a16:creationId xmlns:a16="http://schemas.microsoft.com/office/drawing/2014/main" id="{0F4BE5A2-28B1-0D4C-B296-AD7CE3AEE30A}"/>
                </a:ext>
              </a:extLst>
            </p:cNvPr>
            <p:cNvSpPr/>
            <p:nvPr/>
          </p:nvSpPr>
          <p:spPr>
            <a:xfrm>
              <a:off x="10221293" y="3083706"/>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39" name="直线箭头连接符 38">
              <a:extLst>
                <a:ext uri="{FF2B5EF4-FFF2-40B4-BE49-F238E27FC236}">
                  <a16:creationId xmlns:a16="http://schemas.microsoft.com/office/drawing/2014/main" id="{23B9EEB4-254C-2045-8923-D8CE88B4B7AD}"/>
                </a:ext>
              </a:extLst>
            </p:cNvPr>
            <p:cNvCxnSpPr>
              <a:cxnSpLocks/>
            </p:cNvCxnSpPr>
            <p:nvPr/>
          </p:nvCxnSpPr>
          <p:spPr>
            <a:xfrm>
              <a:off x="1357803" y="3409577"/>
              <a:ext cx="9396700"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40" name="文本框 39">
              <a:extLst>
                <a:ext uri="{FF2B5EF4-FFF2-40B4-BE49-F238E27FC236}">
                  <a16:creationId xmlns:a16="http://schemas.microsoft.com/office/drawing/2014/main" id="{6BB565CA-C815-A44E-B88A-FA6A0D6AD4D5}"/>
                </a:ext>
              </a:extLst>
            </p:cNvPr>
            <p:cNvSpPr txBox="1"/>
            <p:nvPr/>
          </p:nvSpPr>
          <p:spPr>
            <a:xfrm>
              <a:off x="1256906" y="3424794"/>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Old</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41" name="文本框 40">
              <a:extLst>
                <a:ext uri="{FF2B5EF4-FFF2-40B4-BE49-F238E27FC236}">
                  <a16:creationId xmlns:a16="http://schemas.microsoft.com/office/drawing/2014/main" id="{DEC99540-9086-1B40-9492-EF70A337E50F}"/>
                </a:ext>
              </a:extLst>
            </p:cNvPr>
            <p:cNvSpPr txBox="1"/>
            <p:nvPr/>
          </p:nvSpPr>
          <p:spPr>
            <a:xfrm>
              <a:off x="10000038" y="3404899"/>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New</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42" name="文本框 41">
              <a:extLst>
                <a:ext uri="{FF2B5EF4-FFF2-40B4-BE49-F238E27FC236}">
                  <a16:creationId xmlns:a16="http://schemas.microsoft.com/office/drawing/2014/main" id="{956892AF-EB85-A84E-8B94-9322C82C443E}"/>
                </a:ext>
              </a:extLst>
            </p:cNvPr>
            <p:cNvSpPr txBox="1"/>
            <p:nvPr/>
          </p:nvSpPr>
          <p:spPr>
            <a:xfrm>
              <a:off x="582499" y="2303288"/>
              <a:ext cx="3337281" cy="523220"/>
            </a:xfrm>
            <a:prstGeom prst="rect">
              <a:avLst/>
            </a:prstGeom>
            <a:noFill/>
          </p:spPr>
          <p:txBody>
            <a:bodyPr wrap="square">
              <a:spAutoFit/>
            </a:bodyPr>
            <a:lstStyle/>
            <a:p>
              <a:pPr algn="ctr">
                <a:buClr>
                  <a:srgbClr val="000000"/>
                </a:buClr>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Event set (assuming a time interval of 1 second between events)</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85" name="文本框 84">
              <a:extLst>
                <a:ext uri="{FF2B5EF4-FFF2-40B4-BE49-F238E27FC236}">
                  <a16:creationId xmlns:a16="http://schemas.microsoft.com/office/drawing/2014/main" id="{43723242-AC86-4340-9075-4B608D3879E6}"/>
                </a:ext>
              </a:extLst>
            </p:cNvPr>
            <p:cNvSpPr txBox="1"/>
            <p:nvPr/>
          </p:nvSpPr>
          <p:spPr>
            <a:xfrm>
              <a:off x="4495374" y="304021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89" name="文本框 88">
              <a:extLst>
                <a:ext uri="{FF2B5EF4-FFF2-40B4-BE49-F238E27FC236}">
                  <a16:creationId xmlns:a16="http://schemas.microsoft.com/office/drawing/2014/main" id="{31122A3C-AC8A-854E-817E-E060881A7EAA}"/>
                </a:ext>
              </a:extLst>
            </p:cNvPr>
            <p:cNvSpPr txBox="1"/>
            <p:nvPr/>
          </p:nvSpPr>
          <p:spPr>
            <a:xfrm>
              <a:off x="4787238" y="302983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97" name="文本框 96">
              <a:extLst>
                <a:ext uri="{FF2B5EF4-FFF2-40B4-BE49-F238E27FC236}">
                  <a16:creationId xmlns:a16="http://schemas.microsoft.com/office/drawing/2014/main" id="{9E65575F-5B05-AD4C-A7CE-C74CE06A1933}"/>
                </a:ext>
              </a:extLst>
            </p:cNvPr>
            <p:cNvSpPr txBox="1"/>
            <p:nvPr/>
          </p:nvSpPr>
          <p:spPr>
            <a:xfrm>
              <a:off x="5088322" y="304020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13</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99" name="文本框 98">
              <a:extLst>
                <a:ext uri="{FF2B5EF4-FFF2-40B4-BE49-F238E27FC236}">
                  <a16:creationId xmlns:a16="http://schemas.microsoft.com/office/drawing/2014/main" id="{E50409CE-0991-5B44-AEB3-12E327714885}"/>
                </a:ext>
              </a:extLst>
            </p:cNvPr>
            <p:cNvSpPr txBox="1"/>
            <p:nvPr/>
          </p:nvSpPr>
          <p:spPr>
            <a:xfrm>
              <a:off x="5377397" y="305200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14</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3" name="六边形 102">
              <a:extLst>
                <a:ext uri="{FF2B5EF4-FFF2-40B4-BE49-F238E27FC236}">
                  <a16:creationId xmlns:a16="http://schemas.microsoft.com/office/drawing/2014/main" id="{2C904690-5B92-8A4E-A675-4B2316B634BB}"/>
                </a:ext>
              </a:extLst>
            </p:cNvPr>
            <p:cNvSpPr/>
            <p:nvPr/>
          </p:nvSpPr>
          <p:spPr>
            <a:xfrm>
              <a:off x="2830785" y="307982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05" name="文本框 104">
              <a:extLst>
                <a:ext uri="{FF2B5EF4-FFF2-40B4-BE49-F238E27FC236}">
                  <a16:creationId xmlns:a16="http://schemas.microsoft.com/office/drawing/2014/main" id="{45AD7EEE-7BF9-2743-8037-32FBB127E9F4}"/>
                </a:ext>
              </a:extLst>
            </p:cNvPr>
            <p:cNvSpPr txBox="1"/>
            <p:nvPr/>
          </p:nvSpPr>
          <p:spPr>
            <a:xfrm>
              <a:off x="6565321" y="3037847"/>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6" name="矩形 105">
              <a:extLst>
                <a:ext uri="{FF2B5EF4-FFF2-40B4-BE49-F238E27FC236}">
                  <a16:creationId xmlns:a16="http://schemas.microsoft.com/office/drawing/2014/main" id="{5E8A3016-17E3-BD40-A490-F1CA38C721E5}"/>
                </a:ext>
              </a:extLst>
            </p:cNvPr>
            <p:cNvSpPr/>
            <p:nvPr/>
          </p:nvSpPr>
          <p:spPr>
            <a:xfrm>
              <a:off x="7530657" y="308002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07" name="文本框 106">
              <a:extLst>
                <a:ext uri="{FF2B5EF4-FFF2-40B4-BE49-F238E27FC236}">
                  <a16:creationId xmlns:a16="http://schemas.microsoft.com/office/drawing/2014/main" id="{5B45F5EE-0C84-D64C-BAE2-A6ACFF4EB223}"/>
                </a:ext>
              </a:extLst>
            </p:cNvPr>
            <p:cNvSpPr txBox="1"/>
            <p:nvPr/>
          </p:nvSpPr>
          <p:spPr>
            <a:xfrm>
              <a:off x="6862761" y="303082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9" name="文本框 108">
              <a:extLst>
                <a:ext uri="{FF2B5EF4-FFF2-40B4-BE49-F238E27FC236}">
                  <a16:creationId xmlns:a16="http://schemas.microsoft.com/office/drawing/2014/main" id="{9517AF99-345B-234C-A19F-8874CF871CAE}"/>
                </a:ext>
              </a:extLst>
            </p:cNvPr>
            <p:cNvSpPr txBox="1"/>
            <p:nvPr/>
          </p:nvSpPr>
          <p:spPr>
            <a:xfrm>
              <a:off x="7173756" y="304294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1" name="文本框 110">
              <a:extLst>
                <a:ext uri="{FF2B5EF4-FFF2-40B4-BE49-F238E27FC236}">
                  <a16:creationId xmlns:a16="http://schemas.microsoft.com/office/drawing/2014/main" id="{F59F4EB6-30E7-F94A-BF21-BCF5E15977A9}"/>
                </a:ext>
              </a:extLst>
            </p:cNvPr>
            <p:cNvSpPr txBox="1"/>
            <p:nvPr/>
          </p:nvSpPr>
          <p:spPr>
            <a:xfrm>
              <a:off x="7759898" y="305290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2" name="文本框 111">
              <a:extLst>
                <a:ext uri="{FF2B5EF4-FFF2-40B4-BE49-F238E27FC236}">
                  <a16:creationId xmlns:a16="http://schemas.microsoft.com/office/drawing/2014/main" id="{1CAB3BC7-7EB9-E049-8C5C-3FFDBE7880FB}"/>
                </a:ext>
              </a:extLst>
            </p:cNvPr>
            <p:cNvSpPr txBox="1"/>
            <p:nvPr/>
          </p:nvSpPr>
          <p:spPr>
            <a:xfrm>
              <a:off x="8059565" y="3081148"/>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5" name="文本框 114">
              <a:extLst>
                <a:ext uri="{FF2B5EF4-FFF2-40B4-BE49-F238E27FC236}">
                  <a16:creationId xmlns:a16="http://schemas.microsoft.com/office/drawing/2014/main" id="{61A9C032-5BED-FC49-B0AB-B57BCF929062}"/>
                </a:ext>
              </a:extLst>
            </p:cNvPr>
            <p:cNvSpPr txBox="1"/>
            <p:nvPr/>
          </p:nvSpPr>
          <p:spPr>
            <a:xfrm>
              <a:off x="8663965" y="3053236"/>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25</a:t>
              </a:r>
              <a:endParaRPr kumimoji="1" lang="zh-CN" altLang="en-US"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6" name="文本框 115">
              <a:extLst>
                <a:ext uri="{FF2B5EF4-FFF2-40B4-BE49-F238E27FC236}">
                  <a16:creationId xmlns:a16="http://schemas.microsoft.com/office/drawing/2014/main" id="{544D2F14-1E9D-6640-87A1-0084E4188D28}"/>
                </a:ext>
              </a:extLst>
            </p:cNvPr>
            <p:cNvSpPr txBox="1"/>
            <p:nvPr/>
          </p:nvSpPr>
          <p:spPr>
            <a:xfrm>
              <a:off x="9253118" y="30555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7" name="文本框 116">
              <a:extLst>
                <a:ext uri="{FF2B5EF4-FFF2-40B4-BE49-F238E27FC236}">
                  <a16:creationId xmlns:a16="http://schemas.microsoft.com/office/drawing/2014/main" id="{638036FE-DDB9-2A40-A16D-4CB7D5EA3C6B}"/>
                </a:ext>
              </a:extLst>
            </p:cNvPr>
            <p:cNvSpPr txBox="1"/>
            <p:nvPr/>
          </p:nvSpPr>
          <p:spPr>
            <a:xfrm>
              <a:off x="9553622" y="3063383"/>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8" name="文本框 117">
              <a:extLst>
                <a:ext uri="{FF2B5EF4-FFF2-40B4-BE49-F238E27FC236}">
                  <a16:creationId xmlns:a16="http://schemas.microsoft.com/office/drawing/2014/main" id="{D66C1721-33FB-824B-9BA5-14A425B45911}"/>
                </a:ext>
              </a:extLst>
            </p:cNvPr>
            <p:cNvSpPr txBox="1"/>
            <p:nvPr/>
          </p:nvSpPr>
          <p:spPr>
            <a:xfrm>
              <a:off x="9849766" y="305954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9" name="文本框 118">
              <a:extLst>
                <a:ext uri="{FF2B5EF4-FFF2-40B4-BE49-F238E27FC236}">
                  <a16:creationId xmlns:a16="http://schemas.microsoft.com/office/drawing/2014/main" id="{6C99B688-EEC5-FB41-8E77-085B8D725818}"/>
                </a:ext>
              </a:extLst>
            </p:cNvPr>
            <p:cNvSpPr txBox="1"/>
            <p:nvPr/>
          </p:nvSpPr>
          <p:spPr>
            <a:xfrm>
              <a:off x="10135950" y="305954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30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23" name="六边形 122">
              <a:extLst>
                <a:ext uri="{FF2B5EF4-FFF2-40B4-BE49-F238E27FC236}">
                  <a16:creationId xmlns:a16="http://schemas.microsoft.com/office/drawing/2014/main" id="{7B4517D1-3728-F24A-9625-766609702FEB}"/>
                </a:ext>
              </a:extLst>
            </p:cNvPr>
            <p:cNvSpPr/>
            <p:nvPr/>
          </p:nvSpPr>
          <p:spPr>
            <a:xfrm>
              <a:off x="2227139" y="3064066"/>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24" name="文本框 123">
              <a:extLst>
                <a:ext uri="{FF2B5EF4-FFF2-40B4-BE49-F238E27FC236}">
                  <a16:creationId xmlns:a16="http://schemas.microsoft.com/office/drawing/2014/main" id="{6B37968B-E430-BB43-9A50-A0EFB3D2A3B3}"/>
                </a:ext>
              </a:extLst>
            </p:cNvPr>
            <p:cNvSpPr txBox="1"/>
            <p:nvPr/>
          </p:nvSpPr>
          <p:spPr>
            <a:xfrm>
              <a:off x="4195479" y="303125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25" name="六边形 124">
              <a:extLst>
                <a:ext uri="{FF2B5EF4-FFF2-40B4-BE49-F238E27FC236}">
                  <a16:creationId xmlns:a16="http://schemas.microsoft.com/office/drawing/2014/main" id="{6822B454-DB7B-0B41-A11B-CBB29356CE1C}"/>
                </a:ext>
              </a:extLst>
            </p:cNvPr>
            <p:cNvSpPr/>
            <p:nvPr/>
          </p:nvSpPr>
          <p:spPr>
            <a:xfrm>
              <a:off x="5740391" y="3073587"/>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26" name="六边形 125">
              <a:extLst>
                <a:ext uri="{FF2B5EF4-FFF2-40B4-BE49-F238E27FC236}">
                  <a16:creationId xmlns:a16="http://schemas.microsoft.com/office/drawing/2014/main" id="{95EABA00-231B-1B44-B59C-5274B3D1BFDD}"/>
                </a:ext>
              </a:extLst>
            </p:cNvPr>
            <p:cNvSpPr/>
            <p:nvPr/>
          </p:nvSpPr>
          <p:spPr>
            <a:xfrm>
              <a:off x="6033450" y="306836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27" name="文本框 126">
              <a:extLst>
                <a:ext uri="{FF2B5EF4-FFF2-40B4-BE49-F238E27FC236}">
                  <a16:creationId xmlns:a16="http://schemas.microsoft.com/office/drawing/2014/main" id="{3672ACF2-1E56-514A-89F5-292686BF9FD3}"/>
                </a:ext>
              </a:extLst>
            </p:cNvPr>
            <p:cNvSpPr txBox="1"/>
            <p:nvPr/>
          </p:nvSpPr>
          <p:spPr>
            <a:xfrm>
              <a:off x="7443731" y="304822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28" name="文本框 127">
              <a:extLst>
                <a:ext uri="{FF2B5EF4-FFF2-40B4-BE49-F238E27FC236}">
                  <a16:creationId xmlns:a16="http://schemas.microsoft.com/office/drawing/2014/main" id="{83C39E9A-4580-5F45-A79A-1BB6A2331F80}"/>
                </a:ext>
              </a:extLst>
            </p:cNvPr>
            <p:cNvSpPr txBox="1"/>
            <p:nvPr/>
          </p:nvSpPr>
          <p:spPr>
            <a:xfrm>
              <a:off x="5642520" y="30496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15</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30" name="矩形 129">
              <a:extLst>
                <a:ext uri="{FF2B5EF4-FFF2-40B4-BE49-F238E27FC236}">
                  <a16:creationId xmlns:a16="http://schemas.microsoft.com/office/drawing/2014/main" id="{56734FB5-EBD6-D445-BF6D-E714E3FB8720}"/>
                </a:ext>
              </a:extLst>
            </p:cNvPr>
            <p:cNvSpPr/>
            <p:nvPr/>
          </p:nvSpPr>
          <p:spPr>
            <a:xfrm>
              <a:off x="8434919" y="309263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13" name="文本框 112">
              <a:extLst>
                <a:ext uri="{FF2B5EF4-FFF2-40B4-BE49-F238E27FC236}">
                  <a16:creationId xmlns:a16="http://schemas.microsoft.com/office/drawing/2014/main" id="{541F4DC2-BDD6-7746-83DF-F4B488A76C88}"/>
                </a:ext>
              </a:extLst>
            </p:cNvPr>
            <p:cNvSpPr txBox="1"/>
            <p:nvPr/>
          </p:nvSpPr>
          <p:spPr>
            <a:xfrm>
              <a:off x="8343423" y="306953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24</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31" name="矩形 130">
              <a:extLst>
                <a:ext uri="{FF2B5EF4-FFF2-40B4-BE49-F238E27FC236}">
                  <a16:creationId xmlns:a16="http://schemas.microsoft.com/office/drawing/2014/main" id="{312AABDC-722B-954A-BAB4-32F6ADAC0AD2}"/>
                </a:ext>
              </a:extLst>
            </p:cNvPr>
            <p:cNvSpPr/>
            <p:nvPr/>
          </p:nvSpPr>
          <p:spPr>
            <a:xfrm>
              <a:off x="9044822" y="308317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32" name="文本框 131">
              <a:extLst>
                <a:ext uri="{FF2B5EF4-FFF2-40B4-BE49-F238E27FC236}">
                  <a16:creationId xmlns:a16="http://schemas.microsoft.com/office/drawing/2014/main" id="{59691477-325D-4544-BEAB-8CEABCC2F9B3}"/>
                </a:ext>
              </a:extLst>
            </p:cNvPr>
            <p:cNvSpPr txBox="1"/>
            <p:nvPr/>
          </p:nvSpPr>
          <p:spPr>
            <a:xfrm>
              <a:off x="8953326" y="306007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26</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1" name="文本框 100">
              <a:extLst>
                <a:ext uri="{FF2B5EF4-FFF2-40B4-BE49-F238E27FC236}">
                  <a16:creationId xmlns:a16="http://schemas.microsoft.com/office/drawing/2014/main" id="{C4A1FA96-3314-A446-BA89-E0F4FBB97946}"/>
                </a:ext>
              </a:extLst>
            </p:cNvPr>
            <p:cNvSpPr txBox="1"/>
            <p:nvPr/>
          </p:nvSpPr>
          <p:spPr>
            <a:xfrm>
              <a:off x="5935592" y="303621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16</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33" name="文本框 132">
            <a:extLst>
              <a:ext uri="{FF2B5EF4-FFF2-40B4-BE49-F238E27FC236}">
                <a16:creationId xmlns:a16="http://schemas.microsoft.com/office/drawing/2014/main" id="{33A23803-7714-0347-AFAF-8E8DABEFF8CC}"/>
              </a:ext>
            </a:extLst>
          </p:cNvPr>
          <p:cNvSpPr txBox="1"/>
          <p:nvPr/>
        </p:nvSpPr>
        <p:spPr>
          <a:xfrm>
            <a:off x="6267881" y="304971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2" name="object 2">
            <a:extLst>
              <a:ext uri="{FF2B5EF4-FFF2-40B4-BE49-F238E27FC236}">
                <a16:creationId xmlns:a16="http://schemas.microsoft.com/office/drawing/2014/main" id="{28A8544E-F2D7-3143-A7B4-74ADEDE91FE0}"/>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2</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008470768"/>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4" y="332656"/>
            <a:ext cx="7326258" cy="590700"/>
          </a:xfrm>
        </p:spPr>
        <p:txBody>
          <a:bodyPr/>
          <a:lstStyle/>
          <a:p>
            <a:r>
              <a:rPr lang="en-US" altLang="zh-CN" dirty="0">
                <a:latin typeface="Arial Rounded MT Bold" panose="020F0704030504030204" pitchFamily="34" charset="0"/>
              </a:rPr>
              <a:t>Results for Real-world Datasets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A810C033-4DB2-8E45-8137-864B408A209D}"/>
              </a:ext>
            </a:extLst>
          </p:cNvPr>
          <p:cNvSpPr/>
          <p:nvPr/>
        </p:nvSpPr>
        <p:spPr>
          <a:xfrm>
            <a:off x="342902" y="1111236"/>
            <a:ext cx="11231475" cy="1325619"/>
          </a:xfrm>
          <a:prstGeom prst="rect">
            <a:avLst/>
          </a:prstGeom>
        </p:spPr>
        <p:txBody>
          <a:bodyPr wrap="square" lIns="0" tIns="0" rIns="0" bIns="0">
            <a:spAutoFit/>
          </a:bodyPr>
          <a:lstStyle/>
          <a:p>
            <a:pPr marL="342900" indent="-342900">
              <a:lnSpc>
                <a:spcPct val="150000"/>
              </a:lnSpc>
              <a:buFont typeface="Wingdings" pitchFamily="2" charset="2"/>
              <a:buChar char="p"/>
            </a:pPr>
            <a:r>
              <a:rPr lang="en" altLang="zh-CN" sz="2000" b="0" i="0" dirty="0">
                <a:solidFill>
                  <a:srgbClr val="0F1115"/>
                </a:solidFill>
                <a:effectLst/>
                <a:latin typeface="Arial Rounded MT Bold" panose="020F0704030504030204" pitchFamily="34" charset="0"/>
              </a:rPr>
              <a:t>Although Push-pull makes the most use of filtering conditions, the number of events it receives from multi-round matching is not significantly superior to our approach;</a:t>
            </a:r>
          </a:p>
          <a:p>
            <a:pPr marL="342900" indent="-342900">
              <a:lnSpc>
                <a:spcPct val="150000"/>
              </a:lnSpc>
              <a:buFont typeface="Wingdings" pitchFamily="2" charset="2"/>
              <a:buChar char="p"/>
            </a:pPr>
            <a:r>
              <a:rPr lang="en" altLang="zh-CN" sz="2000" b="0" i="0" dirty="0">
                <a:solidFill>
                  <a:srgbClr val="0F1115"/>
                </a:solidFill>
                <a:effectLst/>
                <a:latin typeface="Arial Rounded MT Bold" panose="020F0704030504030204" pitchFamily="34" charset="0"/>
              </a:rPr>
              <a:t>Our approach reduces transmission costs by up to 70% on three real-world datasets</a:t>
            </a:r>
          </a:p>
        </p:txBody>
      </p:sp>
      <p:pic>
        <p:nvPicPr>
          <p:cNvPr id="4" name="图片 3">
            <a:extLst>
              <a:ext uri="{FF2B5EF4-FFF2-40B4-BE49-F238E27FC236}">
                <a16:creationId xmlns:a16="http://schemas.microsoft.com/office/drawing/2014/main" id="{4491D3C6-2B30-BB4A-A43E-CBC5ADDA7757}"/>
              </a:ext>
            </a:extLst>
          </p:cNvPr>
          <p:cNvPicPr>
            <a:picLocks noChangeAspect="1"/>
          </p:cNvPicPr>
          <p:nvPr/>
        </p:nvPicPr>
        <p:blipFill rotWithShape="1">
          <a:blip r:embed="rId4"/>
          <a:srcRect l="214" t="13780" r="50958" b="23597"/>
          <a:stretch/>
        </p:blipFill>
        <p:spPr>
          <a:xfrm>
            <a:off x="6052837" y="3152564"/>
            <a:ext cx="4479237" cy="2875724"/>
          </a:xfrm>
          <a:prstGeom prst="rect">
            <a:avLst/>
          </a:prstGeom>
        </p:spPr>
      </p:pic>
      <p:pic>
        <p:nvPicPr>
          <p:cNvPr id="8" name="图片 7">
            <a:extLst>
              <a:ext uri="{FF2B5EF4-FFF2-40B4-BE49-F238E27FC236}">
                <a16:creationId xmlns:a16="http://schemas.microsoft.com/office/drawing/2014/main" id="{7394A91E-F520-6D42-A165-11A2C58F4CAC}"/>
              </a:ext>
            </a:extLst>
          </p:cNvPr>
          <p:cNvPicPr>
            <a:picLocks noChangeAspect="1"/>
          </p:cNvPicPr>
          <p:nvPr/>
        </p:nvPicPr>
        <p:blipFill rotWithShape="1">
          <a:blip r:embed="rId4"/>
          <a:srcRect l="8297" t="3065" r="2493" b="86481"/>
          <a:stretch/>
        </p:blipFill>
        <p:spPr>
          <a:xfrm>
            <a:off x="1239434" y="2510458"/>
            <a:ext cx="9438412" cy="553684"/>
          </a:xfrm>
          <a:prstGeom prst="rect">
            <a:avLst/>
          </a:prstGeom>
        </p:spPr>
      </p:pic>
      <p:pic>
        <p:nvPicPr>
          <p:cNvPr id="9" name="图片 8">
            <a:extLst>
              <a:ext uri="{FF2B5EF4-FFF2-40B4-BE49-F238E27FC236}">
                <a16:creationId xmlns:a16="http://schemas.microsoft.com/office/drawing/2014/main" id="{058EF0A3-E3D7-C449-9C71-ED7E340B56E2}"/>
              </a:ext>
            </a:extLst>
          </p:cNvPr>
          <p:cNvPicPr>
            <a:picLocks noChangeAspect="1"/>
          </p:cNvPicPr>
          <p:nvPr/>
        </p:nvPicPr>
        <p:blipFill rotWithShape="1">
          <a:blip r:embed="rId4"/>
          <a:srcRect l="50703" t="15012" r="469" b="22365"/>
          <a:stretch/>
        </p:blipFill>
        <p:spPr>
          <a:xfrm>
            <a:off x="1358702" y="3156092"/>
            <a:ext cx="4479235" cy="2875723"/>
          </a:xfrm>
          <a:prstGeom prst="rect">
            <a:avLst/>
          </a:prstGeom>
        </p:spPr>
      </p:pic>
      <p:sp>
        <p:nvSpPr>
          <p:cNvPr id="10" name="文本框 9">
            <a:extLst>
              <a:ext uri="{FF2B5EF4-FFF2-40B4-BE49-F238E27FC236}">
                <a16:creationId xmlns:a16="http://schemas.microsoft.com/office/drawing/2014/main" id="{5A28C7EE-8F90-D94B-B18A-9A8ED4E44834}"/>
              </a:ext>
            </a:extLst>
          </p:cNvPr>
          <p:cNvSpPr txBox="1"/>
          <p:nvPr/>
        </p:nvSpPr>
        <p:spPr>
          <a:xfrm>
            <a:off x="7172515" y="6118098"/>
            <a:ext cx="2982005" cy="58477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 altLang="zh-CN" sz="16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Comparison of average transmission cost</a:t>
            </a:r>
          </a:p>
        </p:txBody>
      </p:sp>
      <p:sp>
        <p:nvSpPr>
          <p:cNvPr id="15" name="文本框 14">
            <a:extLst>
              <a:ext uri="{FF2B5EF4-FFF2-40B4-BE49-F238E27FC236}">
                <a16:creationId xmlns:a16="http://schemas.microsoft.com/office/drawing/2014/main" id="{BD1A4D78-FFAD-824C-AB4B-E4B1672A8949}"/>
              </a:ext>
            </a:extLst>
          </p:cNvPr>
          <p:cNvSpPr txBox="1"/>
          <p:nvPr/>
        </p:nvSpPr>
        <p:spPr>
          <a:xfrm>
            <a:off x="2107316" y="6118097"/>
            <a:ext cx="2982005" cy="58477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 altLang="zh-CN" sz="1600" kern="0" dirty="0">
                <a:solidFill>
                  <a:srgbClr val="000000"/>
                </a:solidFill>
                <a:latin typeface="Arial Rounded MT Bold" panose="020F0704030504030204" pitchFamily="34" charset="0"/>
                <a:ea typeface="Microsoft YaHei" panose="020B0503020204020204" pitchFamily="34" charset="-122"/>
                <a:cs typeface="Arial"/>
              </a:rPr>
              <a:t>Comparison of average #received events</a:t>
            </a:r>
            <a:endParaRPr lang="en" altLang="zh-CN" sz="1600" kern="0" dirty="0">
              <a:solidFill>
                <a:srgbClr val="000000"/>
              </a:solidFill>
              <a:latin typeface="Arial Rounded MT Bold" panose="020F0704030504030204" pitchFamily="34" charset="0"/>
              <a:ea typeface="Microsoft YaHei" panose="020B0503020204020204" pitchFamily="34" charset="-122"/>
              <a:cs typeface="Arial"/>
              <a:sym typeface="Arial"/>
            </a:endParaRPr>
          </a:p>
        </p:txBody>
      </p:sp>
      <p:sp>
        <p:nvSpPr>
          <p:cNvPr id="16" name="object 2">
            <a:extLst>
              <a:ext uri="{FF2B5EF4-FFF2-40B4-BE49-F238E27FC236}">
                <a16:creationId xmlns:a16="http://schemas.microsoft.com/office/drawing/2014/main" id="{1400C9A9-A90D-3042-8EDB-817219D174B4}"/>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20</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426462173"/>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7277097" cy="590700"/>
          </a:xfrm>
        </p:spPr>
        <p:txBody>
          <a:bodyPr/>
          <a:lstStyle/>
          <a:p>
            <a:r>
              <a:rPr lang="en-US" altLang="zh-CN" dirty="0">
                <a:latin typeface="Arial Rounded MT Bold" panose="020F0704030504030204" pitchFamily="34" charset="0"/>
              </a:rPr>
              <a:t>Results for Real-world Datasets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D0F08CB4-E183-2846-8AE0-893509776438}"/>
              </a:ext>
            </a:extLst>
          </p:cNvPr>
          <p:cNvPicPr>
            <a:picLocks noChangeAspect="1"/>
          </p:cNvPicPr>
          <p:nvPr/>
        </p:nvPicPr>
        <p:blipFill>
          <a:blip r:embed="rId4"/>
          <a:stretch>
            <a:fillRect/>
          </a:stretch>
        </p:blipFill>
        <p:spPr>
          <a:xfrm>
            <a:off x="443690" y="2138396"/>
            <a:ext cx="11231475" cy="4126313"/>
          </a:xfrm>
          <a:prstGeom prst="rect">
            <a:avLst/>
          </a:prstGeom>
        </p:spPr>
      </p:pic>
      <p:sp>
        <p:nvSpPr>
          <p:cNvPr id="8" name="矩形 7">
            <a:extLst>
              <a:ext uri="{FF2B5EF4-FFF2-40B4-BE49-F238E27FC236}">
                <a16:creationId xmlns:a16="http://schemas.microsoft.com/office/drawing/2014/main" id="{BD44156E-C433-944B-AA88-7674B2778ACC}"/>
              </a:ext>
            </a:extLst>
          </p:cNvPr>
          <p:cNvSpPr/>
          <p:nvPr/>
        </p:nvSpPr>
        <p:spPr>
          <a:xfrm>
            <a:off x="342902" y="1111236"/>
            <a:ext cx="11231475" cy="863954"/>
          </a:xfrm>
          <a:prstGeom prst="rect">
            <a:avLst/>
          </a:prstGeom>
        </p:spPr>
        <p:txBody>
          <a:bodyPr wrap="square" lIns="0" tIns="0" rIns="0" bIns="0">
            <a:spAutoFit/>
          </a:bodyPr>
          <a:lstStyle/>
          <a:p>
            <a:pPr>
              <a:lnSpc>
                <a:spcPct val="150000"/>
              </a:lnSpc>
            </a:pPr>
            <a:r>
              <a:rPr lang="en" altLang="zh-CN" sz="2000" dirty="0">
                <a:solidFill>
                  <a:srgbClr val="0F1115"/>
                </a:solidFill>
                <a:latin typeface="Arial Rounded MT Bold" panose="020F0704030504030204" pitchFamily="34" charset="0"/>
              </a:rPr>
              <a:t>Our approach</a:t>
            </a:r>
            <a:r>
              <a:rPr lang="en" altLang="zh-CN" sz="2000" b="0" i="0" dirty="0">
                <a:solidFill>
                  <a:srgbClr val="0F1115"/>
                </a:solidFill>
                <a:effectLst/>
                <a:latin typeface="Arial Rounded MT Bold" panose="020F0704030504030204" pitchFamily="34" charset="0"/>
              </a:rPr>
              <a:t> achieves a 1.2× to 25× speedup across various evaluation engines (e.g., extension of SASE, Esper, and </a:t>
            </a:r>
            <a:r>
              <a:rPr lang="en" altLang="zh-CN" sz="2000" b="0" i="0" dirty="0" err="1">
                <a:solidFill>
                  <a:srgbClr val="0F1115"/>
                </a:solidFill>
                <a:effectLst/>
                <a:latin typeface="Arial Rounded MT Bold" panose="020F0704030504030204" pitchFamily="34" charset="0"/>
              </a:rPr>
              <a:t>Flink</a:t>
            </a:r>
            <a:r>
              <a:rPr lang="en" altLang="zh-CN" sz="2000" b="0" i="0" dirty="0">
                <a:solidFill>
                  <a:srgbClr val="0F1115"/>
                </a:solidFill>
                <a:effectLst/>
                <a:latin typeface="Arial Rounded MT Bold" panose="020F0704030504030204" pitchFamily="34" charset="0"/>
              </a:rPr>
              <a:t>) and storage backends compared with the baselines. </a:t>
            </a:r>
          </a:p>
        </p:txBody>
      </p:sp>
      <p:sp>
        <p:nvSpPr>
          <p:cNvPr id="9" name="文本框 8">
            <a:extLst>
              <a:ext uri="{FF2B5EF4-FFF2-40B4-BE49-F238E27FC236}">
                <a16:creationId xmlns:a16="http://schemas.microsoft.com/office/drawing/2014/main" id="{0C4680B3-9FCE-FC4D-B2D6-22E3535BBF95}"/>
              </a:ext>
            </a:extLst>
          </p:cNvPr>
          <p:cNvSpPr txBox="1"/>
          <p:nvPr/>
        </p:nvSpPr>
        <p:spPr>
          <a:xfrm>
            <a:off x="3216519" y="6300750"/>
            <a:ext cx="5758962" cy="338554"/>
          </a:xfrm>
          <a:prstGeom prst="rect">
            <a:avLst/>
          </a:prstGeom>
          <a:noFill/>
        </p:spPr>
        <p:txBody>
          <a:bodyPr wrap="square">
            <a:spAutoFit/>
          </a:bodyPr>
          <a:lstStyle/>
          <a:p>
            <a:pPr algn="ctr">
              <a:buClr>
                <a:srgbClr val="000000"/>
              </a:buClr>
              <a:defRPr/>
            </a:pPr>
            <a:r>
              <a:rPr lang="en" altLang="zh-CN" sz="1600" i="1" dirty="0">
                <a:effectLst/>
                <a:latin typeface="Arial Rounded MT Bold" panose="020F0704030504030204" pitchFamily="34" charset="0"/>
              </a:rPr>
              <a:t>Note that the executed queries with skipping semantics.</a:t>
            </a:r>
            <a:endParaRPr kumimoji="1" lang="en" altLang="zh-CN" sz="1600" i="1" kern="0" dirty="0">
              <a:solidFill>
                <a:srgbClr val="000000"/>
              </a:solidFill>
              <a:latin typeface="Arial Rounded MT Bold" panose="020F0704030504030204" pitchFamily="34" charset="0"/>
              <a:ea typeface="Microsoft YaHei" panose="020B0503020204020204" pitchFamily="34" charset="-122"/>
              <a:cs typeface="Arial"/>
              <a:sym typeface="微软雅黑" panose="020B0503020204020204" pitchFamily="34" charset="-122"/>
            </a:endParaRPr>
          </a:p>
        </p:txBody>
      </p:sp>
      <p:sp>
        <p:nvSpPr>
          <p:cNvPr id="10" name="object 2">
            <a:extLst>
              <a:ext uri="{FF2B5EF4-FFF2-40B4-BE49-F238E27FC236}">
                <a16:creationId xmlns:a16="http://schemas.microsoft.com/office/drawing/2014/main" id="{D36B550B-CEDF-CC44-84B6-388911039297}"/>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21</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566671372"/>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4" y="332656"/>
            <a:ext cx="7296762" cy="590700"/>
          </a:xfrm>
        </p:spPr>
        <p:txBody>
          <a:bodyPr/>
          <a:lstStyle/>
          <a:p>
            <a:r>
              <a:rPr lang="en-US" altLang="zh-CN" dirty="0">
                <a:latin typeface="Arial Rounded MT Bold" panose="020F0704030504030204" pitchFamily="34" charset="0"/>
              </a:rPr>
              <a:t>Results for Real-world Datasets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4A3EC7F2-B4F0-AB42-905B-669605CF8457}"/>
              </a:ext>
            </a:extLst>
          </p:cNvPr>
          <p:cNvPicPr>
            <a:picLocks noChangeAspect="1"/>
          </p:cNvPicPr>
          <p:nvPr/>
        </p:nvPicPr>
        <p:blipFill rotWithShape="1">
          <a:blip r:embed="rId4"/>
          <a:srcRect t="12583" b="61862"/>
          <a:stretch/>
        </p:blipFill>
        <p:spPr>
          <a:xfrm>
            <a:off x="2338545" y="2025901"/>
            <a:ext cx="7514909" cy="1267027"/>
          </a:xfrm>
          <a:prstGeom prst="rect">
            <a:avLst/>
          </a:prstGeom>
        </p:spPr>
      </p:pic>
      <p:sp>
        <p:nvSpPr>
          <p:cNvPr id="9" name="矩形 8">
            <a:extLst>
              <a:ext uri="{FF2B5EF4-FFF2-40B4-BE49-F238E27FC236}">
                <a16:creationId xmlns:a16="http://schemas.microsoft.com/office/drawing/2014/main" id="{EA37C62F-52E7-8446-A142-614FD47B7115}"/>
              </a:ext>
            </a:extLst>
          </p:cNvPr>
          <p:cNvSpPr/>
          <p:nvPr/>
        </p:nvSpPr>
        <p:spPr>
          <a:xfrm>
            <a:off x="342902" y="1111236"/>
            <a:ext cx="11231475" cy="400046"/>
          </a:xfrm>
          <a:prstGeom prst="rect">
            <a:avLst/>
          </a:prstGeom>
        </p:spPr>
        <p:txBody>
          <a:bodyPr wrap="square" lIns="0" tIns="0" rIns="0" bIns="0">
            <a:spAutoFit/>
          </a:bodyPr>
          <a:lstStyle/>
          <a:p>
            <a:pPr>
              <a:lnSpc>
                <a:spcPct val="150000"/>
              </a:lnSpc>
            </a:pPr>
            <a:r>
              <a:rPr lang="en" altLang="zh-CN" sz="2000" dirty="0">
                <a:solidFill>
                  <a:srgbClr val="0F1115"/>
                </a:solidFill>
                <a:latin typeface="Arial Rounded MT Bold" panose="020F0704030504030204" pitchFamily="34" charset="0"/>
              </a:rPr>
              <a:t>Under </a:t>
            </a:r>
            <a:r>
              <a:rPr lang="en" altLang="zh-CN" sz="2000" dirty="0">
                <a:solidFill>
                  <a:srgbClr val="0F1115"/>
                </a:solidFill>
                <a:effectLst/>
                <a:latin typeface="Arial Rounded MT Bold" panose="020F0704030504030204" pitchFamily="34" charset="0"/>
              </a:rPr>
              <a:t>strict-contiguous semantics, DFS achieves a speedup of 1.5</a:t>
            </a:r>
            <a:r>
              <a:rPr lang="en" altLang="zh-CN" sz="2000" b="0" i="0" dirty="0">
                <a:solidFill>
                  <a:srgbClr val="0F1115"/>
                </a:solidFill>
                <a:effectLst/>
                <a:latin typeface="Arial Rounded MT Bold" panose="020F0704030504030204" pitchFamily="34" charset="0"/>
              </a:rPr>
              <a:t> ×</a:t>
            </a:r>
            <a:r>
              <a:rPr lang="en" altLang="zh-CN" sz="2000" dirty="0">
                <a:solidFill>
                  <a:srgbClr val="0F1115"/>
                </a:solidFill>
                <a:effectLst/>
                <a:latin typeface="Arial Rounded MT Bold" panose="020F0704030504030204" pitchFamily="34" charset="0"/>
              </a:rPr>
              <a:t> to 20</a:t>
            </a:r>
            <a:r>
              <a:rPr lang="en" altLang="zh-CN" sz="2000" b="0" i="0" dirty="0">
                <a:solidFill>
                  <a:srgbClr val="0F1115"/>
                </a:solidFill>
                <a:effectLst/>
                <a:latin typeface="Arial Rounded MT Bold" panose="020F0704030504030204" pitchFamily="34" charset="0"/>
              </a:rPr>
              <a:t> ×</a:t>
            </a:r>
            <a:r>
              <a:rPr lang="en" altLang="zh-CN" sz="2000" dirty="0">
                <a:solidFill>
                  <a:srgbClr val="0F1115"/>
                </a:solidFill>
                <a:effectLst/>
                <a:latin typeface="Arial Rounded MT Bold" panose="020F0704030504030204" pitchFamily="34" charset="0"/>
              </a:rPr>
              <a:t> over Pull-all.</a:t>
            </a:r>
            <a:r>
              <a:rPr lang="en" altLang="zh-CN" sz="2000" dirty="0">
                <a:solidFill>
                  <a:srgbClr val="0F1115"/>
                </a:solidFill>
                <a:latin typeface="Arial Rounded MT Bold" panose="020F0704030504030204" pitchFamily="34" charset="0"/>
              </a:rPr>
              <a:t> </a:t>
            </a:r>
            <a:endParaRPr lang="en" altLang="zh-CN" sz="2000" i="0" dirty="0">
              <a:solidFill>
                <a:srgbClr val="0F1115"/>
              </a:solidFill>
              <a:effectLst/>
              <a:latin typeface="Arial Rounded MT Bold" panose="020F0704030504030204" pitchFamily="34" charset="0"/>
            </a:endParaRPr>
          </a:p>
        </p:txBody>
      </p:sp>
      <p:pic>
        <p:nvPicPr>
          <p:cNvPr id="10" name="图片 9">
            <a:extLst>
              <a:ext uri="{FF2B5EF4-FFF2-40B4-BE49-F238E27FC236}">
                <a16:creationId xmlns:a16="http://schemas.microsoft.com/office/drawing/2014/main" id="{937EB5A2-601C-E743-87D5-CB95A33D4EBC}"/>
              </a:ext>
            </a:extLst>
          </p:cNvPr>
          <p:cNvPicPr>
            <a:picLocks noChangeAspect="1"/>
          </p:cNvPicPr>
          <p:nvPr/>
        </p:nvPicPr>
        <p:blipFill rotWithShape="1">
          <a:blip r:embed="rId4"/>
          <a:srcRect l="4747" t="39573" r="52307" b="17164"/>
          <a:stretch/>
        </p:blipFill>
        <p:spPr>
          <a:xfrm>
            <a:off x="1495611" y="3311889"/>
            <a:ext cx="4310624" cy="2865025"/>
          </a:xfrm>
          <a:prstGeom prst="rect">
            <a:avLst/>
          </a:prstGeom>
        </p:spPr>
      </p:pic>
      <p:sp>
        <p:nvSpPr>
          <p:cNvPr id="13" name="文本框 12">
            <a:extLst>
              <a:ext uri="{FF2B5EF4-FFF2-40B4-BE49-F238E27FC236}">
                <a16:creationId xmlns:a16="http://schemas.microsoft.com/office/drawing/2014/main" id="{7D910B97-12CD-0343-A475-BD63549BB39F}"/>
              </a:ext>
            </a:extLst>
          </p:cNvPr>
          <p:cNvSpPr txBox="1"/>
          <p:nvPr/>
        </p:nvSpPr>
        <p:spPr>
          <a:xfrm>
            <a:off x="4589408" y="1699162"/>
            <a:ext cx="3052359" cy="307777"/>
          </a:xfrm>
          <a:prstGeom prst="rect">
            <a:avLst/>
          </a:prstGeom>
          <a:noFill/>
        </p:spPr>
        <p:txBody>
          <a:bodyPr wrap="square">
            <a:spAutoFit/>
          </a:bodyPr>
          <a:lstStyle/>
          <a:p>
            <a:pPr algn="ctr"/>
            <a:r>
              <a:rPr lang="en" altLang="zh-CN" sz="1400" i="1" dirty="0">
                <a:effectLst/>
                <a:latin typeface="Arial Rounded MT Bold" panose="020F0704030504030204" pitchFamily="34" charset="0"/>
              </a:rPr>
              <a:t>Pattern generation templates</a:t>
            </a:r>
          </a:p>
        </p:txBody>
      </p:sp>
      <p:pic>
        <p:nvPicPr>
          <p:cNvPr id="16" name="图片 15">
            <a:extLst>
              <a:ext uri="{FF2B5EF4-FFF2-40B4-BE49-F238E27FC236}">
                <a16:creationId xmlns:a16="http://schemas.microsoft.com/office/drawing/2014/main" id="{CAE701C3-013F-B640-9717-0E373AD46317}"/>
              </a:ext>
            </a:extLst>
          </p:cNvPr>
          <p:cNvPicPr>
            <a:picLocks noChangeAspect="1"/>
          </p:cNvPicPr>
          <p:nvPr/>
        </p:nvPicPr>
        <p:blipFill rotWithShape="1">
          <a:blip r:embed="rId4"/>
          <a:srcRect l="53092" t="39573" r="3962" b="17164"/>
          <a:stretch/>
        </p:blipFill>
        <p:spPr>
          <a:xfrm>
            <a:off x="6587062" y="3311890"/>
            <a:ext cx="4310624" cy="2865025"/>
          </a:xfrm>
          <a:prstGeom prst="rect">
            <a:avLst/>
          </a:prstGeom>
        </p:spPr>
      </p:pic>
      <p:sp>
        <p:nvSpPr>
          <p:cNvPr id="17" name="文本框 16">
            <a:extLst>
              <a:ext uri="{FF2B5EF4-FFF2-40B4-BE49-F238E27FC236}">
                <a16:creationId xmlns:a16="http://schemas.microsoft.com/office/drawing/2014/main" id="{E88701B7-37F1-E74A-BFAA-3956174E32D7}"/>
              </a:ext>
            </a:extLst>
          </p:cNvPr>
          <p:cNvSpPr txBox="1"/>
          <p:nvPr/>
        </p:nvSpPr>
        <p:spPr>
          <a:xfrm>
            <a:off x="2492003" y="6157953"/>
            <a:ext cx="296401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dirty="0">
                <a:effectLst/>
                <a:latin typeface="Arial Rounded MT Bold" panose="020F0704030504030204" pitchFamily="34" charset="0"/>
              </a:rPr>
              <a:t>Query latency of varying patterns on CRIMES</a:t>
            </a:r>
          </a:p>
        </p:txBody>
      </p:sp>
      <p:sp>
        <p:nvSpPr>
          <p:cNvPr id="18" name="文本框 17">
            <a:extLst>
              <a:ext uri="{FF2B5EF4-FFF2-40B4-BE49-F238E27FC236}">
                <a16:creationId xmlns:a16="http://schemas.microsoft.com/office/drawing/2014/main" id="{42114B54-F2A4-BB4F-9044-D064CFB7C52B}"/>
              </a:ext>
            </a:extLst>
          </p:cNvPr>
          <p:cNvSpPr txBox="1"/>
          <p:nvPr/>
        </p:nvSpPr>
        <p:spPr>
          <a:xfrm>
            <a:off x="7588936" y="6157953"/>
            <a:ext cx="296401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600" dirty="0">
                <a:effectLst/>
                <a:latin typeface="Arial Rounded MT Bold" panose="020F0704030504030204" pitchFamily="34" charset="0"/>
              </a:rPr>
              <a:t>Query latency of varying patterns on CITIBIKE</a:t>
            </a:r>
          </a:p>
        </p:txBody>
      </p:sp>
      <p:sp>
        <p:nvSpPr>
          <p:cNvPr id="19" name="object 2">
            <a:extLst>
              <a:ext uri="{FF2B5EF4-FFF2-40B4-BE49-F238E27FC236}">
                <a16:creationId xmlns:a16="http://schemas.microsoft.com/office/drawing/2014/main" id="{03246F8E-D58F-A84C-8C4B-0E1CAC252C2B}"/>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22</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099073568"/>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84425303-9E9D-9C41-AB83-9A7E54EF999C}"/>
              </a:ext>
            </a:extLst>
          </p:cNvPr>
          <p:cNvPicPr>
            <a:picLocks noChangeAspect="1"/>
          </p:cNvPicPr>
          <p:nvPr/>
        </p:nvPicPr>
        <p:blipFill rotWithShape="1">
          <a:blip r:embed="rId3"/>
          <a:srcRect l="52741" t="10686"/>
          <a:stretch/>
        </p:blipFill>
        <p:spPr>
          <a:xfrm>
            <a:off x="7848567" y="3498232"/>
            <a:ext cx="4000529" cy="2720975"/>
          </a:xfrm>
          <a:prstGeom prst="rect">
            <a:avLst/>
          </a:prstGeom>
        </p:spPr>
      </p:pic>
      <p:sp>
        <p:nvSpPr>
          <p:cNvPr id="2" name="标题 1"/>
          <p:cNvSpPr>
            <a:spLocks noGrp="1"/>
          </p:cNvSpPr>
          <p:nvPr>
            <p:ph type="title"/>
          </p:nvPr>
        </p:nvSpPr>
        <p:spPr>
          <a:xfrm>
            <a:off x="342904" y="332656"/>
            <a:ext cx="7070620" cy="590700"/>
          </a:xfrm>
        </p:spPr>
        <p:txBody>
          <a:bodyPr/>
          <a:lstStyle/>
          <a:p>
            <a:r>
              <a:rPr lang="en-US" altLang="zh-CN" dirty="0">
                <a:latin typeface="Arial Rounded MT Bold" panose="020F0704030504030204" pitchFamily="34" charset="0"/>
              </a:rPr>
              <a:t>Results for Synthetic Dataset</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A810C033-4DB2-8E45-8137-864B408A209D}"/>
              </a:ext>
            </a:extLst>
          </p:cNvPr>
          <p:cNvSpPr/>
          <p:nvPr/>
        </p:nvSpPr>
        <p:spPr>
          <a:xfrm>
            <a:off x="342903" y="1164377"/>
            <a:ext cx="11231475" cy="2248949"/>
          </a:xfrm>
          <a:prstGeom prst="rect">
            <a:avLst/>
          </a:prstGeom>
        </p:spPr>
        <p:txBody>
          <a:bodyPr wrap="square" lIns="0" tIns="0" rIns="0" bIns="0">
            <a:spAutoFit/>
          </a:bodyPr>
          <a:lstStyle/>
          <a:p>
            <a:pPr marL="342900" indent="-342900">
              <a:lnSpc>
                <a:spcPct val="150000"/>
              </a:lnSpc>
              <a:buFont typeface="Wingdings" pitchFamily="2" charset="2"/>
              <a:buChar char="p"/>
            </a:pPr>
            <a:r>
              <a:rPr lang="en" altLang="zh-CN" sz="2000" dirty="0">
                <a:latin typeface="Arial Rounded MT Bold" panose="020F0704030504030204" pitchFamily="34" charset="0"/>
              </a:rPr>
              <a:t>The longer windows increase the number of events involved in matching, thereby reducing the effectiveness of pruning and increasing the matching time</a:t>
            </a:r>
          </a:p>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As attribute selectivity increases, more events are transmitted, increasing query latency</a:t>
            </a:r>
          </a:p>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As the number of variables increases, the cost of checking independent conditions rises, increasing scanning overhead for all approaches.</a:t>
            </a:r>
          </a:p>
        </p:txBody>
      </p:sp>
      <p:pic>
        <p:nvPicPr>
          <p:cNvPr id="4" name="图片 3">
            <a:extLst>
              <a:ext uri="{FF2B5EF4-FFF2-40B4-BE49-F238E27FC236}">
                <a16:creationId xmlns:a16="http://schemas.microsoft.com/office/drawing/2014/main" id="{46FEAA63-87C2-6641-AFBB-48A47ECAF674}"/>
              </a:ext>
            </a:extLst>
          </p:cNvPr>
          <p:cNvPicPr>
            <a:picLocks noChangeAspect="1"/>
          </p:cNvPicPr>
          <p:nvPr/>
        </p:nvPicPr>
        <p:blipFill rotWithShape="1">
          <a:blip r:embed="rId5"/>
          <a:srcRect l="6294" t="3937" r="10489"/>
          <a:stretch/>
        </p:blipFill>
        <p:spPr>
          <a:xfrm>
            <a:off x="193240" y="3498232"/>
            <a:ext cx="3801498" cy="2720975"/>
          </a:xfrm>
          <a:prstGeom prst="rect">
            <a:avLst/>
          </a:prstGeom>
        </p:spPr>
      </p:pic>
      <p:pic>
        <p:nvPicPr>
          <p:cNvPr id="5" name="图片 4">
            <a:extLst>
              <a:ext uri="{FF2B5EF4-FFF2-40B4-BE49-F238E27FC236}">
                <a16:creationId xmlns:a16="http://schemas.microsoft.com/office/drawing/2014/main" id="{40BFC254-FCB3-2748-A135-9FFBE30A3F58}"/>
              </a:ext>
            </a:extLst>
          </p:cNvPr>
          <p:cNvPicPr>
            <a:picLocks noChangeAspect="1"/>
          </p:cNvPicPr>
          <p:nvPr/>
        </p:nvPicPr>
        <p:blipFill rotWithShape="1">
          <a:blip r:embed="rId3"/>
          <a:srcRect l="6777" t="10686" r="47722"/>
          <a:stretch/>
        </p:blipFill>
        <p:spPr>
          <a:xfrm>
            <a:off x="4020864" y="3498233"/>
            <a:ext cx="3851678" cy="2720975"/>
          </a:xfrm>
          <a:prstGeom prst="rect">
            <a:avLst/>
          </a:prstGeom>
        </p:spPr>
      </p:pic>
      <p:sp>
        <p:nvSpPr>
          <p:cNvPr id="13" name="文本框 12">
            <a:extLst>
              <a:ext uri="{FF2B5EF4-FFF2-40B4-BE49-F238E27FC236}">
                <a16:creationId xmlns:a16="http://schemas.microsoft.com/office/drawing/2014/main" id="{D90C2365-1743-0B4F-9E77-D5AB465529EF}"/>
              </a:ext>
            </a:extLst>
          </p:cNvPr>
          <p:cNvSpPr txBox="1"/>
          <p:nvPr/>
        </p:nvSpPr>
        <p:spPr>
          <a:xfrm>
            <a:off x="1578238" y="6232914"/>
            <a:ext cx="9035523" cy="338554"/>
          </a:xfrm>
          <a:prstGeom prst="rect">
            <a:avLst/>
          </a:prstGeom>
          <a:noFill/>
        </p:spPr>
        <p:txBody>
          <a:bodyPr wrap="square">
            <a:spAutoFit/>
          </a:bodyPr>
          <a:lstStyle/>
          <a:p>
            <a:pPr algn="ctr">
              <a:defRPr/>
            </a:pPr>
            <a:r>
              <a:rPr lang="en" altLang="zh-CN" sz="1600" dirty="0">
                <a:effectLst/>
                <a:latin typeface="Arial Rounded MT Bold" panose="020F0704030504030204" pitchFamily="34" charset="0"/>
              </a:rPr>
              <a:t>Query latency under varying window size, attribute selectivity, and number of variables</a:t>
            </a:r>
          </a:p>
        </p:txBody>
      </p:sp>
      <p:sp>
        <p:nvSpPr>
          <p:cNvPr id="15" name="object 2">
            <a:extLst>
              <a:ext uri="{FF2B5EF4-FFF2-40B4-BE49-F238E27FC236}">
                <a16:creationId xmlns:a16="http://schemas.microsoft.com/office/drawing/2014/main" id="{85353CC0-48C6-9445-889B-6B6F9EB0F3E2}"/>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23</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80336451"/>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7031291" cy="590700"/>
          </a:xfrm>
        </p:spPr>
        <p:txBody>
          <a:bodyPr/>
          <a:lstStyle/>
          <a:p>
            <a:r>
              <a:rPr lang="en-US" altLang="zh-CN" dirty="0">
                <a:latin typeface="Arial Rounded MT Bold" panose="020F0704030504030204" pitchFamily="34" charset="0"/>
              </a:rPr>
              <a:t>Results for Synthetic Dataset</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A810C033-4DB2-8E45-8137-864B408A209D}"/>
              </a:ext>
            </a:extLst>
          </p:cNvPr>
          <p:cNvSpPr/>
          <p:nvPr/>
        </p:nvSpPr>
        <p:spPr>
          <a:xfrm>
            <a:off x="342903" y="1164377"/>
            <a:ext cx="11231475" cy="2097690"/>
          </a:xfrm>
          <a:prstGeom prst="rect">
            <a:avLst/>
          </a:prstGeom>
        </p:spPr>
        <p:txBody>
          <a:bodyPr wrap="square" lIns="0" tIns="0" rIns="0" bIns="0">
            <a:spAutoFit/>
          </a:bodyPr>
          <a:lstStyle/>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DFS achieves the largest throughput gain when scaling the number of compute nodes</a:t>
            </a:r>
          </a:p>
          <a:p>
            <a:pPr marL="800100" lvl="1" indent="-342900">
              <a:lnSpc>
                <a:spcPct val="150000"/>
              </a:lnSpc>
              <a:buFont typeface="Arial" panose="020B0604020202020204" pitchFamily="34" charset="0"/>
              <a:buChar char="•"/>
            </a:pPr>
            <a:r>
              <a:rPr kumimoji="0" lang="en-US" altLang="zh-CN" sz="17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As the number of CNs increases further, rapid saturation of network bandwidth and memory resources diminishes the benefits of parallelism</a:t>
            </a:r>
          </a:p>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DFS consistently achieves the lowest latency when scaling the number of storage nodes</a:t>
            </a:r>
          </a:p>
          <a:p>
            <a:pPr marL="800100" lvl="1" indent="-342900">
              <a:lnSpc>
                <a:spcPct val="150000"/>
              </a:lnSpc>
              <a:buFont typeface="Arial" panose="020B0604020202020204" pitchFamily="34" charset="0"/>
              <a:buChar char="•"/>
            </a:pPr>
            <a:r>
              <a:rPr kumimoji="0" lang="en-US" altLang="zh-CN" sz="17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Increasing the number of storage nodes improves parallelism in data loading </a:t>
            </a:r>
            <a:r>
              <a:rPr lang="zh-CN" altLang="en-US" sz="1700" dirty="0">
                <a:solidFill>
                  <a:prstClr val="black"/>
                </a:solidFill>
                <a:latin typeface="Arial Rounded MT Bold" panose="020F0704030504030204" pitchFamily="34" charset="0"/>
                <a:ea typeface="黑体" panose="02010609060101010101" pitchFamily="49" charset="-122"/>
                <a:sym typeface="Wingdings" pitchFamily="2" charset="2"/>
              </a:rPr>
              <a:t>➜ </a:t>
            </a:r>
            <a:r>
              <a:rPr kumimoji="0" lang="en-US" altLang="zh-CN" sz="17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lower query latency</a:t>
            </a:r>
          </a:p>
        </p:txBody>
      </p:sp>
      <p:pic>
        <p:nvPicPr>
          <p:cNvPr id="3" name="图片 2">
            <a:extLst>
              <a:ext uri="{FF2B5EF4-FFF2-40B4-BE49-F238E27FC236}">
                <a16:creationId xmlns:a16="http://schemas.microsoft.com/office/drawing/2014/main" id="{DB8A36BF-1A9C-A14A-B139-62F07E42C236}"/>
              </a:ext>
            </a:extLst>
          </p:cNvPr>
          <p:cNvPicPr>
            <a:picLocks noChangeAspect="1"/>
          </p:cNvPicPr>
          <p:nvPr/>
        </p:nvPicPr>
        <p:blipFill rotWithShape="1">
          <a:blip r:embed="rId4"/>
          <a:srcRect l="3576" t="7912" r="52720" b="29310"/>
          <a:stretch/>
        </p:blipFill>
        <p:spPr>
          <a:xfrm>
            <a:off x="1752833" y="3553488"/>
            <a:ext cx="3787928" cy="2552342"/>
          </a:xfrm>
          <a:prstGeom prst="rect">
            <a:avLst/>
          </a:prstGeom>
        </p:spPr>
      </p:pic>
      <p:sp>
        <p:nvSpPr>
          <p:cNvPr id="8" name="object 2">
            <a:extLst>
              <a:ext uri="{FF2B5EF4-FFF2-40B4-BE49-F238E27FC236}">
                <a16:creationId xmlns:a16="http://schemas.microsoft.com/office/drawing/2014/main" id="{A9FC0FD7-AFD6-4944-BB28-F608EFB27DAE}"/>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24</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pic>
        <p:nvPicPr>
          <p:cNvPr id="9" name="图片 8">
            <a:extLst>
              <a:ext uri="{FF2B5EF4-FFF2-40B4-BE49-F238E27FC236}">
                <a16:creationId xmlns:a16="http://schemas.microsoft.com/office/drawing/2014/main" id="{5061A466-7AE0-BA40-8AA2-75606CD6DB48}"/>
              </a:ext>
            </a:extLst>
          </p:cNvPr>
          <p:cNvPicPr>
            <a:picLocks noChangeAspect="1"/>
          </p:cNvPicPr>
          <p:nvPr/>
        </p:nvPicPr>
        <p:blipFill rotWithShape="1">
          <a:blip r:embed="rId4"/>
          <a:srcRect l="49569" t="7912" r="6727" b="29310"/>
          <a:stretch/>
        </p:blipFill>
        <p:spPr>
          <a:xfrm>
            <a:off x="6305165" y="3553485"/>
            <a:ext cx="3787929" cy="2552343"/>
          </a:xfrm>
          <a:prstGeom prst="rect">
            <a:avLst/>
          </a:prstGeom>
        </p:spPr>
      </p:pic>
      <p:sp>
        <p:nvSpPr>
          <p:cNvPr id="10" name="文本框 9">
            <a:extLst>
              <a:ext uri="{FF2B5EF4-FFF2-40B4-BE49-F238E27FC236}">
                <a16:creationId xmlns:a16="http://schemas.microsoft.com/office/drawing/2014/main" id="{B922B55F-830B-814C-8947-0FC4627C22A2}"/>
              </a:ext>
            </a:extLst>
          </p:cNvPr>
          <p:cNvSpPr txBox="1"/>
          <p:nvPr/>
        </p:nvSpPr>
        <p:spPr>
          <a:xfrm>
            <a:off x="1534277" y="6141762"/>
            <a:ext cx="4006484" cy="338554"/>
          </a:xfrm>
          <a:prstGeom prst="rect">
            <a:avLst/>
          </a:prstGeom>
          <a:noFill/>
        </p:spPr>
        <p:txBody>
          <a:bodyPr wrap="square">
            <a:spAutoFit/>
          </a:bodyPr>
          <a:lstStyle/>
          <a:p>
            <a:pPr algn="ctr">
              <a:defRPr/>
            </a:pPr>
            <a:r>
              <a:rPr lang="en" altLang="zh-CN" sz="1600" dirty="0">
                <a:effectLst/>
                <a:latin typeface="Arial Rounded MT Bold" panose="020F0704030504030204" pitchFamily="34" charset="0"/>
              </a:rPr>
              <a:t>Query throughput vs. number of CNs</a:t>
            </a:r>
          </a:p>
        </p:txBody>
      </p:sp>
      <p:sp>
        <p:nvSpPr>
          <p:cNvPr id="11" name="文本框 10">
            <a:extLst>
              <a:ext uri="{FF2B5EF4-FFF2-40B4-BE49-F238E27FC236}">
                <a16:creationId xmlns:a16="http://schemas.microsoft.com/office/drawing/2014/main" id="{76A4FADB-E282-784B-9605-2A1074CDFA1C}"/>
              </a:ext>
            </a:extLst>
          </p:cNvPr>
          <p:cNvSpPr txBox="1"/>
          <p:nvPr/>
        </p:nvSpPr>
        <p:spPr>
          <a:xfrm>
            <a:off x="6202492" y="6141762"/>
            <a:ext cx="4006484" cy="338554"/>
          </a:xfrm>
          <a:prstGeom prst="rect">
            <a:avLst/>
          </a:prstGeom>
          <a:noFill/>
        </p:spPr>
        <p:txBody>
          <a:bodyPr wrap="square">
            <a:spAutoFit/>
          </a:bodyPr>
          <a:lstStyle/>
          <a:p>
            <a:pPr algn="ctr">
              <a:defRPr/>
            </a:pPr>
            <a:r>
              <a:rPr lang="en" altLang="zh-CN" sz="1600" dirty="0">
                <a:effectLst/>
                <a:latin typeface="Arial Rounded MT Bold" panose="020F0704030504030204" pitchFamily="34" charset="0"/>
              </a:rPr>
              <a:t>Average latency vs. number of SNs</a:t>
            </a:r>
          </a:p>
        </p:txBody>
      </p:sp>
    </p:spTree>
    <p:extLst>
      <p:ext uri="{BB962C8B-B14F-4D97-AF65-F5344CB8AC3E}">
        <p14:creationId xmlns:p14="http://schemas.microsoft.com/office/powerpoint/2010/main" val="3327534295"/>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8757554" cy="590700"/>
          </a:xfrm>
        </p:spPr>
        <p:txBody>
          <a:bodyPr/>
          <a:lstStyle/>
          <a:p>
            <a:r>
              <a:rPr lang="en" altLang="zh-CN" dirty="0">
                <a:latin typeface="Arial Rounded MT Bold" panose="020F0704030504030204" pitchFamily="34" charset="0"/>
              </a:rPr>
              <a:t>Ablation Studies </a:t>
            </a:r>
            <a:r>
              <a:rPr lang="en-US" altLang="zh-CN" dirty="0">
                <a:latin typeface="Arial Rounded MT Bold" panose="020F0704030504030204" pitchFamily="34" charset="0"/>
              </a:rPr>
              <a:t>on Synthetic Dataset</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A810C033-4DB2-8E45-8137-864B408A209D}"/>
              </a:ext>
            </a:extLst>
          </p:cNvPr>
          <p:cNvSpPr/>
          <p:nvPr/>
        </p:nvSpPr>
        <p:spPr>
          <a:xfrm>
            <a:off x="342903" y="1164377"/>
            <a:ext cx="11231475" cy="2502865"/>
          </a:xfrm>
          <a:prstGeom prst="rect">
            <a:avLst/>
          </a:prstGeom>
        </p:spPr>
        <p:txBody>
          <a:bodyPr wrap="square" lIns="0" tIns="0" rIns="0" bIns="0">
            <a:spAutoFit/>
          </a:bodyPr>
          <a:lstStyle/>
          <a:p>
            <a:pPr marL="342900" indent="-342900">
              <a:lnSpc>
                <a:spcPct val="150000"/>
              </a:lnSpc>
              <a:buFont typeface="Wingdings" pitchFamily="2" charset="2"/>
              <a:buChar char="p"/>
            </a:pPr>
            <a:r>
              <a:rPr lang="en" altLang="zh-CN" sz="2000" dirty="0">
                <a:latin typeface="Arial Rounded MT Bold" panose="020F0704030504030204" pitchFamily="34" charset="0"/>
              </a:rPr>
              <a:t>SWF and WJF contribute to latency reduction</a:t>
            </a:r>
          </a:p>
          <a:p>
            <a:pPr marL="800100" lvl="1" indent="-342900">
              <a:lnSpc>
                <a:spcPct val="150000"/>
              </a:lnSpc>
              <a:buFont typeface="Arial" panose="020B0604020202020204" pitchFamily="34" charset="0"/>
              <a:buChar char="•"/>
            </a:pPr>
            <a:r>
              <a:rPr lang="en" altLang="zh-CN" sz="1700" dirty="0">
                <a:solidFill>
                  <a:prstClr val="black"/>
                </a:solidFill>
                <a:latin typeface="Arial Rounded MT Bold" panose="020F0704030504030204" pitchFamily="34" charset="0"/>
                <a:ea typeface="黑体" panose="02010609060101010101" pitchFamily="49" charset="-122"/>
              </a:rPr>
              <a:t>SWF alone: disabling WJF in all round-trips</a:t>
            </a:r>
          </a:p>
          <a:p>
            <a:pPr marL="800100" lvl="1" indent="-342900">
              <a:lnSpc>
                <a:spcPct val="150000"/>
              </a:lnSpc>
              <a:buFont typeface="Arial" panose="020B0604020202020204" pitchFamily="34" charset="0"/>
              <a:buChar char="•"/>
            </a:pPr>
            <a:r>
              <a:rPr lang="en" altLang="zh-CN" sz="1700" dirty="0">
                <a:solidFill>
                  <a:prstClr val="black"/>
                </a:solidFill>
                <a:latin typeface="Arial Rounded MT Bold" panose="020F0704030504030204" pitchFamily="34" charset="0"/>
                <a:ea typeface="黑体" panose="02010609060101010101" pitchFamily="49" charset="-122"/>
              </a:rPr>
              <a:t>DFS-V1: replacing WJF with a hash table</a:t>
            </a:r>
          </a:p>
          <a:p>
            <a:pPr marL="800100" lvl="1" indent="-342900">
              <a:lnSpc>
                <a:spcPct val="150000"/>
              </a:lnSpc>
              <a:buFont typeface="Arial" panose="020B0604020202020204" pitchFamily="34" charset="0"/>
              <a:buChar char="•"/>
            </a:pPr>
            <a:r>
              <a:rPr lang="en" altLang="zh-CN" sz="1700" dirty="0">
                <a:solidFill>
                  <a:prstClr val="black"/>
                </a:solidFill>
                <a:latin typeface="Arial Rounded MT Bold" panose="020F0704030504030204" pitchFamily="34" charset="0"/>
                <a:ea typeface="黑体" panose="02010609060101010101" pitchFamily="49" charset="-122"/>
              </a:rPr>
              <a:t>DFS-V2: replacing SWF and WJF with naive interval array and hash table, respectively</a:t>
            </a:r>
            <a:endParaRPr lang="en" altLang="zh-CN" sz="1600" dirty="0"/>
          </a:p>
          <a:p>
            <a:pPr marL="342900" indent="-342900">
              <a:lnSpc>
                <a:spcPct val="150000"/>
              </a:lnSpc>
              <a:buFont typeface="Wingdings" pitchFamily="2" charset="2"/>
              <a:buChar char="p"/>
            </a:pPr>
            <a:r>
              <a:rPr lang="en" altLang="zh-CN" sz="2000" dirty="0">
                <a:latin typeface="Arial Rounded MT Bold" panose="020F0704030504030204" pitchFamily="34" charset="0"/>
              </a:rPr>
              <a:t>Proposed cost model (</a:t>
            </a:r>
            <a:r>
              <a:rPr lang="en" altLang="zh-CN" sz="2000" dirty="0" err="1">
                <a:latin typeface="Arial Rounded MT Bold" panose="020F0704030504030204" pitchFamily="34" charset="0"/>
              </a:rPr>
              <a:t>ada</a:t>
            </a:r>
            <a:r>
              <a:rPr lang="en" altLang="zh-CN" sz="2000" dirty="0">
                <a:latin typeface="Arial Rounded MT Bold" panose="020F0704030504030204" pitchFamily="34" charset="0"/>
              </a:rPr>
              <a:t>-para) yields the lowest latency for DFS since it can eliminate detrimental round-trips</a:t>
            </a:r>
            <a:endParaRPr lang="en-US" altLang="zh-CN" sz="2000" dirty="0">
              <a:latin typeface="Arial Rounded MT Bold" panose="020F0704030504030204" pitchFamily="34" charset="0"/>
            </a:endParaRPr>
          </a:p>
        </p:txBody>
      </p:sp>
      <p:sp>
        <p:nvSpPr>
          <p:cNvPr id="8" name="object 2">
            <a:extLst>
              <a:ext uri="{FF2B5EF4-FFF2-40B4-BE49-F238E27FC236}">
                <a16:creationId xmlns:a16="http://schemas.microsoft.com/office/drawing/2014/main" id="{A9FC0FD7-AFD6-4944-BB28-F608EFB27DAE}"/>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25</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文本框 9">
            <a:extLst>
              <a:ext uri="{FF2B5EF4-FFF2-40B4-BE49-F238E27FC236}">
                <a16:creationId xmlns:a16="http://schemas.microsoft.com/office/drawing/2014/main" id="{B922B55F-830B-814C-8947-0FC4627C22A2}"/>
              </a:ext>
            </a:extLst>
          </p:cNvPr>
          <p:cNvSpPr txBox="1"/>
          <p:nvPr/>
        </p:nvSpPr>
        <p:spPr>
          <a:xfrm>
            <a:off x="1534277" y="6228850"/>
            <a:ext cx="4126294" cy="338554"/>
          </a:xfrm>
          <a:prstGeom prst="rect">
            <a:avLst/>
          </a:prstGeom>
          <a:noFill/>
        </p:spPr>
        <p:txBody>
          <a:bodyPr wrap="square">
            <a:spAutoFit/>
          </a:bodyPr>
          <a:lstStyle/>
          <a:p>
            <a:pPr algn="ctr">
              <a:defRPr/>
            </a:pPr>
            <a:r>
              <a:rPr lang="en" altLang="zh-CN" sz="1600" dirty="0">
                <a:effectLst/>
                <a:latin typeface="Arial Rounded MT Bold" panose="020F0704030504030204" pitchFamily="34" charset="0"/>
              </a:rPr>
              <a:t>Ablation studies of system components</a:t>
            </a:r>
          </a:p>
        </p:txBody>
      </p:sp>
      <p:sp>
        <p:nvSpPr>
          <p:cNvPr id="11" name="文本框 10">
            <a:extLst>
              <a:ext uri="{FF2B5EF4-FFF2-40B4-BE49-F238E27FC236}">
                <a16:creationId xmlns:a16="http://schemas.microsoft.com/office/drawing/2014/main" id="{76A4FADB-E282-784B-9605-2A1074CDFA1C}"/>
              </a:ext>
            </a:extLst>
          </p:cNvPr>
          <p:cNvSpPr txBox="1"/>
          <p:nvPr/>
        </p:nvSpPr>
        <p:spPr>
          <a:xfrm>
            <a:off x="6354895" y="6228850"/>
            <a:ext cx="4302827" cy="338554"/>
          </a:xfrm>
          <a:prstGeom prst="rect">
            <a:avLst/>
          </a:prstGeom>
          <a:noFill/>
        </p:spPr>
        <p:txBody>
          <a:bodyPr wrap="square">
            <a:spAutoFit/>
          </a:bodyPr>
          <a:lstStyle/>
          <a:p>
            <a:pPr algn="ctr">
              <a:defRPr/>
            </a:pPr>
            <a:r>
              <a:rPr lang="en" altLang="zh-CN" sz="1600" dirty="0">
                <a:effectLst/>
                <a:latin typeface="Arial Rounded MT Bold" panose="020F0704030504030204" pitchFamily="34" charset="0"/>
              </a:rPr>
              <a:t>Average latency vs. varying cost models</a:t>
            </a:r>
          </a:p>
        </p:txBody>
      </p:sp>
      <p:pic>
        <p:nvPicPr>
          <p:cNvPr id="4" name="图片 3">
            <a:extLst>
              <a:ext uri="{FF2B5EF4-FFF2-40B4-BE49-F238E27FC236}">
                <a16:creationId xmlns:a16="http://schemas.microsoft.com/office/drawing/2014/main" id="{DEDCBBD7-3CBB-2140-9F5A-506B07BEF0D7}"/>
              </a:ext>
            </a:extLst>
          </p:cNvPr>
          <p:cNvPicPr>
            <a:picLocks noChangeAspect="1"/>
          </p:cNvPicPr>
          <p:nvPr/>
        </p:nvPicPr>
        <p:blipFill>
          <a:blip r:embed="rId4"/>
          <a:stretch>
            <a:fillRect/>
          </a:stretch>
        </p:blipFill>
        <p:spPr>
          <a:xfrm>
            <a:off x="1534277" y="3727857"/>
            <a:ext cx="4102936" cy="2500993"/>
          </a:xfrm>
          <a:prstGeom prst="rect">
            <a:avLst/>
          </a:prstGeom>
        </p:spPr>
      </p:pic>
      <p:pic>
        <p:nvPicPr>
          <p:cNvPr id="5" name="图片 4">
            <a:extLst>
              <a:ext uri="{FF2B5EF4-FFF2-40B4-BE49-F238E27FC236}">
                <a16:creationId xmlns:a16="http://schemas.microsoft.com/office/drawing/2014/main" id="{D2F5CAE2-3735-9646-BB43-A630940304A0}"/>
              </a:ext>
            </a:extLst>
          </p:cNvPr>
          <p:cNvPicPr>
            <a:picLocks noChangeAspect="1"/>
          </p:cNvPicPr>
          <p:nvPr/>
        </p:nvPicPr>
        <p:blipFill>
          <a:blip r:embed="rId5"/>
          <a:stretch>
            <a:fillRect/>
          </a:stretch>
        </p:blipFill>
        <p:spPr>
          <a:xfrm>
            <a:off x="6507591" y="3796836"/>
            <a:ext cx="3589182" cy="2432014"/>
          </a:xfrm>
          <a:prstGeom prst="rect">
            <a:avLst/>
          </a:prstGeom>
        </p:spPr>
      </p:pic>
    </p:spTree>
    <p:extLst>
      <p:ext uri="{BB962C8B-B14F-4D97-AF65-F5344CB8AC3E}">
        <p14:creationId xmlns:p14="http://schemas.microsoft.com/office/powerpoint/2010/main" val="3791514634"/>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3009897" cy="590700"/>
          </a:xfrm>
        </p:spPr>
        <p:txBody>
          <a:bodyPr/>
          <a:lstStyle/>
          <a:p>
            <a:r>
              <a:rPr lang="en-US" altLang="zh-CN" dirty="0">
                <a:latin typeface="Arial Rounded MT Bold" panose="020F0704030504030204" pitchFamily="34" charset="0"/>
              </a:rPr>
              <a:t>Conclusion</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A810C033-4DB2-8E45-8137-864B408A209D}"/>
              </a:ext>
            </a:extLst>
          </p:cNvPr>
          <p:cNvSpPr/>
          <p:nvPr/>
        </p:nvSpPr>
        <p:spPr>
          <a:xfrm>
            <a:off x="342903" y="1164377"/>
            <a:ext cx="11231475" cy="2246705"/>
          </a:xfrm>
          <a:prstGeom prst="rect">
            <a:avLst/>
          </a:prstGeom>
        </p:spPr>
        <p:txBody>
          <a:bodyPr wrap="square" lIns="0" tIns="0" rIns="0" bIns="0">
            <a:spAutoFit/>
          </a:bodyPr>
          <a:lstStyle/>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When complex event recognition operates in cloud-native architectures, network becomes a performance bottleneck </a:t>
            </a:r>
          </a:p>
          <a:p>
            <a:pPr marL="342900" indent="-342900">
              <a:lnSpc>
                <a:spcPct val="150000"/>
              </a:lnSpc>
              <a:buFont typeface="Wingdings" pitchFamily="2" charset="2"/>
              <a:buChar char="p"/>
            </a:pP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Our key insight is to identify shorter time intervals that contain matches and only </a:t>
            </a:r>
            <a:r>
              <a:rPr lang="en-US" altLang="zh-CN" sz="2000" dirty="0">
                <a:solidFill>
                  <a:prstClr val="black"/>
                </a:solidFill>
                <a:latin typeface="Arial Rounded MT Bold" panose="020F0704030504030204" pitchFamily="34" charset="0"/>
                <a:ea typeface="黑体" panose="02010609060101010101" pitchFamily="49" charset="-122"/>
              </a:rPr>
              <a:t>transmit the events within those intervals </a:t>
            </a:r>
          </a:p>
          <a:p>
            <a:pPr marL="342900" indent="-342900">
              <a:lnSpc>
                <a:spcPct val="150000"/>
              </a:lnSpc>
              <a:buFont typeface="Wingdings" pitchFamily="2" charset="2"/>
              <a:buChar char="p"/>
            </a:pPr>
            <a:r>
              <a:rPr lang="en" altLang="zh-CN" sz="2000" dirty="0">
                <a:solidFill>
                  <a:prstClr val="black"/>
                </a:solidFill>
                <a:latin typeface="Arial Rounded MT Bold" panose="020F0704030504030204" pitchFamily="34" charset="0"/>
                <a:ea typeface="黑体" panose="02010609060101010101" pitchFamily="49" charset="-122"/>
              </a:rPr>
              <a:t>Our approach achieves a 1.2× to 25× query speedup compared with the SOTA</a:t>
            </a:r>
            <a:endParaRPr lang="en-US" altLang="zh-CN" sz="2000" dirty="0">
              <a:solidFill>
                <a:prstClr val="black"/>
              </a:solidFill>
              <a:latin typeface="Arial Rounded MT Bold" panose="020F0704030504030204" pitchFamily="34" charset="0"/>
              <a:ea typeface="黑体" panose="02010609060101010101" pitchFamily="49" charset="-122"/>
            </a:endParaRPr>
          </a:p>
        </p:txBody>
      </p:sp>
      <p:sp>
        <p:nvSpPr>
          <p:cNvPr id="12" name="object 2">
            <a:extLst>
              <a:ext uri="{FF2B5EF4-FFF2-40B4-BE49-F238E27FC236}">
                <a16:creationId xmlns:a16="http://schemas.microsoft.com/office/drawing/2014/main" id="{ADF7B2ED-C5C9-844D-9A91-B3F0DD379C03}"/>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26</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矩形 12">
            <a:extLst>
              <a:ext uri="{FF2B5EF4-FFF2-40B4-BE49-F238E27FC236}">
                <a16:creationId xmlns:a16="http://schemas.microsoft.com/office/drawing/2014/main" id="{89BAE518-405A-204F-AB59-62255184C81F}"/>
              </a:ext>
            </a:extLst>
          </p:cNvPr>
          <p:cNvSpPr/>
          <p:nvPr/>
        </p:nvSpPr>
        <p:spPr>
          <a:xfrm>
            <a:off x="3623310" y="4012034"/>
            <a:ext cx="2923822" cy="724620"/>
          </a:xfrm>
          <a:prstGeom prst="rect">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Rounded MT Bold" panose="020F0704030504030204" pitchFamily="34" charset="0"/>
            </a:endParaRPr>
          </a:p>
        </p:txBody>
      </p:sp>
      <p:sp>
        <p:nvSpPr>
          <p:cNvPr id="14" name="矩形 13">
            <a:extLst>
              <a:ext uri="{FF2B5EF4-FFF2-40B4-BE49-F238E27FC236}">
                <a16:creationId xmlns:a16="http://schemas.microsoft.com/office/drawing/2014/main" id="{C2029F5F-6E9F-5B41-A4AA-7E7B297D6643}"/>
              </a:ext>
            </a:extLst>
          </p:cNvPr>
          <p:cNvSpPr/>
          <p:nvPr/>
        </p:nvSpPr>
        <p:spPr>
          <a:xfrm>
            <a:off x="1823776" y="4012034"/>
            <a:ext cx="1169607" cy="728001"/>
          </a:xfrm>
          <a:prstGeom prst="rect">
            <a:avLst/>
          </a:prstGeom>
          <a:solidFill>
            <a:schemeClr val="accent5">
              <a:lumMod val="20000"/>
              <a:lumOff val="80000"/>
            </a:schemeClr>
          </a:solidFill>
          <a:ln w="22225"/>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1400" dirty="0">
                <a:latin typeface="Arial Rounded MT Bold" panose="020F0704030504030204" pitchFamily="34" charset="0"/>
                <a:ea typeface="Microsoft YaHei" panose="020B0503020204020204" pitchFamily="34" charset="-122"/>
              </a:rPr>
              <a:t>Complex</a:t>
            </a:r>
          </a:p>
          <a:p>
            <a:pPr algn="ctr"/>
            <a:r>
              <a:rPr kumimoji="1" lang="en-US" altLang="zh-CN" sz="1400" dirty="0">
                <a:latin typeface="Arial Rounded MT Bold" panose="020F0704030504030204" pitchFamily="34" charset="0"/>
                <a:ea typeface="Microsoft YaHei" panose="020B0503020204020204" pitchFamily="34" charset="-122"/>
              </a:rPr>
              <a:t>Event</a:t>
            </a:r>
          </a:p>
          <a:p>
            <a:pPr algn="ctr"/>
            <a:r>
              <a:rPr kumimoji="1" lang="en-US" altLang="zh-CN" sz="1400" dirty="0">
                <a:latin typeface="Arial Rounded MT Bold" panose="020F0704030504030204" pitchFamily="34" charset="0"/>
                <a:ea typeface="Microsoft YaHei" panose="020B0503020204020204" pitchFamily="34" charset="-122"/>
              </a:rPr>
              <a:t>Queries</a:t>
            </a:r>
            <a:endParaRPr kumimoji="1" lang="zh-CN" altLang="en-US" sz="1400" dirty="0">
              <a:latin typeface="Arial Rounded MT Bold" panose="020F0704030504030204" pitchFamily="34" charset="0"/>
              <a:ea typeface="Microsoft YaHei" panose="020B0503020204020204" pitchFamily="34" charset="-122"/>
            </a:endParaRPr>
          </a:p>
        </p:txBody>
      </p:sp>
      <p:sp>
        <p:nvSpPr>
          <p:cNvPr id="15" name="圆柱体 14">
            <a:extLst>
              <a:ext uri="{FF2B5EF4-FFF2-40B4-BE49-F238E27FC236}">
                <a16:creationId xmlns:a16="http://schemas.microsoft.com/office/drawing/2014/main" id="{3885C421-9902-EB46-A013-C7DB8F9B2085}"/>
              </a:ext>
            </a:extLst>
          </p:cNvPr>
          <p:cNvSpPr/>
          <p:nvPr/>
        </p:nvSpPr>
        <p:spPr>
          <a:xfrm>
            <a:off x="1823775" y="5335542"/>
            <a:ext cx="4723357" cy="834459"/>
          </a:xfrm>
          <a:prstGeom prst="can">
            <a:avLst>
              <a:gd name="adj" fmla="val 39254"/>
            </a:avLst>
          </a:prstGeom>
          <a:solidFill>
            <a:schemeClr val="accent6">
              <a:lumMod val="40000"/>
              <a:lumOff val="6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tx1"/>
                </a:solidFill>
                <a:latin typeface="Arial Rounded MT Bold" panose="020F0704030504030204" pitchFamily="34" charset="0"/>
                <a:ea typeface="Microsoft YaHei" panose="020B0503020204020204" pitchFamily="34" charset="-122"/>
              </a:rPr>
              <a:t>Distributed/Shared storage (EBS or S3)</a:t>
            </a:r>
            <a:endParaRPr kumimoji="1" lang="zh-CN" altLang="en-US" sz="1400" dirty="0">
              <a:solidFill>
                <a:schemeClr val="tx1"/>
              </a:solidFill>
              <a:latin typeface="Arial Rounded MT Bold" panose="020F0704030504030204" pitchFamily="34" charset="0"/>
              <a:ea typeface="Microsoft YaHei" panose="020B0503020204020204" pitchFamily="34" charset="-122"/>
            </a:endParaRPr>
          </a:p>
        </p:txBody>
      </p:sp>
      <p:sp>
        <p:nvSpPr>
          <p:cNvPr id="16" name="上下箭头 15">
            <a:extLst>
              <a:ext uri="{FF2B5EF4-FFF2-40B4-BE49-F238E27FC236}">
                <a16:creationId xmlns:a16="http://schemas.microsoft.com/office/drawing/2014/main" id="{BB980537-4991-7B46-8975-EAF990AF4F2F}"/>
              </a:ext>
            </a:extLst>
          </p:cNvPr>
          <p:cNvSpPr/>
          <p:nvPr/>
        </p:nvSpPr>
        <p:spPr>
          <a:xfrm>
            <a:off x="5679891" y="4769668"/>
            <a:ext cx="201600" cy="562494"/>
          </a:xfrm>
          <a:prstGeom prst="upDownArrow">
            <a:avLst/>
          </a:prstGeom>
          <a:solidFill>
            <a:schemeClr val="accent1">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Rounded MT Bold" panose="020F0704030504030204" pitchFamily="34" charset="0"/>
            </a:endParaRPr>
          </a:p>
        </p:txBody>
      </p:sp>
      <p:sp>
        <p:nvSpPr>
          <p:cNvPr id="17" name="上下箭头 16">
            <a:extLst>
              <a:ext uri="{FF2B5EF4-FFF2-40B4-BE49-F238E27FC236}">
                <a16:creationId xmlns:a16="http://schemas.microsoft.com/office/drawing/2014/main" id="{DD47935B-5DA6-5242-ADB1-B6E034BB3E6C}"/>
              </a:ext>
            </a:extLst>
          </p:cNvPr>
          <p:cNvSpPr/>
          <p:nvPr/>
        </p:nvSpPr>
        <p:spPr>
          <a:xfrm rot="5400000">
            <a:off x="3224948" y="4201904"/>
            <a:ext cx="178318" cy="486070"/>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Rounded MT Bold" panose="020F0704030504030204" pitchFamily="34" charset="0"/>
            </a:endParaRPr>
          </a:p>
        </p:txBody>
      </p:sp>
      <p:sp>
        <p:nvSpPr>
          <p:cNvPr id="18" name="文本框 17">
            <a:extLst>
              <a:ext uri="{FF2B5EF4-FFF2-40B4-BE49-F238E27FC236}">
                <a16:creationId xmlns:a16="http://schemas.microsoft.com/office/drawing/2014/main" id="{CEAF0C1C-8ADD-1143-9F8A-124593DAFE09}"/>
              </a:ext>
            </a:extLst>
          </p:cNvPr>
          <p:cNvSpPr txBox="1"/>
          <p:nvPr/>
        </p:nvSpPr>
        <p:spPr>
          <a:xfrm>
            <a:off x="4408662" y="4838230"/>
            <a:ext cx="1480954" cy="307777"/>
          </a:xfrm>
          <a:prstGeom prst="rect">
            <a:avLst/>
          </a:prstGeom>
          <a:noFill/>
        </p:spPr>
        <p:txBody>
          <a:bodyPr wrap="square" rtlCol="0">
            <a:spAutoFit/>
          </a:bodyPr>
          <a:lstStyle/>
          <a:p>
            <a:r>
              <a:rPr kumimoji="1" lang="zh-CN" altLang="en-US" sz="1400" b="1" dirty="0">
                <a:solidFill>
                  <a:schemeClr val="accent6">
                    <a:lumMod val="50000"/>
                  </a:schemeClr>
                </a:solidFill>
                <a:latin typeface="Arial Rounded MT Bold" panose="020F0704030504030204" pitchFamily="34" charset="0"/>
                <a:ea typeface="Microsoft YaHei" panose="020B0503020204020204" pitchFamily="34" charset="-122"/>
              </a:rPr>
              <a:t>✄</a:t>
            </a:r>
            <a:r>
              <a:rPr kumimoji="1" lang="zh-CN" altLang="en-US" sz="1400" dirty="0">
                <a:solidFill>
                  <a:schemeClr val="accent6">
                    <a:lumMod val="50000"/>
                  </a:schemeClr>
                </a:solidFill>
                <a:latin typeface="Arial Rounded MT Bold" panose="020F0704030504030204" pitchFamily="34" charset="0"/>
                <a:ea typeface="Microsoft YaHei" panose="020B0503020204020204" pitchFamily="34" charset="-122"/>
              </a:rPr>
              <a:t> </a:t>
            </a:r>
            <a:r>
              <a:rPr kumimoji="1" lang="en-US" altLang="zh-CN" sz="1400" dirty="0">
                <a:latin typeface="Arial Rounded MT Bold" panose="020F0704030504030204" pitchFamily="34" charset="0"/>
                <a:ea typeface="Microsoft YaHei" panose="020B0503020204020204" pitchFamily="34" charset="-122"/>
              </a:rPr>
              <a:t>Network</a:t>
            </a:r>
            <a:r>
              <a:rPr kumimoji="1" lang="en-US" altLang="zh-CN" sz="1400" dirty="0">
                <a:solidFill>
                  <a:schemeClr val="accent6">
                    <a:lumMod val="50000"/>
                  </a:schemeClr>
                </a:solidFill>
                <a:latin typeface="Arial Rounded MT Bold" panose="020F0704030504030204" pitchFamily="34" charset="0"/>
                <a:ea typeface="Microsoft YaHei" panose="020B0503020204020204" pitchFamily="34" charset="-122"/>
              </a:rPr>
              <a:t> </a:t>
            </a:r>
            <a:endParaRPr kumimoji="1" lang="zh-CN" altLang="en-US" sz="1400" dirty="0">
              <a:solidFill>
                <a:schemeClr val="accent6">
                  <a:lumMod val="50000"/>
                </a:schemeClr>
              </a:solidFill>
              <a:latin typeface="Arial Rounded MT Bold" panose="020F0704030504030204" pitchFamily="34" charset="0"/>
              <a:ea typeface="Microsoft YaHei" panose="020B0503020204020204" pitchFamily="34" charset="-122"/>
            </a:endParaRPr>
          </a:p>
        </p:txBody>
      </p:sp>
      <p:grpSp>
        <p:nvGrpSpPr>
          <p:cNvPr id="19" name="组合 18">
            <a:extLst>
              <a:ext uri="{FF2B5EF4-FFF2-40B4-BE49-F238E27FC236}">
                <a16:creationId xmlns:a16="http://schemas.microsoft.com/office/drawing/2014/main" id="{FC182870-9201-2A41-AD9B-B40011AC2BFD}"/>
              </a:ext>
            </a:extLst>
          </p:cNvPr>
          <p:cNvGrpSpPr/>
          <p:nvPr/>
        </p:nvGrpSpPr>
        <p:grpSpPr>
          <a:xfrm>
            <a:off x="4552055" y="4175476"/>
            <a:ext cx="1853012" cy="523491"/>
            <a:chOff x="8393935" y="4673164"/>
            <a:chExt cx="1853012" cy="523491"/>
          </a:xfrm>
        </p:grpSpPr>
        <p:sp>
          <p:nvSpPr>
            <p:cNvPr id="20" name="圆角矩形 19">
              <a:extLst>
                <a:ext uri="{FF2B5EF4-FFF2-40B4-BE49-F238E27FC236}">
                  <a16:creationId xmlns:a16="http://schemas.microsoft.com/office/drawing/2014/main" id="{ABB2FE16-6F22-E443-8C16-D39DCE727AA8}"/>
                </a:ext>
              </a:extLst>
            </p:cNvPr>
            <p:cNvSpPr/>
            <p:nvPr/>
          </p:nvSpPr>
          <p:spPr>
            <a:xfrm>
              <a:off x="8393935" y="4710604"/>
              <a:ext cx="1853012" cy="482498"/>
            </a:xfrm>
            <a:prstGeom prst="roundRect">
              <a:avLst/>
            </a:prstGeom>
            <a:solidFill>
              <a:schemeClr val="accent2">
                <a:lumMod val="20000"/>
                <a:lumOff val="8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latin typeface="Arial Rounded MT Bold" panose="020F0704030504030204" pitchFamily="34" charset="0"/>
              </a:endParaRPr>
            </a:p>
          </p:txBody>
        </p:sp>
        <p:sp>
          <p:nvSpPr>
            <p:cNvPr id="21" name="文本框 20">
              <a:extLst>
                <a:ext uri="{FF2B5EF4-FFF2-40B4-BE49-F238E27FC236}">
                  <a16:creationId xmlns:a16="http://schemas.microsoft.com/office/drawing/2014/main" id="{DD27A024-A92C-4540-9ACE-B0EE7E3929B0}"/>
                </a:ext>
              </a:extLst>
            </p:cNvPr>
            <p:cNvSpPr txBox="1"/>
            <p:nvPr/>
          </p:nvSpPr>
          <p:spPr>
            <a:xfrm>
              <a:off x="8393935" y="4673164"/>
              <a:ext cx="1853012" cy="307777"/>
            </a:xfrm>
            <a:prstGeom prst="rect">
              <a:avLst/>
            </a:prstGeom>
            <a:noFill/>
            <a:ln>
              <a:noFill/>
            </a:ln>
          </p:spPr>
          <p:txBody>
            <a:bodyPr wrap="square">
              <a:spAutoFit/>
            </a:bodyPr>
            <a:lstStyle/>
            <a:p>
              <a:pPr algn="ctr"/>
              <a:r>
                <a:rPr kumimoji="1" lang="en-US" altLang="zh-CN" sz="1400" dirty="0">
                  <a:solidFill>
                    <a:schemeClr val="tx1"/>
                  </a:solidFill>
                  <a:latin typeface="Arial Rounded MT Bold" panose="020F0704030504030204" pitchFamily="34" charset="0"/>
                  <a:ea typeface="Microsoft YaHei" panose="020B0503020204020204" pitchFamily="34" charset="-122"/>
                </a:rPr>
                <a:t>Compute node n</a:t>
              </a:r>
              <a:endParaRPr kumimoji="1" lang="zh-CN" altLang="en-US" sz="1400" dirty="0">
                <a:solidFill>
                  <a:schemeClr val="tx1"/>
                </a:solidFill>
                <a:latin typeface="Arial Rounded MT Bold" panose="020F0704030504030204" pitchFamily="34" charset="0"/>
                <a:ea typeface="Microsoft YaHei" panose="020B0503020204020204" pitchFamily="34" charset="-122"/>
              </a:endParaRPr>
            </a:p>
          </p:txBody>
        </p:sp>
        <p:grpSp>
          <p:nvGrpSpPr>
            <p:cNvPr id="22" name="组合 21">
              <a:extLst>
                <a:ext uri="{FF2B5EF4-FFF2-40B4-BE49-F238E27FC236}">
                  <a16:creationId xmlns:a16="http://schemas.microsoft.com/office/drawing/2014/main" id="{C598A0F9-86DC-EA47-974B-3FB7CB3E04A3}"/>
                </a:ext>
              </a:extLst>
            </p:cNvPr>
            <p:cNvGrpSpPr/>
            <p:nvPr/>
          </p:nvGrpSpPr>
          <p:grpSpPr>
            <a:xfrm>
              <a:off x="8934967" y="4919656"/>
              <a:ext cx="1035554" cy="276999"/>
              <a:chOff x="8517820" y="4098539"/>
              <a:chExt cx="1035554" cy="276999"/>
            </a:xfrm>
          </p:grpSpPr>
          <p:pic>
            <p:nvPicPr>
              <p:cNvPr id="24" name="图形 23">
                <a:extLst>
                  <a:ext uri="{FF2B5EF4-FFF2-40B4-BE49-F238E27FC236}">
                    <a16:creationId xmlns:a16="http://schemas.microsoft.com/office/drawing/2014/main" id="{9D6AA780-5882-9547-9531-6F1769678B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17820" y="4173871"/>
                <a:ext cx="162421" cy="162421"/>
              </a:xfrm>
              <a:prstGeom prst="rect">
                <a:avLst/>
              </a:prstGeom>
            </p:spPr>
          </p:pic>
          <p:sp>
            <p:nvSpPr>
              <p:cNvPr id="25" name="文本框 24">
                <a:extLst>
                  <a:ext uri="{FF2B5EF4-FFF2-40B4-BE49-F238E27FC236}">
                    <a16:creationId xmlns:a16="http://schemas.microsoft.com/office/drawing/2014/main" id="{A36D5EC2-25BE-1448-B7E7-DDF16780BDDB}"/>
                  </a:ext>
                </a:extLst>
              </p:cNvPr>
              <p:cNvSpPr txBox="1"/>
              <p:nvPr/>
            </p:nvSpPr>
            <p:spPr>
              <a:xfrm>
                <a:off x="8680241" y="4098539"/>
                <a:ext cx="873133" cy="276999"/>
              </a:xfrm>
              <a:prstGeom prst="rect">
                <a:avLst/>
              </a:prstGeom>
              <a:noFill/>
            </p:spPr>
            <p:txBody>
              <a:bodyPr wrap="square" rtlCol="0">
                <a:spAutoFit/>
              </a:bodyPr>
              <a:lstStyle/>
              <a:p>
                <a:r>
                  <a:rPr kumimoji="1" lang="en-US" altLang="zh-CN" sz="1200" dirty="0">
                    <a:solidFill>
                      <a:schemeClr val="tx1">
                        <a:lumMod val="50000"/>
                        <a:lumOff val="50000"/>
                      </a:schemeClr>
                    </a:solidFill>
                    <a:latin typeface="Arial Rounded MT Bold" panose="020F0704030504030204" pitchFamily="34" charset="0"/>
                  </a:rPr>
                  <a:t>CER APP</a:t>
                </a:r>
                <a:endParaRPr kumimoji="1" lang="zh-CN" altLang="en-US" sz="1200" dirty="0">
                  <a:solidFill>
                    <a:schemeClr val="tx1">
                      <a:lumMod val="50000"/>
                      <a:lumOff val="50000"/>
                    </a:schemeClr>
                  </a:solidFill>
                  <a:latin typeface="Arial Rounded MT Bold" panose="020F0704030504030204" pitchFamily="34" charset="0"/>
                </a:endParaRPr>
              </a:p>
            </p:txBody>
          </p:sp>
        </p:grpSp>
      </p:grpSp>
      <p:sp>
        <p:nvSpPr>
          <p:cNvPr id="26" name="文本框 25">
            <a:extLst>
              <a:ext uri="{FF2B5EF4-FFF2-40B4-BE49-F238E27FC236}">
                <a16:creationId xmlns:a16="http://schemas.microsoft.com/office/drawing/2014/main" id="{CE30764B-C19E-0B4B-AB49-B70CB8F6F3FB}"/>
              </a:ext>
            </a:extLst>
          </p:cNvPr>
          <p:cNvSpPr txBox="1"/>
          <p:nvPr/>
        </p:nvSpPr>
        <p:spPr>
          <a:xfrm rot="857772">
            <a:off x="4151158" y="4398043"/>
            <a:ext cx="566528" cy="338554"/>
          </a:xfrm>
          <a:prstGeom prst="rect">
            <a:avLst/>
          </a:prstGeom>
          <a:noFill/>
        </p:spPr>
        <p:txBody>
          <a:bodyPr wrap="square" rtlCol="0">
            <a:spAutoFit/>
          </a:bodyPr>
          <a:lstStyle/>
          <a:p>
            <a:r>
              <a:rPr kumimoji="1" lang="en-US" altLang="zh-CN" sz="1600" dirty="0">
                <a:latin typeface="Arial Rounded MT Bold" panose="020F0704030504030204" pitchFamily="34" charset="0"/>
                <a:ea typeface="Microsoft YaHei" panose="020B0503020204020204" pitchFamily="34" charset="-122"/>
              </a:rPr>
              <a:t>…</a:t>
            </a:r>
            <a:endParaRPr kumimoji="1" lang="zh-CN" altLang="en-US" sz="1600" dirty="0">
              <a:latin typeface="Arial Rounded MT Bold" panose="020F0704030504030204" pitchFamily="34" charset="0"/>
              <a:ea typeface="Microsoft YaHei" panose="020B0503020204020204" pitchFamily="34" charset="-122"/>
            </a:endParaRPr>
          </a:p>
        </p:txBody>
      </p:sp>
      <p:sp>
        <p:nvSpPr>
          <p:cNvPr id="27" name="上下箭头 26">
            <a:extLst>
              <a:ext uri="{FF2B5EF4-FFF2-40B4-BE49-F238E27FC236}">
                <a16:creationId xmlns:a16="http://schemas.microsoft.com/office/drawing/2014/main" id="{76AEF429-6756-C440-97EE-7C619C4A2C55}"/>
              </a:ext>
            </a:extLst>
          </p:cNvPr>
          <p:cNvSpPr/>
          <p:nvPr/>
        </p:nvSpPr>
        <p:spPr>
          <a:xfrm>
            <a:off x="4175110" y="4776660"/>
            <a:ext cx="201600" cy="504000"/>
          </a:xfrm>
          <a:prstGeom prst="upDownArrow">
            <a:avLst/>
          </a:prstGeom>
          <a:solidFill>
            <a:schemeClr val="accent1">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Rounded MT Bold" panose="020F0704030504030204" pitchFamily="34" charset="0"/>
            </a:endParaRPr>
          </a:p>
        </p:txBody>
      </p:sp>
      <p:grpSp>
        <p:nvGrpSpPr>
          <p:cNvPr id="28" name="组合 27">
            <a:extLst>
              <a:ext uri="{FF2B5EF4-FFF2-40B4-BE49-F238E27FC236}">
                <a16:creationId xmlns:a16="http://schemas.microsoft.com/office/drawing/2014/main" id="{A607C126-D0BD-754E-8DB1-F907B606CA65}"/>
              </a:ext>
            </a:extLst>
          </p:cNvPr>
          <p:cNvGrpSpPr/>
          <p:nvPr/>
        </p:nvGrpSpPr>
        <p:grpSpPr>
          <a:xfrm>
            <a:off x="3763762" y="4013485"/>
            <a:ext cx="1853012" cy="523491"/>
            <a:chOff x="8393935" y="4673164"/>
            <a:chExt cx="1853012" cy="523491"/>
          </a:xfrm>
        </p:grpSpPr>
        <p:sp>
          <p:nvSpPr>
            <p:cNvPr id="29" name="圆角矩形 28">
              <a:extLst>
                <a:ext uri="{FF2B5EF4-FFF2-40B4-BE49-F238E27FC236}">
                  <a16:creationId xmlns:a16="http://schemas.microsoft.com/office/drawing/2014/main" id="{BC6B716A-4A8D-7B42-B4D4-1E14747DFB11}"/>
                </a:ext>
              </a:extLst>
            </p:cNvPr>
            <p:cNvSpPr/>
            <p:nvPr/>
          </p:nvSpPr>
          <p:spPr>
            <a:xfrm>
              <a:off x="8393935" y="4710604"/>
              <a:ext cx="1853012" cy="482498"/>
            </a:xfrm>
            <a:prstGeom prst="roundRect">
              <a:avLst/>
            </a:prstGeom>
            <a:solidFill>
              <a:schemeClr val="accent2">
                <a:lumMod val="20000"/>
                <a:lumOff val="8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latin typeface="Arial Rounded MT Bold" panose="020F0704030504030204" pitchFamily="34" charset="0"/>
              </a:endParaRPr>
            </a:p>
          </p:txBody>
        </p:sp>
        <p:sp>
          <p:nvSpPr>
            <p:cNvPr id="30" name="文本框 29">
              <a:extLst>
                <a:ext uri="{FF2B5EF4-FFF2-40B4-BE49-F238E27FC236}">
                  <a16:creationId xmlns:a16="http://schemas.microsoft.com/office/drawing/2014/main" id="{34F78100-F35B-154A-8340-A1F1AE497A85}"/>
                </a:ext>
              </a:extLst>
            </p:cNvPr>
            <p:cNvSpPr txBox="1"/>
            <p:nvPr/>
          </p:nvSpPr>
          <p:spPr>
            <a:xfrm>
              <a:off x="8393935" y="4673164"/>
              <a:ext cx="1853012" cy="307777"/>
            </a:xfrm>
            <a:prstGeom prst="rect">
              <a:avLst/>
            </a:prstGeom>
            <a:noFill/>
            <a:ln>
              <a:noFill/>
            </a:ln>
          </p:spPr>
          <p:txBody>
            <a:bodyPr wrap="square">
              <a:spAutoFit/>
            </a:bodyPr>
            <a:lstStyle/>
            <a:p>
              <a:pPr algn="ctr"/>
              <a:r>
                <a:rPr kumimoji="1" lang="en-US" altLang="zh-CN" sz="1400" dirty="0">
                  <a:solidFill>
                    <a:schemeClr val="tx1"/>
                  </a:solidFill>
                  <a:latin typeface="Arial Rounded MT Bold" panose="020F0704030504030204" pitchFamily="34" charset="0"/>
                  <a:ea typeface="Microsoft YaHei" panose="020B0503020204020204" pitchFamily="34" charset="-122"/>
                </a:rPr>
                <a:t>Compute node 1</a:t>
              </a:r>
              <a:endParaRPr kumimoji="1" lang="zh-CN" altLang="en-US" sz="1400" dirty="0">
                <a:solidFill>
                  <a:schemeClr val="tx1"/>
                </a:solidFill>
                <a:latin typeface="Arial Rounded MT Bold" panose="020F0704030504030204" pitchFamily="34" charset="0"/>
                <a:ea typeface="Microsoft YaHei" panose="020B0503020204020204" pitchFamily="34" charset="-122"/>
              </a:endParaRPr>
            </a:p>
          </p:txBody>
        </p:sp>
        <p:grpSp>
          <p:nvGrpSpPr>
            <p:cNvPr id="31" name="组合 30">
              <a:extLst>
                <a:ext uri="{FF2B5EF4-FFF2-40B4-BE49-F238E27FC236}">
                  <a16:creationId xmlns:a16="http://schemas.microsoft.com/office/drawing/2014/main" id="{9BC30862-5719-1749-B752-7FCCE6221AE6}"/>
                </a:ext>
              </a:extLst>
            </p:cNvPr>
            <p:cNvGrpSpPr/>
            <p:nvPr/>
          </p:nvGrpSpPr>
          <p:grpSpPr>
            <a:xfrm>
              <a:off x="8934967" y="4919656"/>
              <a:ext cx="1035554" cy="276999"/>
              <a:chOff x="8517820" y="4098539"/>
              <a:chExt cx="1035554" cy="276999"/>
            </a:xfrm>
          </p:grpSpPr>
          <p:pic>
            <p:nvPicPr>
              <p:cNvPr id="32" name="图形 31">
                <a:extLst>
                  <a:ext uri="{FF2B5EF4-FFF2-40B4-BE49-F238E27FC236}">
                    <a16:creationId xmlns:a16="http://schemas.microsoft.com/office/drawing/2014/main" id="{AD667C0D-C295-ED4C-B319-E625AF667A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17820" y="4173871"/>
                <a:ext cx="162421" cy="162421"/>
              </a:xfrm>
              <a:prstGeom prst="rect">
                <a:avLst/>
              </a:prstGeom>
            </p:spPr>
          </p:pic>
          <p:sp>
            <p:nvSpPr>
              <p:cNvPr id="33" name="文本框 32">
                <a:extLst>
                  <a:ext uri="{FF2B5EF4-FFF2-40B4-BE49-F238E27FC236}">
                    <a16:creationId xmlns:a16="http://schemas.microsoft.com/office/drawing/2014/main" id="{6136827E-47E1-924B-A261-2799B38A86BB}"/>
                  </a:ext>
                </a:extLst>
              </p:cNvPr>
              <p:cNvSpPr txBox="1"/>
              <p:nvPr/>
            </p:nvSpPr>
            <p:spPr>
              <a:xfrm>
                <a:off x="8680241" y="4098539"/>
                <a:ext cx="873133" cy="276999"/>
              </a:xfrm>
              <a:prstGeom prst="rect">
                <a:avLst/>
              </a:prstGeom>
              <a:noFill/>
            </p:spPr>
            <p:txBody>
              <a:bodyPr wrap="square" rtlCol="0">
                <a:spAutoFit/>
              </a:bodyPr>
              <a:lstStyle/>
              <a:p>
                <a:r>
                  <a:rPr kumimoji="1" lang="en-US" altLang="zh-CN" sz="1200" dirty="0">
                    <a:solidFill>
                      <a:schemeClr val="tx1">
                        <a:lumMod val="50000"/>
                        <a:lumOff val="50000"/>
                      </a:schemeClr>
                    </a:solidFill>
                    <a:latin typeface="Arial Rounded MT Bold" panose="020F0704030504030204" pitchFamily="34" charset="0"/>
                  </a:rPr>
                  <a:t>CER APP</a:t>
                </a:r>
                <a:endParaRPr kumimoji="1" lang="zh-CN" altLang="en-US" sz="1200" dirty="0">
                  <a:solidFill>
                    <a:schemeClr val="tx1">
                      <a:lumMod val="50000"/>
                      <a:lumOff val="50000"/>
                    </a:schemeClr>
                  </a:solidFill>
                  <a:latin typeface="Arial Rounded MT Bold" panose="020F0704030504030204" pitchFamily="34" charset="0"/>
                </a:endParaRPr>
              </a:p>
            </p:txBody>
          </p:sp>
        </p:grpSp>
      </p:grpSp>
      <p:pic>
        <p:nvPicPr>
          <p:cNvPr id="34" name="图形 33">
            <a:extLst>
              <a:ext uri="{FF2B5EF4-FFF2-40B4-BE49-F238E27FC236}">
                <a16:creationId xmlns:a16="http://schemas.microsoft.com/office/drawing/2014/main" id="{32F57310-2BF0-5E4A-A0BC-B6176168D2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63762" y="5358039"/>
            <a:ext cx="257437" cy="257437"/>
          </a:xfrm>
          <a:prstGeom prst="rect">
            <a:avLst/>
          </a:prstGeom>
        </p:spPr>
      </p:pic>
      <p:pic>
        <p:nvPicPr>
          <p:cNvPr id="35" name="图形 34">
            <a:extLst>
              <a:ext uri="{FF2B5EF4-FFF2-40B4-BE49-F238E27FC236}">
                <a16:creationId xmlns:a16="http://schemas.microsoft.com/office/drawing/2014/main" id="{4A70105D-03D3-4145-B6FC-F03B59480C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08174" y="5358039"/>
            <a:ext cx="257437" cy="257437"/>
          </a:xfrm>
          <a:prstGeom prst="rect">
            <a:avLst/>
          </a:prstGeom>
        </p:spPr>
      </p:pic>
      <p:sp>
        <p:nvSpPr>
          <p:cNvPr id="36" name="文本框 35">
            <a:extLst>
              <a:ext uri="{FF2B5EF4-FFF2-40B4-BE49-F238E27FC236}">
                <a16:creationId xmlns:a16="http://schemas.microsoft.com/office/drawing/2014/main" id="{C1184B0D-E86E-4C4F-93CD-35FBA638EB01}"/>
              </a:ext>
            </a:extLst>
          </p:cNvPr>
          <p:cNvSpPr txBox="1"/>
          <p:nvPr/>
        </p:nvSpPr>
        <p:spPr>
          <a:xfrm>
            <a:off x="4060141" y="5266824"/>
            <a:ext cx="566528" cy="338554"/>
          </a:xfrm>
          <a:prstGeom prst="rect">
            <a:avLst/>
          </a:prstGeom>
          <a:noFill/>
        </p:spPr>
        <p:txBody>
          <a:bodyPr wrap="square" rtlCol="0">
            <a:spAutoFit/>
          </a:bodyPr>
          <a:lstStyle/>
          <a:p>
            <a:r>
              <a:rPr kumimoji="1" lang="en-US" altLang="zh-CN" sz="1600" dirty="0">
                <a:latin typeface="Arial Rounded MT Bold" panose="020F0704030504030204" pitchFamily="34" charset="0"/>
                <a:ea typeface="Microsoft YaHei" panose="020B0503020204020204" pitchFamily="34" charset="-122"/>
              </a:rPr>
              <a:t>…</a:t>
            </a:r>
            <a:endParaRPr kumimoji="1" lang="zh-CN" altLang="en-US" sz="1600" dirty="0">
              <a:latin typeface="Arial Rounded MT Bold" panose="020F0704030504030204" pitchFamily="34" charset="0"/>
              <a:ea typeface="Microsoft YaHei" panose="020B0503020204020204" pitchFamily="34" charset="-122"/>
            </a:endParaRPr>
          </a:p>
        </p:txBody>
      </p:sp>
      <p:sp>
        <p:nvSpPr>
          <p:cNvPr id="38" name="文本框 37">
            <a:extLst>
              <a:ext uri="{FF2B5EF4-FFF2-40B4-BE49-F238E27FC236}">
                <a16:creationId xmlns:a16="http://schemas.microsoft.com/office/drawing/2014/main" id="{861686D4-B771-D945-8579-B23E9C831708}"/>
              </a:ext>
            </a:extLst>
          </p:cNvPr>
          <p:cNvSpPr txBox="1"/>
          <p:nvPr/>
        </p:nvSpPr>
        <p:spPr>
          <a:xfrm>
            <a:off x="7205111" y="4444939"/>
            <a:ext cx="3593518" cy="1285416"/>
          </a:xfrm>
          <a:prstGeom prst="rect">
            <a:avLst/>
          </a:prstGeom>
          <a:solidFill>
            <a:srgbClr val="EFD55E"/>
          </a:solidFill>
        </p:spPr>
        <p:txBody>
          <a:bodyPr wrap="square">
            <a:spAutoFit/>
          </a:bodyPr>
          <a:lstStyle/>
          <a:p>
            <a:pPr>
              <a:lnSpc>
                <a:spcPct val="150000"/>
              </a:lnSpc>
            </a:pPr>
            <a:r>
              <a:rPr lang="en" altLang="zh-CN" dirty="0">
                <a:solidFill>
                  <a:prstClr val="black"/>
                </a:solidFill>
                <a:latin typeface="Arial Rounded MT Bold" panose="020F0704030504030204" pitchFamily="34" charset="0"/>
                <a:ea typeface="黑体" panose="02010609060101010101" pitchFamily="49" charset="-122"/>
              </a:rPr>
              <a:t>Try to reduce the transmission of query-irrelevant events at the lowest possible cost.</a:t>
            </a:r>
          </a:p>
        </p:txBody>
      </p:sp>
      <p:cxnSp>
        <p:nvCxnSpPr>
          <p:cNvPr id="39" name="直线箭头连接符 38">
            <a:extLst>
              <a:ext uri="{FF2B5EF4-FFF2-40B4-BE49-F238E27FC236}">
                <a16:creationId xmlns:a16="http://schemas.microsoft.com/office/drawing/2014/main" id="{DF65768C-0A50-A048-9A5B-68B6D21F068A}"/>
              </a:ext>
            </a:extLst>
          </p:cNvPr>
          <p:cNvCxnSpPr>
            <a:cxnSpLocks/>
          </p:cNvCxnSpPr>
          <p:nvPr/>
        </p:nvCxnSpPr>
        <p:spPr bwMode="auto">
          <a:xfrm>
            <a:off x="5926183" y="5044404"/>
            <a:ext cx="1241897" cy="0"/>
          </a:xfrm>
          <a:prstGeom prst="straightConnector1">
            <a:avLst/>
          </a:prstGeom>
          <a:solidFill>
            <a:schemeClr val="bg1"/>
          </a:solidFill>
          <a:ln w="19050" cap="flat" cmpd="sng" algn="ctr">
            <a:solidFill>
              <a:srgbClr val="C00000"/>
            </a:solidFill>
            <a:prstDash val="dash"/>
            <a:round/>
            <a:headEnd type="none" w="med" len="med"/>
            <a:tailEnd type="triangle"/>
          </a:ln>
          <a:effectLst/>
        </p:spPr>
      </p:cxnSp>
    </p:spTree>
    <p:extLst>
      <p:ext uri="{BB962C8B-B14F-4D97-AF65-F5344CB8AC3E}">
        <p14:creationId xmlns:p14="http://schemas.microsoft.com/office/powerpoint/2010/main" val="550701752"/>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D8351C58-06F3-5E46-80F0-54226B9BF9ED}"/>
              </a:ext>
            </a:extLst>
          </p:cNvPr>
          <p:cNvSpPr/>
          <p:nvPr/>
        </p:nvSpPr>
        <p:spPr>
          <a:xfrm>
            <a:off x="2315580" y="1728454"/>
            <a:ext cx="7560840" cy="1107996"/>
          </a:xfrm>
          <a:prstGeom prst="rect">
            <a:avLst/>
          </a:prstGeom>
        </p:spPr>
        <p:txBody>
          <a:bodyPr wrap="square">
            <a:spAutoFit/>
          </a:bodyPr>
          <a:lstStyle/>
          <a:p>
            <a:pPr algn="ctr"/>
            <a:r>
              <a:rPr lang="en-US" altLang="zh-CN" sz="6600" b="1" dirty="0">
                <a:solidFill>
                  <a:srgbClr val="002060"/>
                </a:solidFill>
                <a:latin typeface="Arial Rounded MT Bold" panose="020F0704030504030204" pitchFamily="34" charset="0"/>
                <a:ea typeface="黑体" panose="02010609060101010101" pitchFamily="49" charset="-122"/>
                <a:cs typeface="Arial" panose="020B0604020202020204" pitchFamily="34" charset="0"/>
              </a:rPr>
              <a:t>Thank You!</a:t>
            </a:r>
            <a:r>
              <a:rPr lang="zh-CN" altLang="en-US" sz="6600" b="1" dirty="0">
                <a:solidFill>
                  <a:srgbClr val="002060"/>
                </a:solidFill>
                <a:latin typeface="Arial Rounded MT Bold" panose="020F0704030504030204" pitchFamily="34" charset="0"/>
                <a:ea typeface="黑体" panose="02010609060101010101" pitchFamily="49" charset="-122"/>
                <a:cs typeface="Arial" panose="020B0604020202020204" pitchFamily="34" charset="0"/>
              </a:rPr>
              <a:t> ❤️</a:t>
            </a:r>
          </a:p>
        </p:txBody>
      </p:sp>
      <p:sp>
        <p:nvSpPr>
          <p:cNvPr id="5" name="Google Shape;338;p51"/>
          <p:cNvSpPr/>
          <p:nvPr/>
        </p:nvSpPr>
        <p:spPr>
          <a:xfrm>
            <a:off x="3418114" y="2966922"/>
            <a:ext cx="5366657" cy="483421"/>
          </a:xfrm>
          <a:prstGeom prst="rect">
            <a:avLst/>
          </a:prstGeom>
          <a:noFill/>
          <a:ln>
            <a:noFill/>
          </a:ln>
        </p:spPr>
        <p:txBody>
          <a:bodyPr spcFirstLastPara="1" wrap="square" lIns="91433" tIns="45700" rIns="91433" bIns="45700" anchor="t" anchorCtr="0">
            <a:noAutofit/>
          </a:bodyPr>
          <a:lstStyle/>
          <a:p>
            <a:pPr lvl="0" algn="ctr">
              <a:buSzPts val="3000"/>
            </a:pPr>
            <a:r>
              <a:rPr lang="en-US" altLang="zh-CN" sz="3200" b="1" dirty="0" err="1">
                <a:solidFill>
                  <a:srgbClr val="002060"/>
                </a:solidFill>
                <a:latin typeface="Arial Rounded MT Bold" panose="020F0704030504030204" pitchFamily="34" charset="0"/>
                <a:ea typeface="黑体" panose="02010609060101010101" pitchFamily="49" charset="-122"/>
              </a:rPr>
              <a:t>Shizhe</a:t>
            </a:r>
            <a:r>
              <a:rPr lang="en-US" altLang="zh-CN" sz="3200" b="1" dirty="0">
                <a:solidFill>
                  <a:srgbClr val="002060"/>
                </a:solidFill>
                <a:latin typeface="Arial Rounded MT Bold" panose="020F0704030504030204" pitchFamily="34" charset="0"/>
                <a:ea typeface="黑体" panose="02010609060101010101" pitchFamily="49" charset="-122"/>
              </a:rPr>
              <a:t> Liu</a:t>
            </a:r>
          </a:p>
        </p:txBody>
      </p:sp>
      <p:cxnSp>
        <p:nvCxnSpPr>
          <p:cNvPr id="12" name="直接连接符 11"/>
          <p:cNvCxnSpPr>
            <a:cxnSpLocks/>
          </p:cNvCxnSpPr>
          <p:nvPr/>
        </p:nvCxnSpPr>
        <p:spPr bwMode="auto">
          <a:xfrm>
            <a:off x="2004120" y="5159543"/>
            <a:ext cx="3667337" cy="0"/>
          </a:xfrm>
          <a:prstGeom prst="line">
            <a:avLst/>
          </a:prstGeom>
          <a:solidFill>
            <a:schemeClr val="bg1"/>
          </a:solidFill>
          <a:ln w="19050" cap="flat" cmpd="sng" algn="ctr">
            <a:solidFill>
              <a:srgbClr val="000066"/>
            </a:solidFill>
            <a:prstDash val="solid"/>
            <a:round/>
            <a:headEnd type="none" w="med" len="med"/>
            <a:tailEnd type="none" w="med" len="med"/>
          </a:ln>
          <a:effectLst/>
        </p:spPr>
      </p:cxnSp>
      <p:sp>
        <p:nvSpPr>
          <p:cNvPr id="14" name="Google Shape;338;p51">
            <a:extLst>
              <a:ext uri="{FF2B5EF4-FFF2-40B4-BE49-F238E27FC236}">
                <a16:creationId xmlns:a16="http://schemas.microsoft.com/office/drawing/2014/main" id="{CAC46E88-9547-1041-9BC6-3F6F60AAAD13}"/>
              </a:ext>
            </a:extLst>
          </p:cNvPr>
          <p:cNvSpPr/>
          <p:nvPr/>
        </p:nvSpPr>
        <p:spPr>
          <a:xfrm>
            <a:off x="3412671" y="3759646"/>
            <a:ext cx="5366657" cy="483421"/>
          </a:xfrm>
          <a:prstGeom prst="rect">
            <a:avLst/>
          </a:prstGeom>
          <a:noFill/>
          <a:ln>
            <a:noFill/>
          </a:ln>
        </p:spPr>
        <p:txBody>
          <a:bodyPr spcFirstLastPara="1" wrap="square" lIns="91433" tIns="45700" rIns="91433" bIns="45700" anchor="t" anchorCtr="0">
            <a:noAutofit/>
          </a:bodyPr>
          <a:lstStyle/>
          <a:p>
            <a:pPr lvl="0" algn="ctr">
              <a:buSzPts val="3000"/>
            </a:pPr>
            <a:r>
              <a:rPr lang="en-US" altLang="zh-CN" sz="2800" b="1" dirty="0">
                <a:solidFill>
                  <a:srgbClr val="002060"/>
                </a:solidFill>
                <a:latin typeface="Arial Rounded MT Bold" panose="020F0704030504030204" pitchFamily="34" charset="0"/>
                <a:ea typeface="黑体" panose="02010609060101010101" pitchFamily="49" charset="-122"/>
              </a:rPr>
              <a:t>Nanjing University</a:t>
            </a:r>
          </a:p>
        </p:txBody>
      </p:sp>
      <p:sp>
        <p:nvSpPr>
          <p:cNvPr id="15" name="Google Shape;338;p51">
            <a:extLst>
              <a:ext uri="{FF2B5EF4-FFF2-40B4-BE49-F238E27FC236}">
                <a16:creationId xmlns:a16="http://schemas.microsoft.com/office/drawing/2014/main" id="{F632DFCF-CEF7-164E-8DDC-15B8E47E91C5}"/>
              </a:ext>
            </a:extLst>
          </p:cNvPr>
          <p:cNvSpPr/>
          <p:nvPr/>
        </p:nvSpPr>
        <p:spPr>
          <a:xfrm>
            <a:off x="3412670" y="4868064"/>
            <a:ext cx="5366657" cy="483421"/>
          </a:xfrm>
          <a:prstGeom prst="rect">
            <a:avLst/>
          </a:prstGeom>
          <a:noFill/>
          <a:ln>
            <a:noFill/>
          </a:ln>
        </p:spPr>
        <p:txBody>
          <a:bodyPr spcFirstLastPara="1" wrap="square" lIns="91433" tIns="45700" rIns="91433" bIns="45700" anchor="t" anchorCtr="0">
            <a:noAutofit/>
          </a:bodyPr>
          <a:lstStyle/>
          <a:p>
            <a:pPr lvl="0" algn="ctr">
              <a:buSzPts val="3000"/>
            </a:pPr>
            <a:r>
              <a:rPr lang="zh-CN" altLang="en-US" sz="4400" b="1" dirty="0">
                <a:solidFill>
                  <a:srgbClr val="002060"/>
                </a:solidFill>
                <a:latin typeface="Arial Rounded MT Bold" panose="020F0704030504030204" pitchFamily="34" charset="0"/>
                <a:ea typeface="黑体" panose="02010609060101010101" pitchFamily="49" charset="-122"/>
              </a:rPr>
              <a:t>✉️</a:t>
            </a:r>
            <a:endParaRPr lang="en-US" altLang="zh-CN" sz="4400" b="1" dirty="0">
              <a:solidFill>
                <a:srgbClr val="002060"/>
              </a:solidFill>
              <a:latin typeface="Arial Rounded MT Bold" panose="020F0704030504030204" pitchFamily="34" charset="0"/>
              <a:ea typeface="黑体" panose="02010609060101010101" pitchFamily="49" charset="-122"/>
            </a:endParaRPr>
          </a:p>
        </p:txBody>
      </p:sp>
      <p:sp>
        <p:nvSpPr>
          <p:cNvPr id="16" name="Google Shape;338;p51">
            <a:extLst>
              <a:ext uri="{FF2B5EF4-FFF2-40B4-BE49-F238E27FC236}">
                <a16:creationId xmlns:a16="http://schemas.microsoft.com/office/drawing/2014/main" id="{04865A08-94EB-4445-95D0-CD32F2557C87}"/>
              </a:ext>
            </a:extLst>
          </p:cNvPr>
          <p:cNvSpPr/>
          <p:nvPr/>
        </p:nvSpPr>
        <p:spPr>
          <a:xfrm>
            <a:off x="3317418" y="5438413"/>
            <a:ext cx="5557160" cy="483421"/>
          </a:xfrm>
          <a:prstGeom prst="rect">
            <a:avLst/>
          </a:prstGeom>
          <a:noFill/>
          <a:ln>
            <a:noFill/>
          </a:ln>
        </p:spPr>
        <p:txBody>
          <a:bodyPr spcFirstLastPara="1" wrap="square" lIns="91433" tIns="45700" rIns="91433" bIns="45700" anchor="t" anchorCtr="0">
            <a:noAutofit/>
          </a:bodyPr>
          <a:lstStyle/>
          <a:p>
            <a:pPr lvl="0" algn="ctr">
              <a:buSzPts val="3000"/>
            </a:pPr>
            <a:r>
              <a:rPr lang="en-US" altLang="zh-CN" sz="2800" b="1" i="1" dirty="0" err="1">
                <a:solidFill>
                  <a:srgbClr val="002060"/>
                </a:solidFill>
                <a:latin typeface="Arial Rounded MT Bold" panose="020F0704030504030204" pitchFamily="34" charset="0"/>
                <a:ea typeface="黑体" panose="02010609060101010101" pitchFamily="49" charset="-122"/>
              </a:rPr>
              <a:t>shizheliu@smail.nju.edu.cn</a:t>
            </a:r>
            <a:endParaRPr lang="en-US" altLang="zh-CN" sz="2800" b="1" dirty="0">
              <a:solidFill>
                <a:srgbClr val="002060"/>
              </a:solidFill>
              <a:latin typeface="Arial Rounded MT Bold" panose="020F0704030504030204" pitchFamily="34" charset="0"/>
              <a:ea typeface="黑体" panose="02010609060101010101" pitchFamily="49" charset="-122"/>
            </a:endParaRPr>
          </a:p>
        </p:txBody>
      </p:sp>
      <p:cxnSp>
        <p:nvCxnSpPr>
          <p:cNvPr id="17" name="直接连接符 11">
            <a:extLst>
              <a:ext uri="{FF2B5EF4-FFF2-40B4-BE49-F238E27FC236}">
                <a16:creationId xmlns:a16="http://schemas.microsoft.com/office/drawing/2014/main" id="{326BF3AB-2052-CA49-8567-2B801B8AA541}"/>
              </a:ext>
            </a:extLst>
          </p:cNvPr>
          <p:cNvCxnSpPr>
            <a:cxnSpLocks/>
          </p:cNvCxnSpPr>
          <p:nvPr/>
        </p:nvCxnSpPr>
        <p:spPr bwMode="auto">
          <a:xfrm>
            <a:off x="6434606" y="5159543"/>
            <a:ext cx="3667337" cy="0"/>
          </a:xfrm>
          <a:prstGeom prst="line">
            <a:avLst/>
          </a:prstGeom>
          <a:solidFill>
            <a:schemeClr val="bg1"/>
          </a:solidFill>
          <a:ln w="19050" cap="flat" cmpd="sng" algn="ctr">
            <a:solidFill>
              <a:srgbClr val="000066"/>
            </a:solidFill>
            <a:prstDash val="solid"/>
            <a:round/>
            <a:headEnd type="none" w="med" len="med"/>
            <a:tailEnd type="none" w="med" len="med"/>
          </a:ln>
          <a:effectLst/>
        </p:spPr>
      </p:cxnSp>
    </p:spTree>
    <p:extLst>
      <p:ext uri="{BB962C8B-B14F-4D97-AF65-F5344CB8AC3E}">
        <p14:creationId xmlns:p14="http://schemas.microsoft.com/office/powerpoint/2010/main" val="235906600"/>
      </p:ext>
    </p:extLst>
  </p:cSld>
  <p:clrMapOvr>
    <a:masterClrMapping/>
  </p:clrMapOvr>
  <mc:AlternateContent xmlns:mc="http://schemas.openxmlformats.org/markup-compatibility/2006">
    <mc:Choice xmlns:p14="http://schemas.microsoft.com/office/powerpoint/2010/main" Requires="p14">
      <p:transition p14:dur="0" advTm="40956"/>
    </mc:Choice>
    <mc:Fallback>
      <p:transition advTm="4095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7434413" cy="590700"/>
          </a:xfrm>
        </p:spPr>
        <p:txBody>
          <a:bodyPr/>
          <a:lstStyle/>
          <a:p>
            <a:r>
              <a:rPr lang="en-US" altLang="zh-CN" dirty="0">
                <a:latin typeface="Arial Rounded MT Bold" panose="020F0704030504030204" pitchFamily="34" charset="0"/>
                <a:sym typeface="Arial"/>
              </a:rPr>
              <a:t>SQL expression of query pattern</a:t>
            </a:r>
            <a:endParaRPr lang="zh-CN" altLang="en-US" dirty="0">
              <a:latin typeface="Arial Rounded MT Bold" panose="020F0704030504030204" pitchFamily="34" charset="0"/>
            </a:endParaRPr>
          </a:p>
        </p:txBody>
      </p:sp>
      <p:sp>
        <p:nvSpPr>
          <p:cNvPr id="11" name="矩形 10">
            <a:extLst>
              <a:ext uri="{FF2B5EF4-FFF2-40B4-BE49-F238E27FC236}">
                <a16:creationId xmlns:a16="http://schemas.microsoft.com/office/drawing/2014/main" id="{CFBD015A-B7E4-4A3F-A758-FA5B1046135D}"/>
              </a:ext>
            </a:extLst>
          </p:cNvPr>
          <p:cNvSpPr/>
          <p:nvPr/>
        </p:nvSpPr>
        <p:spPr>
          <a:xfrm>
            <a:off x="342903" y="1164377"/>
            <a:ext cx="11231475" cy="1325619"/>
          </a:xfrm>
          <a:prstGeom prst="rect">
            <a:avLst/>
          </a:prstGeom>
        </p:spPr>
        <p:txBody>
          <a:bodyPr wrap="square" lIns="0" tIns="0" rIns="0" bIns="0">
            <a:spAutoFit/>
          </a:bodyPr>
          <a:lstStyle/>
          <a:p>
            <a:pPr>
              <a:lnSpc>
                <a:spcPct val="150000"/>
              </a:lnSpc>
            </a:pPr>
            <a:r>
              <a:rPr lang="en-US" altLang="zh-CN" sz="2000" dirty="0">
                <a:solidFill>
                  <a:prstClr val="black"/>
                </a:solidFill>
                <a:latin typeface="Arial Rounded MT Bold" panose="020F0704030504030204" pitchFamily="34" charset="0"/>
                <a:ea typeface="黑体" panose="02010609060101010101" pitchFamily="49" charset="-122"/>
              </a:rPr>
              <a:t>I</a:t>
            </a: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n 2016, the International Organization for Standardization issued new semantics in SQL to support CER, i.e., Row Pattern Recognition</a:t>
            </a:r>
            <a:r>
              <a:rPr kumimoji="0" lang="en-US" altLang="zh-CN" sz="2000" b="0" i="0" u="none" strike="noStrike" kern="1200" cap="none" spc="0" normalizeH="0" baseline="30000" noProof="0" dirty="0">
                <a:ln>
                  <a:noFill/>
                </a:ln>
                <a:solidFill>
                  <a:prstClr val="black"/>
                </a:solidFill>
                <a:effectLst/>
                <a:uLnTx/>
                <a:uFillTx/>
                <a:latin typeface="Arial Rounded MT Bold" panose="020F0704030504030204" pitchFamily="34" charset="0"/>
                <a:ea typeface="黑体" panose="02010609060101010101" pitchFamily="49" charset="-122"/>
              </a:rPr>
              <a:t>1</a:t>
            </a:r>
            <a:r>
              <a:rPr kumimoji="0" lang="en-US" altLang="zh-CN"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a:t>
            </a:r>
            <a:r>
              <a:rPr kumimoji="0" lang="zh-CN" altLang="en-US" sz="2000"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rPr>
              <a:t> </a:t>
            </a:r>
            <a:r>
              <a:rPr lang="en" altLang="zh-CN" sz="2000" dirty="0">
                <a:solidFill>
                  <a:prstClr val="black"/>
                </a:solidFill>
                <a:latin typeface="Arial Rounded MT Bold" panose="020F0704030504030204" pitchFamily="34" charset="0"/>
                <a:ea typeface="黑体" panose="02010609060101010101" pitchFamily="49" charset="-122"/>
              </a:rPr>
              <a:t>Currently, </a:t>
            </a:r>
            <a:r>
              <a:rPr lang="en-US" altLang="zh-CN" sz="2000" dirty="0">
                <a:solidFill>
                  <a:prstClr val="black"/>
                </a:solidFill>
                <a:latin typeface="Arial Rounded MT Bold" panose="020F0704030504030204" pitchFamily="34" charset="0"/>
                <a:ea typeface="黑体" panose="02010609060101010101" pitchFamily="49" charset="-122"/>
              </a:rPr>
              <a:t>row pattern recognition</a:t>
            </a:r>
            <a:r>
              <a:rPr lang="en" altLang="zh-CN" sz="2000" dirty="0">
                <a:solidFill>
                  <a:prstClr val="black"/>
                </a:solidFill>
                <a:latin typeface="Arial Rounded MT Bold" panose="020F0704030504030204" pitchFamily="34" charset="0"/>
                <a:ea typeface="黑体" panose="02010609060101010101" pitchFamily="49" charset="-122"/>
              </a:rPr>
              <a:t> has widely implemented by</a:t>
            </a:r>
            <a:r>
              <a:rPr lang="zh-CN" altLang="en-US" sz="2000" dirty="0">
                <a:solidFill>
                  <a:prstClr val="black"/>
                </a:solidFill>
                <a:latin typeface="Arial Rounded MT Bold" panose="020F0704030504030204" pitchFamily="34" charset="0"/>
                <a:ea typeface="黑体" panose="02010609060101010101" pitchFamily="49" charset="-122"/>
              </a:rPr>
              <a:t> </a:t>
            </a:r>
            <a:r>
              <a:rPr lang="en" altLang="zh-CN" sz="2000" dirty="0">
                <a:solidFill>
                  <a:prstClr val="black"/>
                </a:solidFill>
                <a:latin typeface="Arial Rounded MT Bold" panose="020F0704030504030204" pitchFamily="34" charset="0"/>
                <a:ea typeface="黑体" panose="02010609060101010101" pitchFamily="49" charset="-122"/>
              </a:rPr>
              <a:t>database/data-stream systems such as Oracle, </a:t>
            </a:r>
            <a:r>
              <a:rPr lang="en" altLang="zh-CN" sz="2000" dirty="0" err="1">
                <a:solidFill>
                  <a:prstClr val="black"/>
                </a:solidFill>
                <a:latin typeface="Arial Rounded MT Bold" panose="020F0704030504030204" pitchFamily="34" charset="0"/>
                <a:ea typeface="黑体" panose="02010609060101010101" pitchFamily="49" charset="-122"/>
              </a:rPr>
              <a:t>Trino</a:t>
            </a:r>
            <a:r>
              <a:rPr lang="en" altLang="zh-CN" sz="2000" dirty="0">
                <a:solidFill>
                  <a:prstClr val="black"/>
                </a:solidFill>
                <a:latin typeface="Arial Rounded MT Bold" panose="020F0704030504030204" pitchFamily="34" charset="0"/>
                <a:ea typeface="黑体" panose="02010609060101010101" pitchFamily="49" charset="-122"/>
              </a:rPr>
              <a:t>, </a:t>
            </a:r>
            <a:r>
              <a:rPr lang="en" altLang="zh-CN" sz="2000" dirty="0" err="1">
                <a:solidFill>
                  <a:prstClr val="black"/>
                </a:solidFill>
                <a:latin typeface="Arial Rounded MT Bold" panose="020F0704030504030204" pitchFamily="34" charset="0"/>
                <a:ea typeface="黑体" panose="02010609060101010101" pitchFamily="49" charset="-122"/>
              </a:rPr>
              <a:t>Flink</a:t>
            </a:r>
            <a:r>
              <a:rPr lang="en" altLang="zh-CN" sz="2000" dirty="0">
                <a:solidFill>
                  <a:prstClr val="black"/>
                </a:solidFill>
                <a:latin typeface="Arial Rounded MT Bold" panose="020F0704030504030204" pitchFamily="34" charset="0"/>
                <a:ea typeface="黑体" panose="02010609060101010101" pitchFamily="49" charset="-122"/>
              </a:rPr>
              <a:t>, and Esper.</a:t>
            </a:r>
            <a:endParaRPr lang="en-US" altLang="zh-CN" sz="2000" dirty="0">
              <a:solidFill>
                <a:prstClr val="black"/>
              </a:solidFill>
              <a:latin typeface="Arial Rounded MT Bold" panose="020F0704030504030204" pitchFamily="34" charset="0"/>
              <a:ea typeface="黑体" panose="02010609060101010101" pitchFamily="49" charset="-122"/>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a:extLst>
              <a:ext uri="{FF2B5EF4-FFF2-40B4-BE49-F238E27FC236}">
                <a16:creationId xmlns:a16="http://schemas.microsoft.com/office/drawing/2014/main" id="{8B3A1D2E-E7A2-3C4F-A2B8-E425A794E1BD}"/>
              </a:ext>
            </a:extLst>
          </p:cNvPr>
          <p:cNvSpPr txBox="1"/>
          <p:nvPr/>
        </p:nvSpPr>
        <p:spPr>
          <a:xfrm>
            <a:off x="6849952" y="3012062"/>
            <a:ext cx="3804522" cy="2676215"/>
          </a:xfrm>
          <a:prstGeom prst="rect">
            <a:avLst/>
          </a:prstGeom>
          <a:solidFill>
            <a:schemeClr val="bg1"/>
          </a:solidFill>
          <a:ln w="31750" cap="flat" cmpd="sng" algn="ctr">
            <a:solidFill>
              <a:schemeClr val="tx1"/>
            </a:solidFill>
            <a:prstDash val="solid"/>
          </a:ln>
          <a:effectLst>
            <a:outerShdw blurRad="50800" dist="38100" dir="5400000" algn="t" rotWithShape="0">
              <a:prstClr val="black">
                <a:alpha val="40000"/>
              </a:prstClr>
            </a:outerShdw>
          </a:effectLst>
          <a:scene3d>
            <a:camera prst="orthographicFront"/>
            <a:lightRig rig="flat" dir="t"/>
          </a:scene3d>
          <a:sp3d contourW="19050">
            <a:bevelT w="127000" prst="convex"/>
            <a:bevelB w="0" h="0"/>
            <a:contourClr>
              <a:sysClr val="window" lastClr="FFFFFF"/>
            </a:contourClr>
          </a:sp3d>
        </p:spPr>
        <p:txBody>
          <a:bodyPr wrap="square" lIns="91418" tIns="45709" rIns="91418" bIns="45709" rtlCol="0" anchor="ctr">
            <a:spAutoFit/>
            <a:sp3d/>
          </a:bodyPr>
          <a:lstStyle/>
          <a:p>
            <a:r>
              <a:rPr lang="en" altLang="zh-CN" sz="1400" dirty="0">
                <a:solidFill>
                  <a:schemeClr val="accent4"/>
                </a:solidFill>
                <a:effectLst/>
                <a:latin typeface="Arial Rounded MT Bold" panose="020F0704030504030204" pitchFamily="34" charset="0"/>
              </a:rPr>
              <a:t>SELECT</a:t>
            </a:r>
            <a:r>
              <a:rPr lang="en" altLang="zh-CN" sz="1400" dirty="0">
                <a:effectLst/>
                <a:latin typeface="Arial Rounded MT Bold" panose="020F0704030504030204" pitchFamily="34" charset="0"/>
              </a:rPr>
              <a:t> &lt;select list&gt;</a:t>
            </a:r>
          </a:p>
          <a:p>
            <a:r>
              <a:rPr lang="en" altLang="zh-CN" sz="1400" dirty="0">
                <a:solidFill>
                  <a:schemeClr val="accent4"/>
                </a:solidFill>
                <a:effectLst/>
                <a:latin typeface="Arial Rounded MT Bold" panose="020F0704030504030204" pitchFamily="34" charset="0"/>
              </a:rPr>
              <a:t>FROM</a:t>
            </a:r>
            <a:r>
              <a:rPr lang="en" altLang="zh-CN" sz="1400" dirty="0">
                <a:effectLst/>
                <a:latin typeface="Arial Rounded MT Bold" panose="020F0704030504030204" pitchFamily="34" charset="0"/>
              </a:rPr>
              <a:t> &lt;source table&gt;</a:t>
            </a:r>
          </a:p>
          <a:p>
            <a:r>
              <a:rPr lang="en" altLang="zh-CN" sz="1400" dirty="0">
                <a:solidFill>
                  <a:schemeClr val="accent4"/>
                </a:solidFill>
                <a:effectLst/>
                <a:latin typeface="Arial Rounded MT Bold" panose="020F0704030504030204" pitchFamily="34" charset="0"/>
              </a:rPr>
              <a:t>MATCH</a:t>
            </a:r>
            <a:r>
              <a:rPr lang="en-US" altLang="zh-CN" sz="1400" dirty="0">
                <a:solidFill>
                  <a:schemeClr val="accent4"/>
                </a:solidFill>
                <a:latin typeface="Arial Rounded MT Bold" panose="020F0704030504030204" pitchFamily="34" charset="0"/>
              </a:rPr>
              <a:t>_</a:t>
            </a:r>
            <a:r>
              <a:rPr lang="en" altLang="zh-CN" sz="1400" dirty="0">
                <a:solidFill>
                  <a:schemeClr val="accent4"/>
                </a:solidFill>
                <a:effectLst/>
                <a:latin typeface="Arial Rounded MT Bold" panose="020F0704030504030204" pitchFamily="34" charset="0"/>
              </a:rPr>
              <a:t>RECOGNIZE </a:t>
            </a:r>
            <a:r>
              <a:rPr lang="en" altLang="zh-CN" sz="1400" dirty="0">
                <a:effectLst/>
                <a:latin typeface="Arial Rounded MT Bold" panose="020F0704030504030204" pitchFamily="34" charset="0"/>
              </a:rPr>
              <a:t>(</a:t>
            </a:r>
          </a:p>
          <a:p>
            <a:r>
              <a:rPr lang="en" altLang="zh-CN" sz="1400" dirty="0">
                <a:effectLst/>
                <a:latin typeface="Arial Rounded MT Bold" panose="020F0704030504030204" pitchFamily="34" charset="0"/>
              </a:rPr>
              <a:t>    [ </a:t>
            </a:r>
            <a:r>
              <a:rPr lang="en" altLang="zh-CN" sz="1400" dirty="0">
                <a:solidFill>
                  <a:schemeClr val="accent4"/>
                </a:solidFill>
                <a:effectLst/>
                <a:latin typeface="Arial Rounded MT Bold" panose="020F0704030504030204" pitchFamily="34" charset="0"/>
              </a:rPr>
              <a:t>PARTITION BY </a:t>
            </a:r>
            <a:r>
              <a:rPr lang="en" altLang="zh-CN" sz="1400" dirty="0">
                <a:effectLst/>
                <a:latin typeface="Arial Rounded MT Bold" panose="020F0704030504030204" pitchFamily="34" charset="0"/>
              </a:rPr>
              <a:t>&lt;partition list&gt; ]</a:t>
            </a:r>
          </a:p>
          <a:p>
            <a:r>
              <a:rPr lang="en" altLang="zh-CN" sz="1400" dirty="0">
                <a:effectLst/>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ORDER BY</a:t>
            </a:r>
            <a:r>
              <a:rPr lang="en" altLang="zh-CN" sz="1400" dirty="0">
                <a:effectLst/>
                <a:latin typeface="Arial Rounded MT Bold" panose="020F0704030504030204" pitchFamily="34" charset="0"/>
              </a:rPr>
              <a:t> &lt;order by list&gt;</a:t>
            </a:r>
          </a:p>
          <a:p>
            <a:r>
              <a:rPr lang="en" altLang="zh-CN" sz="1400" dirty="0">
                <a:effectLst/>
                <a:latin typeface="Arial Rounded MT Bold" panose="020F0704030504030204" pitchFamily="34" charset="0"/>
              </a:rPr>
              <a:t>    [ </a:t>
            </a:r>
            <a:r>
              <a:rPr lang="en" altLang="zh-CN" sz="1400" dirty="0">
                <a:solidFill>
                  <a:schemeClr val="accent4"/>
                </a:solidFill>
                <a:effectLst/>
                <a:latin typeface="Arial Rounded MT Bold" panose="020F0704030504030204" pitchFamily="34" charset="0"/>
              </a:rPr>
              <a:t>MEASURES</a:t>
            </a:r>
            <a:r>
              <a:rPr lang="en" altLang="zh-CN" sz="1400" dirty="0">
                <a:effectLst/>
                <a:latin typeface="Arial Rounded MT Bold" panose="020F0704030504030204" pitchFamily="34" charset="0"/>
              </a:rPr>
              <a:t> &lt;measure list&gt; </a:t>
            </a:r>
          </a:p>
          <a:p>
            <a:r>
              <a:rPr lang="en" altLang="zh-CN" sz="1400" dirty="0">
                <a:effectLst/>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ONE ROW </a:t>
            </a:r>
            <a:r>
              <a:rPr lang="en" altLang="zh-CN" sz="1400" dirty="0">
                <a:effectLst/>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ALL ROWS</a:t>
            </a:r>
            <a:r>
              <a:rPr lang="en" altLang="zh-CN" sz="1400" dirty="0">
                <a:effectLst/>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PER MATCH</a:t>
            </a:r>
          </a:p>
          <a:p>
            <a:r>
              <a:rPr lang="en" altLang="zh-CN" sz="1400" dirty="0">
                <a:effectLst/>
                <a:latin typeface="Arial Rounded MT Bold" panose="020F0704030504030204" pitchFamily="34" charset="0"/>
              </a:rPr>
              <a:t>    [ </a:t>
            </a:r>
            <a:r>
              <a:rPr lang="en" altLang="zh-CN" sz="1400" dirty="0">
                <a:solidFill>
                  <a:schemeClr val="accent4"/>
                </a:solidFill>
                <a:effectLst/>
                <a:latin typeface="Arial Rounded MT Bold" panose="020F0704030504030204" pitchFamily="34" charset="0"/>
              </a:rPr>
              <a:t>AFTER MATCH SKIP </a:t>
            </a:r>
            <a:r>
              <a:rPr lang="en" altLang="zh-CN" sz="1400" dirty="0">
                <a:effectLst/>
                <a:latin typeface="Arial Rounded MT Bold" panose="020F0704030504030204" pitchFamily="34" charset="0"/>
              </a:rPr>
              <a:t>&lt;option&gt;]</a:t>
            </a:r>
          </a:p>
          <a:p>
            <a:r>
              <a:rPr lang="en" altLang="zh-CN" sz="1400" dirty="0">
                <a:effectLst/>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PATTERN</a:t>
            </a:r>
            <a:r>
              <a:rPr lang="en" altLang="zh-CN" sz="1400" dirty="0">
                <a:effectLst/>
                <a:latin typeface="Arial Rounded MT Bold" panose="020F0704030504030204" pitchFamily="34" charset="0"/>
              </a:rPr>
              <a:t> (&lt;row pattern&gt;) </a:t>
            </a:r>
          </a:p>
          <a:p>
            <a:r>
              <a:rPr lang="en" altLang="zh-CN" sz="1400" dirty="0">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DEFINE</a:t>
            </a:r>
            <a:r>
              <a:rPr lang="en" altLang="zh-CN" sz="1400" dirty="0">
                <a:effectLst/>
                <a:latin typeface="Arial Rounded MT Bold" panose="020F0704030504030204" pitchFamily="34" charset="0"/>
              </a:rPr>
              <a:t> &lt;condition definition list&gt;</a:t>
            </a:r>
          </a:p>
          <a:p>
            <a:r>
              <a:rPr lang="en" altLang="zh-CN" sz="1400" dirty="0">
                <a:effectLst/>
                <a:latin typeface="Arial Rounded MT Bold" panose="020F0704030504030204" pitchFamily="34" charset="0"/>
              </a:rPr>
              <a:t>)</a:t>
            </a:r>
          </a:p>
          <a:p>
            <a:r>
              <a:rPr lang="en-US" altLang="zh-CN" sz="1400" dirty="0">
                <a:effectLst/>
                <a:latin typeface="Arial Rounded MT Bold" panose="020F0704030504030204" pitchFamily="34" charset="0"/>
              </a:rPr>
              <a:t>[</a:t>
            </a:r>
            <a:r>
              <a:rPr lang="en" altLang="zh-CN" sz="1400" dirty="0">
                <a:solidFill>
                  <a:schemeClr val="accent4"/>
                </a:solidFill>
                <a:effectLst/>
                <a:latin typeface="Arial Rounded MT Bold" panose="020F0704030504030204" pitchFamily="34" charset="0"/>
              </a:rPr>
              <a:t>AS</a:t>
            </a:r>
            <a:r>
              <a:rPr lang="en" altLang="zh-CN" sz="1400" dirty="0">
                <a:effectLst/>
                <a:latin typeface="Arial Rounded MT Bold" panose="020F0704030504030204" pitchFamily="34" charset="0"/>
              </a:rPr>
              <a:t> &lt;table alias&gt;]</a:t>
            </a:r>
          </a:p>
        </p:txBody>
      </p:sp>
      <p:sp>
        <p:nvSpPr>
          <p:cNvPr id="28" name="矩形 27">
            <a:extLst>
              <a:ext uri="{FF2B5EF4-FFF2-40B4-BE49-F238E27FC236}">
                <a16:creationId xmlns:a16="http://schemas.microsoft.com/office/drawing/2014/main" id="{659F16FC-D630-584B-8C7A-455666BA77D0}"/>
              </a:ext>
            </a:extLst>
          </p:cNvPr>
          <p:cNvSpPr/>
          <p:nvPr/>
        </p:nvSpPr>
        <p:spPr>
          <a:xfrm>
            <a:off x="342902" y="6291292"/>
            <a:ext cx="7611394" cy="362087"/>
          </a:xfrm>
          <a:prstGeom prst="rect">
            <a:avLst/>
          </a:prstGeom>
        </p:spPr>
        <p:txBody>
          <a:bodyPr wrap="square" lIns="0" tIns="0" rIns="0" bIns="0">
            <a:spAutoFit/>
          </a:bodyPr>
          <a:lstStyle/>
          <a:p>
            <a:pPr>
              <a:lnSpc>
                <a:spcPct val="150000"/>
              </a:lnSpc>
            </a:pPr>
            <a:r>
              <a:rPr lang="en-US" altLang="zh-CN" baseline="30000" dirty="0">
                <a:solidFill>
                  <a:prstClr val="black"/>
                </a:solidFill>
                <a:latin typeface="Arial Rounded MT Bold" panose="020F0704030504030204" pitchFamily="34" charset="0"/>
                <a:ea typeface="黑体" panose="02010609060101010101" pitchFamily="49" charset="-122"/>
              </a:rPr>
              <a:t>1</a:t>
            </a:r>
            <a:r>
              <a:rPr lang="en-US" altLang="zh-CN" dirty="0">
                <a:solidFill>
                  <a:prstClr val="black"/>
                </a:solidFill>
                <a:latin typeface="Arial Rounded MT Bold" panose="020F0704030504030204" pitchFamily="34" charset="0"/>
                <a:ea typeface="黑体" panose="02010609060101010101" pitchFamily="49" charset="-122"/>
              </a:rPr>
              <a:t> More details can refer to </a:t>
            </a:r>
            <a:r>
              <a:rPr lang="en-US" altLang="zh-CN" dirty="0">
                <a:solidFill>
                  <a:prstClr val="black"/>
                </a:solidFill>
                <a:latin typeface="Arial Rounded MT Bold" panose="020F0704030504030204" pitchFamily="34" charset="0"/>
                <a:ea typeface="黑体" panose="02010609060101010101" pitchFamily="49" charset="-122"/>
                <a:hlinkClick r:id="rId4"/>
              </a:rPr>
              <a:t>https://www.iso.org/standard/78936.html</a:t>
            </a:r>
            <a:r>
              <a:rPr lang="en-US" altLang="zh-CN" dirty="0">
                <a:solidFill>
                  <a:prstClr val="black"/>
                </a:solidFill>
                <a:latin typeface="Arial Rounded MT Bold" panose="020F0704030504030204" pitchFamily="34" charset="0"/>
                <a:ea typeface="黑体" panose="02010609060101010101" pitchFamily="49" charset="-122"/>
              </a:rPr>
              <a:t> </a:t>
            </a:r>
            <a:endParaRPr kumimoji="0" lang="en-US" altLang="zh-CN" b="0" i="0" u="none" strike="noStrike" kern="1200" cap="none" spc="0" normalizeH="0" baseline="0" noProof="0" dirty="0">
              <a:ln>
                <a:noFill/>
              </a:ln>
              <a:solidFill>
                <a:prstClr val="black"/>
              </a:solidFill>
              <a:effectLst/>
              <a:uLnTx/>
              <a:uFillTx/>
              <a:latin typeface="Arial Rounded MT Bold" panose="020F0704030504030204" pitchFamily="34" charset="0"/>
              <a:ea typeface="黑体" panose="02010609060101010101" pitchFamily="49" charset="-122"/>
            </a:endParaRPr>
          </a:p>
        </p:txBody>
      </p:sp>
      <p:pic>
        <p:nvPicPr>
          <p:cNvPr id="9" name="图片 8">
            <a:extLst>
              <a:ext uri="{FF2B5EF4-FFF2-40B4-BE49-F238E27FC236}">
                <a16:creationId xmlns:a16="http://schemas.microsoft.com/office/drawing/2014/main" id="{78AA0424-D48C-B843-8E24-D1BC64E22CEB}"/>
              </a:ext>
            </a:extLst>
          </p:cNvPr>
          <p:cNvPicPr>
            <a:picLocks noChangeAspect="1"/>
          </p:cNvPicPr>
          <p:nvPr/>
        </p:nvPicPr>
        <p:blipFill rotWithShape="1">
          <a:blip r:embed="rId5"/>
          <a:srcRect b="12717"/>
          <a:stretch/>
        </p:blipFill>
        <p:spPr>
          <a:xfrm>
            <a:off x="617621" y="3012062"/>
            <a:ext cx="4724430" cy="2676215"/>
          </a:xfrm>
          <a:prstGeom prst="rect">
            <a:avLst/>
          </a:prstGeom>
        </p:spPr>
      </p:pic>
      <p:sp>
        <p:nvSpPr>
          <p:cNvPr id="31" name="矩形 30">
            <a:extLst>
              <a:ext uri="{FF2B5EF4-FFF2-40B4-BE49-F238E27FC236}">
                <a16:creationId xmlns:a16="http://schemas.microsoft.com/office/drawing/2014/main" id="{1B0CA23E-50CF-614A-8885-1A6A90A7F9F6}"/>
              </a:ext>
            </a:extLst>
          </p:cNvPr>
          <p:cNvSpPr/>
          <p:nvPr/>
        </p:nvSpPr>
        <p:spPr>
          <a:xfrm>
            <a:off x="617621" y="5693101"/>
            <a:ext cx="4724419" cy="281616"/>
          </a:xfrm>
          <a:prstGeom prst="rect">
            <a:avLst/>
          </a:prstGeom>
        </p:spPr>
        <p:txBody>
          <a:bodyPr wrap="square" lIns="0" tIns="0" rIns="0" bIns="0">
            <a:spAutoFit/>
          </a:bodyPr>
          <a:lstStyle/>
          <a:p>
            <a:pPr algn="ctr">
              <a:lnSpc>
                <a:spcPct val="150000"/>
              </a:lnSpc>
            </a:pPr>
            <a:r>
              <a:rPr lang="en" altLang="zh-CN" sz="1400" dirty="0">
                <a:solidFill>
                  <a:prstClr val="black"/>
                </a:solidFill>
                <a:latin typeface="Arial Rounded MT Bold" panose="020F0704030504030204" pitchFamily="34" charset="0"/>
                <a:ea typeface="黑体" panose="02010609060101010101" pitchFamily="49" charset="-122"/>
              </a:rPr>
              <a:t>Row Pattern Recognition in SQL (newest version)</a:t>
            </a:r>
            <a:endParaRPr lang="en-US" altLang="zh-CN" sz="1400" dirty="0">
              <a:solidFill>
                <a:prstClr val="black"/>
              </a:solidFill>
              <a:latin typeface="Arial Rounded MT Bold" panose="020F0704030504030204" pitchFamily="34" charset="0"/>
              <a:ea typeface="黑体" panose="02010609060101010101" pitchFamily="49" charset="-122"/>
            </a:endParaRPr>
          </a:p>
        </p:txBody>
      </p:sp>
      <p:sp>
        <p:nvSpPr>
          <p:cNvPr id="32" name="矩形 31">
            <a:extLst>
              <a:ext uri="{FF2B5EF4-FFF2-40B4-BE49-F238E27FC236}">
                <a16:creationId xmlns:a16="http://schemas.microsoft.com/office/drawing/2014/main" id="{54687CF2-14AC-8E4A-82EF-18B72C5D9FFC}"/>
              </a:ext>
            </a:extLst>
          </p:cNvPr>
          <p:cNvSpPr/>
          <p:nvPr/>
        </p:nvSpPr>
        <p:spPr>
          <a:xfrm>
            <a:off x="6849940" y="5693101"/>
            <a:ext cx="3804534" cy="281616"/>
          </a:xfrm>
          <a:prstGeom prst="rect">
            <a:avLst/>
          </a:prstGeom>
        </p:spPr>
        <p:txBody>
          <a:bodyPr wrap="square" lIns="0" tIns="0" rIns="0" bIns="0">
            <a:spAutoFit/>
          </a:bodyPr>
          <a:lstStyle/>
          <a:p>
            <a:pPr algn="ctr">
              <a:lnSpc>
                <a:spcPct val="150000"/>
              </a:lnSpc>
            </a:pPr>
            <a:r>
              <a:rPr lang="en" altLang="zh-CN" sz="1400" dirty="0">
                <a:solidFill>
                  <a:prstClr val="black"/>
                </a:solidFill>
                <a:latin typeface="Arial Rounded MT Bold" panose="020F0704030504030204" pitchFamily="34" charset="0"/>
                <a:ea typeface="黑体" panose="02010609060101010101" pitchFamily="49" charset="-122"/>
              </a:rPr>
              <a:t>Standard Query Template</a:t>
            </a:r>
            <a:endParaRPr lang="en-US" altLang="zh-CN" sz="1400" dirty="0">
              <a:solidFill>
                <a:prstClr val="black"/>
              </a:solidFill>
              <a:latin typeface="Arial Rounded MT Bold" panose="020F0704030504030204" pitchFamily="34" charset="0"/>
              <a:ea typeface="黑体" panose="02010609060101010101" pitchFamily="49" charset="-122"/>
            </a:endParaRPr>
          </a:p>
        </p:txBody>
      </p:sp>
      <p:sp>
        <p:nvSpPr>
          <p:cNvPr id="12" name="object 2">
            <a:extLst>
              <a:ext uri="{FF2B5EF4-FFF2-40B4-BE49-F238E27FC236}">
                <a16:creationId xmlns:a16="http://schemas.microsoft.com/office/drawing/2014/main" id="{CD53E11D-44BF-3545-AC94-5DA32D73C5C1}"/>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3</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745174403"/>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2262645" cy="590700"/>
          </a:xfrm>
        </p:spPr>
        <p:txBody>
          <a:bodyPr/>
          <a:lstStyle/>
          <a:p>
            <a:r>
              <a:rPr lang="en-US" altLang="zh-CN" dirty="0">
                <a:latin typeface="Arial Rounded MT Bold" panose="020F0704030504030204" pitchFamily="34" charset="0"/>
                <a:sym typeface="Arial"/>
              </a:rPr>
              <a:t>Example</a:t>
            </a:r>
            <a:endParaRPr lang="zh-CN" altLang="en-US" dirty="0">
              <a:latin typeface="Arial Rounded MT Bold" panose="020F0704030504030204" pitchFamily="34" charset="0"/>
            </a:endParaRPr>
          </a:p>
        </p:txBody>
      </p:sp>
      <p:sp>
        <p:nvSpPr>
          <p:cNvPr id="11" name="矩形 10">
            <a:extLst>
              <a:ext uri="{FF2B5EF4-FFF2-40B4-BE49-F238E27FC236}">
                <a16:creationId xmlns:a16="http://schemas.microsoft.com/office/drawing/2014/main" id="{CFBD015A-B7E4-4A3F-A758-FA5B1046135D}"/>
              </a:ext>
            </a:extLst>
          </p:cNvPr>
          <p:cNvSpPr/>
          <p:nvPr/>
        </p:nvSpPr>
        <p:spPr>
          <a:xfrm>
            <a:off x="342903" y="1164377"/>
            <a:ext cx="11231475" cy="1325619"/>
          </a:xfrm>
          <a:prstGeom prst="rect">
            <a:avLst/>
          </a:prstGeom>
        </p:spPr>
        <p:txBody>
          <a:bodyPr wrap="square" lIns="0" tIns="0" rIns="0" bIns="0">
            <a:spAutoFit/>
          </a:bodyPr>
          <a:lstStyle/>
          <a:p>
            <a:pPr>
              <a:lnSpc>
                <a:spcPct val="150000"/>
              </a:lnSpc>
            </a:pPr>
            <a:r>
              <a:rPr lang="en" altLang="zh-CN" sz="2000" dirty="0">
                <a:solidFill>
                  <a:prstClr val="black"/>
                </a:solidFill>
                <a:latin typeface="Arial Rounded MT Bold" panose="020F0704030504030204" pitchFamily="34" charset="0"/>
                <a:ea typeface="黑体" panose="02010609060101010101" pitchFamily="49" charset="-122"/>
              </a:rPr>
              <a:t>Suppose we want to query three shapes appearing in chronological order within six seconds: a square, an octagon, and a trapezoid, with the condition that the octagon and trapezoid have equal areas, and other unrelated shapes may appear between them.</a:t>
            </a:r>
            <a:endParaRPr lang="en-US" altLang="zh-CN" sz="2000" dirty="0">
              <a:solidFill>
                <a:prstClr val="black"/>
              </a:solidFill>
              <a:latin typeface="Arial Rounded MT Bold" panose="020F0704030504030204" pitchFamily="34" charset="0"/>
              <a:ea typeface="黑体" panose="02010609060101010101" pitchFamily="49" charset="-122"/>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23">
            <a:extLst>
              <a:ext uri="{FF2B5EF4-FFF2-40B4-BE49-F238E27FC236}">
                <a16:creationId xmlns:a16="http://schemas.microsoft.com/office/drawing/2014/main" id="{40475CC1-2ADF-7D4C-B568-BB99E7AB87B5}"/>
              </a:ext>
            </a:extLst>
          </p:cNvPr>
          <p:cNvGrpSpPr/>
          <p:nvPr/>
        </p:nvGrpSpPr>
        <p:grpSpPr>
          <a:xfrm>
            <a:off x="1661369" y="5096618"/>
            <a:ext cx="1861047" cy="1110175"/>
            <a:chOff x="678064" y="4289612"/>
            <a:chExt cx="1861047" cy="1110175"/>
          </a:xfrm>
        </p:grpSpPr>
        <p:grpSp>
          <p:nvGrpSpPr>
            <p:cNvPr id="25" name="组合 24">
              <a:extLst>
                <a:ext uri="{FF2B5EF4-FFF2-40B4-BE49-F238E27FC236}">
                  <a16:creationId xmlns:a16="http://schemas.microsoft.com/office/drawing/2014/main" id="{4818D04D-0D4C-5E47-807F-4FA089E679D2}"/>
                </a:ext>
              </a:extLst>
            </p:cNvPr>
            <p:cNvGrpSpPr/>
            <p:nvPr/>
          </p:nvGrpSpPr>
          <p:grpSpPr>
            <a:xfrm>
              <a:off x="678064" y="4625633"/>
              <a:ext cx="1837509" cy="774154"/>
              <a:chOff x="390624" y="1731615"/>
              <a:chExt cx="1837509" cy="774154"/>
            </a:xfrm>
          </p:grpSpPr>
          <p:sp>
            <p:nvSpPr>
              <p:cNvPr id="27" name="矩形 26">
                <a:extLst>
                  <a:ext uri="{FF2B5EF4-FFF2-40B4-BE49-F238E27FC236}">
                    <a16:creationId xmlns:a16="http://schemas.microsoft.com/office/drawing/2014/main" id="{BF5BBC10-6EF6-0D4C-B25D-64417FA8E169}"/>
                  </a:ext>
                </a:extLst>
              </p:cNvPr>
              <p:cNvSpPr/>
              <p:nvPr/>
            </p:nvSpPr>
            <p:spPr>
              <a:xfrm>
                <a:off x="390624" y="1731615"/>
                <a:ext cx="1837509" cy="774154"/>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8" name="矩形 27">
                <a:extLst>
                  <a:ext uri="{FF2B5EF4-FFF2-40B4-BE49-F238E27FC236}">
                    <a16:creationId xmlns:a16="http://schemas.microsoft.com/office/drawing/2014/main" id="{1CEBA486-EFEC-9E4A-8D4B-C5F58328EC4A}"/>
                  </a:ext>
                </a:extLst>
              </p:cNvPr>
              <p:cNvSpPr/>
              <p:nvPr/>
            </p:nvSpPr>
            <p:spPr>
              <a:xfrm>
                <a:off x="636898" y="188994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9" name="缺角矩形 28">
                <a:extLst>
                  <a:ext uri="{FF2B5EF4-FFF2-40B4-BE49-F238E27FC236}">
                    <a16:creationId xmlns:a16="http://schemas.microsoft.com/office/drawing/2014/main" id="{793F512B-5A8A-E841-B993-839864710D83}"/>
                  </a:ext>
                </a:extLst>
              </p:cNvPr>
              <p:cNvSpPr/>
              <p:nvPr/>
            </p:nvSpPr>
            <p:spPr>
              <a:xfrm>
                <a:off x="1226983" y="1889941"/>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30" name="梯形 29">
                <a:extLst>
                  <a:ext uri="{FF2B5EF4-FFF2-40B4-BE49-F238E27FC236}">
                    <a16:creationId xmlns:a16="http://schemas.microsoft.com/office/drawing/2014/main" id="{F56360A5-D470-0641-B68B-D7B1A32B2C05}"/>
                  </a:ext>
                </a:extLst>
              </p:cNvPr>
              <p:cNvSpPr/>
              <p:nvPr/>
            </p:nvSpPr>
            <p:spPr>
              <a:xfrm>
                <a:off x="1746231" y="1889941"/>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31" name="直线箭头连接符 30">
                <a:extLst>
                  <a:ext uri="{FF2B5EF4-FFF2-40B4-BE49-F238E27FC236}">
                    <a16:creationId xmlns:a16="http://schemas.microsoft.com/office/drawing/2014/main" id="{A6D4BB79-EA93-5A42-A921-30FFE6874B89}"/>
                  </a:ext>
                </a:extLst>
              </p:cNvPr>
              <p:cNvCxnSpPr>
                <a:cxnSpLocks/>
              </p:cNvCxnSpPr>
              <p:nvPr/>
            </p:nvCxnSpPr>
            <p:spPr>
              <a:xfrm>
                <a:off x="913355" y="2001334"/>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32" name="直线箭头连接符 31">
                <a:extLst>
                  <a:ext uri="{FF2B5EF4-FFF2-40B4-BE49-F238E27FC236}">
                    <a16:creationId xmlns:a16="http://schemas.microsoft.com/office/drawing/2014/main" id="{4C089565-31E6-BC47-AE14-DA25C1732702}"/>
                  </a:ext>
                </a:extLst>
              </p:cNvPr>
              <p:cNvCxnSpPr>
                <a:cxnSpLocks/>
              </p:cNvCxnSpPr>
              <p:nvPr/>
            </p:nvCxnSpPr>
            <p:spPr>
              <a:xfrm>
                <a:off x="1475584" y="1995877"/>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33" name="直线连接符 32">
                <a:extLst>
                  <a:ext uri="{FF2B5EF4-FFF2-40B4-BE49-F238E27FC236}">
                    <a16:creationId xmlns:a16="http://schemas.microsoft.com/office/drawing/2014/main" id="{0C3BD59B-0711-D24B-957C-071C4754F212}"/>
                  </a:ext>
                </a:extLst>
              </p:cNvPr>
              <p:cNvCxnSpPr>
                <a:cxnSpLocks/>
              </p:cNvCxnSpPr>
              <p:nvPr/>
            </p:nvCxnSpPr>
            <p:spPr>
              <a:xfrm>
                <a:off x="742834" y="2161331"/>
                <a:ext cx="0" cy="184346"/>
              </a:xfrm>
              <a:prstGeom prst="line">
                <a:avLst/>
              </a:prstGeom>
              <a:noFill/>
              <a:ln w="25400" cap="flat" cmpd="sng" algn="ctr">
                <a:solidFill>
                  <a:srgbClr val="262626"/>
                </a:solidFill>
                <a:prstDash val="solid"/>
              </a:ln>
              <a:effectLst/>
            </p:spPr>
          </p:cxnSp>
          <p:cxnSp>
            <p:nvCxnSpPr>
              <p:cNvPr id="34" name="直线连接符 33">
                <a:extLst>
                  <a:ext uri="{FF2B5EF4-FFF2-40B4-BE49-F238E27FC236}">
                    <a16:creationId xmlns:a16="http://schemas.microsoft.com/office/drawing/2014/main" id="{81339DF4-7EBC-0A4F-AAD2-693B924D4CBE}"/>
                  </a:ext>
                </a:extLst>
              </p:cNvPr>
              <p:cNvCxnSpPr>
                <a:cxnSpLocks/>
              </p:cNvCxnSpPr>
              <p:nvPr/>
            </p:nvCxnSpPr>
            <p:spPr>
              <a:xfrm>
                <a:off x="1849381" y="2161331"/>
                <a:ext cx="0" cy="184346"/>
              </a:xfrm>
              <a:prstGeom prst="line">
                <a:avLst/>
              </a:prstGeom>
              <a:noFill/>
              <a:ln w="25400" cap="flat" cmpd="sng" algn="ctr">
                <a:solidFill>
                  <a:srgbClr val="262626"/>
                </a:solidFill>
                <a:prstDash val="solid"/>
              </a:ln>
              <a:effectLst/>
            </p:spPr>
          </p:cxnSp>
          <p:cxnSp>
            <p:nvCxnSpPr>
              <p:cNvPr id="35" name="直线箭头连接符 34">
                <a:extLst>
                  <a:ext uri="{FF2B5EF4-FFF2-40B4-BE49-F238E27FC236}">
                    <a16:creationId xmlns:a16="http://schemas.microsoft.com/office/drawing/2014/main" id="{93C31DF7-B4CB-F348-882A-74803D74F6DD}"/>
                  </a:ext>
                </a:extLst>
              </p:cNvPr>
              <p:cNvCxnSpPr>
                <a:cxnSpLocks/>
              </p:cNvCxnSpPr>
              <p:nvPr/>
            </p:nvCxnSpPr>
            <p:spPr>
              <a:xfrm>
                <a:off x="742834" y="2300038"/>
                <a:ext cx="1106547"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sp>
            <p:nvSpPr>
              <p:cNvPr id="36" name="文本框 35">
                <a:extLst>
                  <a:ext uri="{FF2B5EF4-FFF2-40B4-BE49-F238E27FC236}">
                    <a16:creationId xmlns:a16="http://schemas.microsoft.com/office/drawing/2014/main" id="{A6F0E775-060D-9B43-A445-076A605A1540}"/>
                  </a:ext>
                </a:extLst>
              </p:cNvPr>
              <p:cNvSpPr txBox="1"/>
              <p:nvPr/>
            </p:nvSpPr>
            <p:spPr>
              <a:xfrm>
                <a:off x="745201" y="2052365"/>
                <a:ext cx="11018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6 secs</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26" name="文本框 25">
              <a:extLst>
                <a:ext uri="{FF2B5EF4-FFF2-40B4-BE49-F238E27FC236}">
                  <a16:creationId xmlns:a16="http://schemas.microsoft.com/office/drawing/2014/main" id="{82BA08A9-61A5-394D-A862-0AAB99AB174E}"/>
                </a:ext>
              </a:extLst>
            </p:cNvPr>
            <p:cNvSpPr txBox="1"/>
            <p:nvPr/>
          </p:nvSpPr>
          <p:spPr>
            <a:xfrm>
              <a:off x="678065" y="4289612"/>
              <a:ext cx="186104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Query pattern</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57" name="文本框 56">
            <a:extLst>
              <a:ext uri="{FF2B5EF4-FFF2-40B4-BE49-F238E27FC236}">
                <a16:creationId xmlns:a16="http://schemas.microsoft.com/office/drawing/2014/main" id="{D06B1E53-2645-BA48-AA47-72AD53109B1B}"/>
              </a:ext>
            </a:extLst>
          </p:cNvPr>
          <p:cNvSpPr txBox="1"/>
          <p:nvPr/>
        </p:nvSpPr>
        <p:spPr>
          <a:xfrm>
            <a:off x="5563733" y="3045198"/>
            <a:ext cx="3881938" cy="3323965"/>
          </a:xfrm>
          <a:prstGeom prst="rect">
            <a:avLst/>
          </a:prstGeom>
          <a:solidFill>
            <a:schemeClr val="bg1"/>
          </a:solidFill>
          <a:ln w="31750" cap="flat" cmpd="sng" algn="ctr">
            <a:solidFill>
              <a:schemeClr val="tx1"/>
            </a:solidFill>
            <a:prstDash val="solid"/>
          </a:ln>
          <a:effectLst>
            <a:outerShdw blurRad="50800" dist="38100" dir="5400000" algn="t" rotWithShape="0">
              <a:prstClr val="black">
                <a:alpha val="40000"/>
              </a:prstClr>
            </a:outerShdw>
          </a:effectLst>
          <a:scene3d>
            <a:camera prst="orthographicFront"/>
            <a:lightRig rig="flat" dir="t"/>
          </a:scene3d>
          <a:sp3d contourW="19050">
            <a:bevelT w="127000" prst="convex"/>
            <a:bevelB w="0" h="0"/>
            <a:contourClr>
              <a:sysClr val="window" lastClr="FFFFFF"/>
            </a:contourClr>
          </a:sp3d>
        </p:spPr>
        <p:txBody>
          <a:bodyPr wrap="square" lIns="91418" tIns="45709" rIns="91418" bIns="45709" rtlCol="0" anchor="ctr">
            <a:spAutoFit/>
            <a:sp3d/>
          </a:bodyPr>
          <a:lstStyle/>
          <a:p>
            <a:r>
              <a:rPr lang="en" altLang="zh-CN" sz="1400" dirty="0">
                <a:solidFill>
                  <a:schemeClr val="accent4"/>
                </a:solidFill>
                <a:effectLst/>
                <a:latin typeface="Arial Rounded MT Bold" panose="020F0704030504030204" pitchFamily="34" charset="0"/>
              </a:rPr>
              <a:t>SELECT</a:t>
            </a:r>
            <a:r>
              <a:rPr lang="en" altLang="zh-CN" sz="1400" dirty="0">
                <a:effectLst/>
                <a:latin typeface="Arial Rounded MT Bold" panose="020F0704030504030204" pitchFamily="34" charset="0"/>
              </a:rPr>
              <a:t> *</a:t>
            </a:r>
          </a:p>
          <a:p>
            <a:r>
              <a:rPr lang="en" altLang="zh-CN" sz="1400" dirty="0">
                <a:solidFill>
                  <a:schemeClr val="accent4"/>
                </a:solidFill>
                <a:effectLst/>
                <a:latin typeface="Arial Rounded MT Bold" panose="020F0704030504030204" pitchFamily="34" charset="0"/>
              </a:rPr>
              <a:t>FROM</a:t>
            </a:r>
            <a:r>
              <a:rPr lang="en" altLang="zh-CN" sz="1400" dirty="0">
                <a:effectLst/>
                <a:latin typeface="Arial Rounded MT Bold" panose="020F0704030504030204" pitchFamily="34" charset="0"/>
              </a:rPr>
              <a:t> </a:t>
            </a:r>
            <a:r>
              <a:rPr lang="en" altLang="zh-CN" sz="1400" dirty="0" err="1">
                <a:effectLst/>
                <a:latin typeface="Arial Rounded MT Bold" panose="020F0704030504030204" pitchFamily="34" charset="0"/>
              </a:rPr>
              <a:t>shape_table</a:t>
            </a:r>
            <a:endParaRPr lang="en" altLang="zh-CN" sz="1400" dirty="0">
              <a:effectLst/>
              <a:latin typeface="Arial Rounded MT Bold" panose="020F0704030504030204" pitchFamily="34" charset="0"/>
            </a:endParaRPr>
          </a:p>
          <a:p>
            <a:r>
              <a:rPr lang="en" altLang="zh-CN" sz="1400" dirty="0">
                <a:solidFill>
                  <a:schemeClr val="accent4"/>
                </a:solidFill>
                <a:effectLst/>
                <a:latin typeface="Arial Rounded MT Bold" panose="020F0704030504030204" pitchFamily="34" charset="0"/>
              </a:rPr>
              <a:t>MATCH</a:t>
            </a:r>
            <a:r>
              <a:rPr lang="en-US" altLang="zh-CN" sz="1400" dirty="0">
                <a:solidFill>
                  <a:schemeClr val="accent4"/>
                </a:solidFill>
                <a:latin typeface="Arial Rounded MT Bold" panose="020F0704030504030204" pitchFamily="34" charset="0"/>
              </a:rPr>
              <a:t>_</a:t>
            </a:r>
            <a:r>
              <a:rPr lang="en" altLang="zh-CN" sz="1400" dirty="0">
                <a:solidFill>
                  <a:schemeClr val="accent4"/>
                </a:solidFill>
                <a:effectLst/>
                <a:latin typeface="Arial Rounded MT Bold" panose="020F0704030504030204" pitchFamily="34" charset="0"/>
              </a:rPr>
              <a:t>RECOGNIZE </a:t>
            </a:r>
            <a:r>
              <a:rPr lang="en" altLang="zh-CN" sz="1400" dirty="0">
                <a:effectLst/>
                <a:latin typeface="Arial Rounded MT Bold" panose="020F0704030504030204" pitchFamily="34" charset="0"/>
              </a:rPr>
              <a:t>(</a:t>
            </a:r>
          </a:p>
          <a:p>
            <a:r>
              <a:rPr lang="en" altLang="zh-CN" sz="1400" dirty="0">
                <a:solidFill>
                  <a:schemeClr val="accent4"/>
                </a:solidFill>
                <a:effectLst/>
                <a:latin typeface="Arial Rounded MT Bold" panose="020F0704030504030204" pitchFamily="34" charset="0"/>
              </a:rPr>
              <a:t>    ORDER BY</a:t>
            </a:r>
            <a:r>
              <a:rPr lang="en" altLang="zh-CN" sz="1400" dirty="0">
                <a:effectLst/>
                <a:latin typeface="Arial Rounded MT Bold" panose="020F0704030504030204" pitchFamily="34" charset="0"/>
              </a:rPr>
              <a:t> </a:t>
            </a:r>
            <a:r>
              <a:rPr lang="en" altLang="zh-CN" sz="1400" dirty="0">
                <a:latin typeface="Arial Rounded MT Bold" panose="020F0704030504030204" pitchFamily="34" charset="0"/>
              </a:rPr>
              <a:t>time</a:t>
            </a:r>
          </a:p>
          <a:p>
            <a:r>
              <a:rPr lang="en" altLang="zh-CN" sz="1400" dirty="0">
                <a:effectLst/>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MEASURES</a:t>
            </a:r>
            <a:r>
              <a:rPr lang="en" altLang="zh-CN" sz="1400" dirty="0">
                <a:effectLst/>
                <a:latin typeface="Arial Rounded MT Bold" panose="020F0704030504030204" pitchFamily="34" charset="0"/>
              </a:rPr>
              <a:t> shape, area, time </a:t>
            </a:r>
          </a:p>
          <a:p>
            <a:r>
              <a:rPr lang="en" altLang="zh-CN" sz="1400" dirty="0">
                <a:effectLst/>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ALL ROWS PER MATCH</a:t>
            </a:r>
          </a:p>
          <a:p>
            <a:r>
              <a:rPr lang="en" altLang="zh-CN" sz="1400" dirty="0">
                <a:effectLst/>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AFTER MATCH SKIP TO NEXT ROW</a:t>
            </a:r>
          </a:p>
          <a:p>
            <a:r>
              <a:rPr lang="en" altLang="zh-CN" sz="1400" dirty="0">
                <a:effectLst/>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PATTERN</a:t>
            </a:r>
            <a:r>
              <a:rPr lang="en" altLang="zh-CN" sz="1400" dirty="0">
                <a:effectLst/>
                <a:latin typeface="Arial Rounded MT Bold" panose="020F0704030504030204" pitchFamily="34" charset="0"/>
              </a:rPr>
              <a:t> (R {-Others*-} B {-Others*-} M) </a:t>
            </a:r>
          </a:p>
          <a:p>
            <a:r>
              <a:rPr lang="en" altLang="zh-CN" sz="1400" dirty="0">
                <a:latin typeface="Arial Rounded MT Bold" panose="020F0704030504030204" pitchFamily="34" charset="0"/>
              </a:rPr>
              <a:t>    </a:t>
            </a:r>
            <a:r>
              <a:rPr lang="en" altLang="zh-CN" sz="1400" dirty="0">
                <a:solidFill>
                  <a:schemeClr val="accent4"/>
                </a:solidFill>
                <a:effectLst/>
                <a:latin typeface="Arial Rounded MT Bold" panose="020F0704030504030204" pitchFamily="34" charset="0"/>
              </a:rPr>
              <a:t>DEFINE</a:t>
            </a:r>
            <a:endParaRPr lang="en" altLang="zh-CN" sz="1400" dirty="0">
              <a:effectLst/>
              <a:latin typeface="Arial Rounded MT Bold" panose="020F0704030504030204" pitchFamily="34" charset="0"/>
            </a:endParaRPr>
          </a:p>
          <a:p>
            <a:r>
              <a:rPr lang="en" altLang="zh-CN" sz="1400" dirty="0">
                <a:latin typeface="Arial Rounded MT Bold" panose="020F0704030504030204" pitchFamily="34" charset="0"/>
              </a:rPr>
              <a:t>        R </a:t>
            </a:r>
            <a:r>
              <a:rPr lang="en" altLang="zh-CN" sz="1400" dirty="0">
                <a:solidFill>
                  <a:srgbClr val="7030A0"/>
                </a:solidFill>
                <a:latin typeface="Arial Rounded MT Bold" panose="020F0704030504030204" pitchFamily="34" charset="0"/>
              </a:rPr>
              <a:t>AS</a:t>
            </a:r>
            <a:r>
              <a:rPr lang="en" altLang="zh-CN" sz="1400" dirty="0">
                <a:latin typeface="Arial Rounded MT Bold" panose="020F0704030504030204" pitchFamily="34" charset="0"/>
              </a:rPr>
              <a:t> </a:t>
            </a:r>
            <a:r>
              <a:rPr lang="en" altLang="zh-CN" sz="1400" dirty="0" err="1">
                <a:latin typeface="Arial Rounded MT Bold" panose="020F0704030504030204" pitchFamily="34" charset="0"/>
              </a:rPr>
              <a:t>R.shape</a:t>
            </a:r>
            <a:r>
              <a:rPr lang="en" altLang="zh-CN" sz="1400" dirty="0">
                <a:latin typeface="Arial Rounded MT Bold" panose="020F0704030504030204" pitchFamily="34" charset="0"/>
              </a:rPr>
              <a:t> = ‘square’,</a:t>
            </a:r>
          </a:p>
          <a:p>
            <a:r>
              <a:rPr lang="en" altLang="zh-CN" sz="1400" dirty="0">
                <a:latin typeface="Arial Rounded MT Bold" panose="020F0704030504030204" pitchFamily="34" charset="0"/>
              </a:rPr>
              <a:t>        B </a:t>
            </a:r>
            <a:r>
              <a:rPr lang="en" altLang="zh-CN" sz="1400" dirty="0">
                <a:solidFill>
                  <a:srgbClr val="7030A0"/>
                </a:solidFill>
                <a:latin typeface="Arial Rounded MT Bold" panose="020F0704030504030204" pitchFamily="34" charset="0"/>
              </a:rPr>
              <a:t>AS</a:t>
            </a:r>
            <a:r>
              <a:rPr lang="en" altLang="zh-CN" sz="1400" dirty="0">
                <a:latin typeface="Arial Rounded MT Bold" panose="020F0704030504030204" pitchFamily="34" charset="0"/>
              </a:rPr>
              <a:t> </a:t>
            </a:r>
            <a:r>
              <a:rPr lang="en" altLang="zh-CN" sz="1400" dirty="0" err="1">
                <a:latin typeface="Arial Rounded MT Bold" panose="020F0704030504030204" pitchFamily="34" charset="0"/>
              </a:rPr>
              <a:t>B.shape</a:t>
            </a:r>
            <a:r>
              <a:rPr lang="en" altLang="zh-CN" sz="1400" dirty="0">
                <a:latin typeface="Arial Rounded MT Bold" panose="020F0704030504030204" pitchFamily="34" charset="0"/>
              </a:rPr>
              <a:t> = ‘octagon’,</a:t>
            </a:r>
          </a:p>
          <a:p>
            <a:r>
              <a:rPr lang="en" altLang="zh-CN" sz="1400" dirty="0">
                <a:latin typeface="Arial Rounded MT Bold" panose="020F0704030504030204" pitchFamily="34" charset="0"/>
              </a:rPr>
              <a:t>        M </a:t>
            </a:r>
            <a:r>
              <a:rPr lang="en" altLang="zh-CN" sz="1400" dirty="0">
                <a:solidFill>
                  <a:srgbClr val="7030A0"/>
                </a:solidFill>
                <a:latin typeface="Arial Rounded MT Bold" panose="020F0704030504030204" pitchFamily="34" charset="0"/>
              </a:rPr>
              <a:t>AS</a:t>
            </a:r>
            <a:r>
              <a:rPr lang="en" altLang="zh-CN" sz="1400" dirty="0">
                <a:latin typeface="Arial Rounded MT Bold" panose="020F0704030504030204" pitchFamily="34" charset="0"/>
              </a:rPr>
              <a:t> </a:t>
            </a:r>
            <a:r>
              <a:rPr lang="en" altLang="zh-CN" sz="1400" dirty="0" err="1">
                <a:latin typeface="Arial Rounded MT Bold" panose="020F0704030504030204" pitchFamily="34" charset="0"/>
              </a:rPr>
              <a:t>M.shape</a:t>
            </a:r>
            <a:r>
              <a:rPr lang="en" altLang="zh-CN" sz="1400" dirty="0">
                <a:latin typeface="Arial Rounded MT Bold" panose="020F0704030504030204" pitchFamily="34" charset="0"/>
              </a:rPr>
              <a:t> = ‘trapezoid’</a:t>
            </a:r>
          </a:p>
          <a:p>
            <a:r>
              <a:rPr lang="en" altLang="zh-CN" sz="1400" dirty="0">
                <a:latin typeface="Arial Rounded MT Bold" panose="020F0704030504030204" pitchFamily="34" charset="0"/>
              </a:rPr>
              <a:t>            </a:t>
            </a:r>
            <a:r>
              <a:rPr lang="en" altLang="zh-CN" sz="1400" dirty="0">
                <a:solidFill>
                  <a:srgbClr val="7030A0"/>
                </a:solidFill>
                <a:latin typeface="Arial Rounded MT Bold" panose="020F0704030504030204" pitchFamily="34" charset="0"/>
              </a:rPr>
              <a:t>AND</a:t>
            </a:r>
            <a:r>
              <a:rPr lang="en" altLang="zh-CN" sz="1400" dirty="0">
                <a:latin typeface="Arial Rounded MT Bold" panose="020F0704030504030204" pitchFamily="34" charset="0"/>
              </a:rPr>
              <a:t> </a:t>
            </a:r>
            <a:r>
              <a:rPr lang="en" altLang="zh-CN" sz="1400" dirty="0" err="1">
                <a:latin typeface="Arial Rounded MT Bold" panose="020F0704030504030204" pitchFamily="34" charset="0"/>
              </a:rPr>
              <a:t>M.area</a:t>
            </a:r>
            <a:r>
              <a:rPr lang="en" altLang="zh-CN" sz="1400" dirty="0">
                <a:latin typeface="Arial Rounded MT Bold" panose="020F0704030504030204" pitchFamily="34" charset="0"/>
              </a:rPr>
              <a:t> = </a:t>
            </a:r>
            <a:r>
              <a:rPr lang="en" altLang="zh-CN" sz="1400" dirty="0" err="1">
                <a:latin typeface="Arial Rounded MT Bold" panose="020F0704030504030204" pitchFamily="34" charset="0"/>
              </a:rPr>
              <a:t>B.area</a:t>
            </a:r>
            <a:endParaRPr lang="en" altLang="zh-CN" sz="1400" dirty="0">
              <a:latin typeface="Arial Rounded MT Bold" panose="020F0704030504030204" pitchFamily="34" charset="0"/>
            </a:endParaRPr>
          </a:p>
          <a:p>
            <a:r>
              <a:rPr lang="en" altLang="zh-CN" sz="1400" dirty="0">
                <a:latin typeface="Arial Rounded MT Bold" panose="020F0704030504030204" pitchFamily="34" charset="0"/>
              </a:rPr>
              <a:t>            </a:t>
            </a:r>
            <a:r>
              <a:rPr lang="en" altLang="zh-CN" sz="1400" dirty="0">
                <a:solidFill>
                  <a:srgbClr val="7030A0"/>
                </a:solidFill>
                <a:latin typeface="Arial Rounded MT Bold" panose="020F0704030504030204" pitchFamily="34" charset="0"/>
              </a:rPr>
              <a:t>AND</a:t>
            </a:r>
            <a:r>
              <a:rPr lang="en" altLang="zh-CN" sz="1400" dirty="0">
                <a:latin typeface="Arial Rounded MT Bold" panose="020F0704030504030204" pitchFamily="34" charset="0"/>
              </a:rPr>
              <a:t> </a:t>
            </a:r>
            <a:r>
              <a:rPr lang="en" altLang="zh-CN" sz="1400" dirty="0" err="1">
                <a:latin typeface="Arial Rounded MT Bold" panose="020F0704030504030204" pitchFamily="34" charset="0"/>
              </a:rPr>
              <a:t>M.time</a:t>
            </a:r>
            <a:r>
              <a:rPr lang="en" altLang="zh-CN" sz="1400" dirty="0">
                <a:latin typeface="Arial Rounded MT Bold" panose="020F0704030504030204" pitchFamily="34" charset="0"/>
              </a:rPr>
              <a:t> – </a:t>
            </a:r>
            <a:r>
              <a:rPr lang="en" altLang="zh-CN" sz="1400" dirty="0" err="1">
                <a:latin typeface="Arial Rounded MT Bold" panose="020F0704030504030204" pitchFamily="34" charset="0"/>
              </a:rPr>
              <a:t>R.time</a:t>
            </a:r>
            <a:r>
              <a:rPr lang="en" altLang="zh-CN" sz="1400" dirty="0">
                <a:latin typeface="Arial Rounded MT Bold" panose="020F0704030504030204" pitchFamily="34" charset="0"/>
              </a:rPr>
              <a:t> &lt;= 6</a:t>
            </a:r>
          </a:p>
          <a:p>
            <a:r>
              <a:rPr lang="en" altLang="zh-CN" sz="1400" dirty="0">
                <a:effectLst/>
                <a:latin typeface="Arial Rounded MT Bold" panose="020F0704030504030204" pitchFamily="34" charset="0"/>
              </a:rPr>
              <a:t>)</a:t>
            </a:r>
          </a:p>
        </p:txBody>
      </p:sp>
      <p:sp>
        <p:nvSpPr>
          <p:cNvPr id="58" name="文本框 57">
            <a:extLst>
              <a:ext uri="{FF2B5EF4-FFF2-40B4-BE49-F238E27FC236}">
                <a16:creationId xmlns:a16="http://schemas.microsoft.com/office/drawing/2014/main" id="{F3E40A59-72D1-9146-8435-3EB8967167CE}"/>
              </a:ext>
            </a:extLst>
          </p:cNvPr>
          <p:cNvSpPr txBox="1"/>
          <p:nvPr/>
        </p:nvSpPr>
        <p:spPr>
          <a:xfrm>
            <a:off x="795186" y="3421774"/>
            <a:ext cx="2734589" cy="1169529"/>
          </a:xfrm>
          <a:prstGeom prst="rect">
            <a:avLst/>
          </a:prstGeom>
          <a:solidFill>
            <a:schemeClr val="bg1"/>
          </a:solidFill>
          <a:ln w="31750" cap="flat" cmpd="sng" algn="ctr">
            <a:solidFill>
              <a:schemeClr val="tx1"/>
            </a:solidFill>
            <a:prstDash val="solid"/>
          </a:ln>
          <a:effectLst>
            <a:outerShdw blurRad="50800" dist="38100" dir="5400000" algn="t" rotWithShape="0">
              <a:prstClr val="black">
                <a:alpha val="40000"/>
              </a:prstClr>
            </a:outerShdw>
          </a:effectLst>
          <a:scene3d>
            <a:camera prst="orthographicFront"/>
            <a:lightRig rig="flat" dir="t"/>
          </a:scene3d>
          <a:sp3d contourW="19050">
            <a:bevelT w="127000" prst="convex"/>
            <a:bevelB w="0" h="0"/>
            <a:contourClr>
              <a:sysClr val="window" lastClr="FFFFFF"/>
            </a:contourClr>
          </a:sp3d>
        </p:spPr>
        <p:txBody>
          <a:bodyPr wrap="square" lIns="91418" tIns="45709" rIns="91418" bIns="45709" rtlCol="0" anchor="ctr">
            <a:spAutoFit/>
            <a:sp3d/>
          </a:bodyPr>
          <a:lstStyle/>
          <a:p>
            <a:r>
              <a:rPr lang="en-US" altLang="zh-CN" sz="1400" dirty="0">
                <a:solidFill>
                  <a:schemeClr val="accent4"/>
                </a:solidFill>
                <a:effectLst/>
                <a:latin typeface="Arial Rounded MT Bold" panose="020F0704030504030204" pitchFamily="34" charset="0"/>
              </a:rPr>
              <a:t>CREATE TABLE </a:t>
            </a:r>
            <a:r>
              <a:rPr lang="en-US" altLang="zh-CN" sz="1400" dirty="0" err="1">
                <a:effectLst/>
                <a:latin typeface="Arial Rounded MT Bold" panose="020F0704030504030204" pitchFamily="34" charset="0"/>
              </a:rPr>
              <a:t>shape_table</a:t>
            </a:r>
            <a:r>
              <a:rPr lang="en-US" altLang="zh-CN" sz="1400" dirty="0">
                <a:effectLst/>
                <a:latin typeface="Arial Rounded MT Bold" panose="020F0704030504030204" pitchFamily="34" charset="0"/>
              </a:rPr>
              <a:t>(</a:t>
            </a:r>
          </a:p>
          <a:p>
            <a:r>
              <a:rPr lang="en-US" altLang="zh-CN" sz="1400" dirty="0">
                <a:solidFill>
                  <a:schemeClr val="accent4"/>
                </a:solidFill>
                <a:latin typeface="Arial Rounded MT Bold" panose="020F0704030504030204" pitchFamily="34" charset="0"/>
              </a:rPr>
              <a:t>    VARCHAR</a:t>
            </a:r>
            <a:r>
              <a:rPr lang="en-US" altLang="zh-CN" sz="1400" dirty="0">
                <a:latin typeface="Arial Rounded MT Bold" panose="020F0704030504030204" pitchFamily="34" charset="0"/>
              </a:rPr>
              <a:t>(16) shape</a:t>
            </a:r>
            <a:r>
              <a:rPr lang="en-US" altLang="zh-CN" sz="1400" dirty="0">
                <a:solidFill>
                  <a:schemeClr val="accent4"/>
                </a:solidFill>
                <a:latin typeface="Arial Rounded MT Bold" panose="020F0704030504030204" pitchFamily="34" charset="0"/>
              </a:rPr>
              <a:t>,</a:t>
            </a:r>
          </a:p>
          <a:p>
            <a:r>
              <a:rPr lang="zh-CN" altLang="en-US" sz="1400" dirty="0">
                <a:solidFill>
                  <a:schemeClr val="accent4"/>
                </a:solidFill>
                <a:latin typeface="Arial Rounded MT Bold" panose="020F0704030504030204" pitchFamily="34" charset="0"/>
              </a:rPr>
              <a:t>    </a:t>
            </a:r>
            <a:r>
              <a:rPr lang="en-US" altLang="zh-CN" sz="1400" dirty="0">
                <a:solidFill>
                  <a:schemeClr val="accent4"/>
                </a:solidFill>
                <a:latin typeface="Arial Rounded MT Bold" panose="020F0704030504030204" pitchFamily="34" charset="0"/>
              </a:rPr>
              <a:t>DOUBLE </a:t>
            </a:r>
            <a:r>
              <a:rPr lang="en-US" altLang="zh-CN" sz="1400" dirty="0">
                <a:latin typeface="Arial Rounded MT Bold" panose="020F0704030504030204" pitchFamily="34" charset="0"/>
              </a:rPr>
              <a:t>area</a:t>
            </a:r>
            <a:r>
              <a:rPr lang="en-US" altLang="zh-CN" sz="1400" dirty="0">
                <a:solidFill>
                  <a:schemeClr val="accent4"/>
                </a:solidFill>
                <a:latin typeface="Arial Rounded MT Bold" panose="020F0704030504030204" pitchFamily="34" charset="0"/>
              </a:rPr>
              <a:t>,</a:t>
            </a:r>
          </a:p>
          <a:p>
            <a:r>
              <a:rPr lang="en-US" altLang="zh-CN" sz="1400" dirty="0">
                <a:solidFill>
                  <a:schemeClr val="accent4"/>
                </a:solidFill>
                <a:latin typeface="Arial Rounded MT Bold" panose="020F0704030504030204" pitchFamily="34" charset="0"/>
              </a:rPr>
              <a:t>    long </a:t>
            </a:r>
            <a:r>
              <a:rPr lang="en-US" altLang="zh-CN" sz="1400" dirty="0">
                <a:latin typeface="Arial Rounded MT Bold" panose="020F0704030504030204" pitchFamily="34" charset="0"/>
              </a:rPr>
              <a:t>time</a:t>
            </a:r>
          </a:p>
          <a:p>
            <a:r>
              <a:rPr lang="en-US" altLang="zh-CN" sz="1400" dirty="0">
                <a:effectLst/>
                <a:latin typeface="Arial Rounded MT Bold" panose="020F0704030504030204" pitchFamily="34" charset="0"/>
              </a:rPr>
              <a:t>) </a:t>
            </a:r>
            <a:endParaRPr lang="en" altLang="zh-CN" sz="1400" dirty="0">
              <a:effectLst/>
              <a:latin typeface="Arial Rounded MT Bold" panose="020F0704030504030204" pitchFamily="34" charset="0"/>
            </a:endParaRPr>
          </a:p>
        </p:txBody>
      </p:sp>
      <p:sp>
        <p:nvSpPr>
          <p:cNvPr id="61" name="矩形 60">
            <a:extLst>
              <a:ext uri="{FF2B5EF4-FFF2-40B4-BE49-F238E27FC236}">
                <a16:creationId xmlns:a16="http://schemas.microsoft.com/office/drawing/2014/main" id="{D136EACA-37DD-CE4C-A471-9E4F077A6B66}"/>
              </a:ext>
            </a:extLst>
          </p:cNvPr>
          <p:cNvSpPr/>
          <p:nvPr/>
        </p:nvSpPr>
        <p:spPr>
          <a:xfrm>
            <a:off x="795185" y="3110400"/>
            <a:ext cx="2734590" cy="281616"/>
          </a:xfrm>
          <a:prstGeom prst="rect">
            <a:avLst/>
          </a:prstGeom>
        </p:spPr>
        <p:txBody>
          <a:bodyPr wrap="square" lIns="0" tIns="0" rIns="0" bIns="0">
            <a:spAutoFit/>
          </a:bodyPr>
          <a:lstStyle/>
          <a:p>
            <a:pPr algn="ctr">
              <a:lnSpc>
                <a:spcPct val="150000"/>
              </a:lnSpc>
            </a:pPr>
            <a:r>
              <a:rPr lang="en" altLang="zh-CN" sz="1400" dirty="0">
                <a:solidFill>
                  <a:prstClr val="black"/>
                </a:solidFill>
                <a:latin typeface="Arial Rounded MT Bold" panose="020F0704030504030204" pitchFamily="34" charset="0"/>
                <a:ea typeface="黑体" panose="02010609060101010101" pitchFamily="49" charset="-122"/>
              </a:rPr>
              <a:t>Schema</a:t>
            </a:r>
            <a:endParaRPr lang="en-US" altLang="zh-CN" sz="1400" dirty="0">
              <a:solidFill>
                <a:prstClr val="black"/>
              </a:solidFill>
              <a:latin typeface="Arial Rounded MT Bold" panose="020F0704030504030204" pitchFamily="34" charset="0"/>
              <a:ea typeface="黑体" panose="02010609060101010101" pitchFamily="49" charset="-122"/>
            </a:endParaRPr>
          </a:p>
        </p:txBody>
      </p:sp>
      <p:sp>
        <p:nvSpPr>
          <p:cNvPr id="13" name="右大括号 12">
            <a:extLst>
              <a:ext uri="{FF2B5EF4-FFF2-40B4-BE49-F238E27FC236}">
                <a16:creationId xmlns:a16="http://schemas.microsoft.com/office/drawing/2014/main" id="{2E4AFD3B-5A80-7040-A21A-8D3ED4DF2DAE}"/>
              </a:ext>
            </a:extLst>
          </p:cNvPr>
          <p:cNvSpPr/>
          <p:nvPr/>
        </p:nvSpPr>
        <p:spPr bwMode="auto">
          <a:xfrm>
            <a:off x="3656515" y="3213575"/>
            <a:ext cx="373626" cy="3032692"/>
          </a:xfrm>
          <a:prstGeom prst="rightBrace">
            <a:avLst/>
          </a:prstGeom>
          <a:solidFill>
            <a:schemeClr val="bg1"/>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Times New Roman" pitchFamily="18" charset="0"/>
              <a:ea typeface="宋体" pitchFamily="2" charset="-122"/>
            </a:endParaRPr>
          </a:p>
        </p:txBody>
      </p:sp>
      <p:sp>
        <p:nvSpPr>
          <p:cNvPr id="14" name="右箭头 13">
            <a:extLst>
              <a:ext uri="{FF2B5EF4-FFF2-40B4-BE49-F238E27FC236}">
                <a16:creationId xmlns:a16="http://schemas.microsoft.com/office/drawing/2014/main" id="{33BC607A-FCF5-9046-BA0A-6347A9DC7543}"/>
              </a:ext>
            </a:extLst>
          </p:cNvPr>
          <p:cNvSpPr/>
          <p:nvPr/>
        </p:nvSpPr>
        <p:spPr bwMode="auto">
          <a:xfrm>
            <a:off x="4145622" y="4631598"/>
            <a:ext cx="1284359" cy="196645"/>
          </a:xfrm>
          <a:prstGeom prst="rightArrow">
            <a:avLst/>
          </a:prstGeom>
          <a:solidFill>
            <a:schemeClr val="accent6">
              <a:lumMod val="20000"/>
              <a:lumOff val="80000"/>
            </a:schemeClr>
          </a:solidFill>
          <a:ln w="25400">
            <a:solidFill>
              <a:schemeClr val="tx1"/>
            </a:solid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kumimoji="1" lang="zh-CN" altLang="en-US" sz="2400" dirty="0"/>
          </a:p>
        </p:txBody>
      </p:sp>
      <p:sp>
        <p:nvSpPr>
          <p:cNvPr id="63" name="矩形 62">
            <a:extLst>
              <a:ext uri="{FF2B5EF4-FFF2-40B4-BE49-F238E27FC236}">
                <a16:creationId xmlns:a16="http://schemas.microsoft.com/office/drawing/2014/main" id="{D28E0CBB-226D-8F44-81D8-1A8E3F6D2D6D}"/>
              </a:ext>
            </a:extLst>
          </p:cNvPr>
          <p:cNvSpPr/>
          <p:nvPr/>
        </p:nvSpPr>
        <p:spPr>
          <a:xfrm>
            <a:off x="4145621" y="4373946"/>
            <a:ext cx="1284359" cy="281616"/>
          </a:xfrm>
          <a:prstGeom prst="rect">
            <a:avLst/>
          </a:prstGeom>
        </p:spPr>
        <p:txBody>
          <a:bodyPr wrap="square" lIns="0" tIns="0" rIns="0" bIns="0">
            <a:spAutoFit/>
          </a:bodyPr>
          <a:lstStyle/>
          <a:p>
            <a:pPr algn="ctr">
              <a:lnSpc>
                <a:spcPct val="150000"/>
              </a:lnSpc>
            </a:pPr>
            <a:r>
              <a:rPr lang="en" altLang="zh-CN" sz="1400" dirty="0">
                <a:solidFill>
                  <a:prstClr val="black"/>
                </a:solidFill>
                <a:latin typeface="Arial Rounded MT Bold" panose="020F0704030504030204" pitchFamily="34" charset="0"/>
                <a:ea typeface="黑体" panose="02010609060101010101" pitchFamily="49" charset="-122"/>
              </a:rPr>
              <a:t>SQL query</a:t>
            </a:r>
            <a:endParaRPr lang="en-US" altLang="zh-CN" sz="1400" dirty="0">
              <a:solidFill>
                <a:prstClr val="black"/>
              </a:solidFill>
              <a:latin typeface="Arial Rounded MT Bold" panose="020F0704030504030204" pitchFamily="34" charset="0"/>
              <a:ea typeface="黑体" panose="02010609060101010101" pitchFamily="49" charset="-122"/>
            </a:endParaRPr>
          </a:p>
        </p:txBody>
      </p:sp>
      <p:sp>
        <p:nvSpPr>
          <p:cNvPr id="39" name="object 2">
            <a:extLst>
              <a:ext uri="{FF2B5EF4-FFF2-40B4-BE49-F238E27FC236}">
                <a16:creationId xmlns:a16="http://schemas.microsoft.com/office/drawing/2014/main" id="{54D05D11-7AF4-1849-B23F-2C64741DD51F}"/>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4</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矩形 2">
            <a:extLst>
              <a:ext uri="{FF2B5EF4-FFF2-40B4-BE49-F238E27FC236}">
                <a16:creationId xmlns:a16="http://schemas.microsoft.com/office/drawing/2014/main" id="{FD83F6F1-E77A-7D40-8350-4990FF83EF1C}"/>
              </a:ext>
            </a:extLst>
          </p:cNvPr>
          <p:cNvSpPr/>
          <p:nvPr/>
        </p:nvSpPr>
        <p:spPr bwMode="auto">
          <a:xfrm>
            <a:off x="6459794" y="5057615"/>
            <a:ext cx="2376908" cy="592846"/>
          </a:xfrm>
          <a:prstGeom prst="rect">
            <a:avLst/>
          </a:prstGeom>
          <a:noFill/>
          <a:ln w="19050" cap="flat" cmpd="sng" algn="ctr">
            <a:solidFill>
              <a:srgbClr val="002060"/>
            </a:solidFill>
            <a:prstDash val="sysDot"/>
            <a:round/>
            <a:headEnd type="none" w="med" len="med"/>
            <a:tailEnd type="none" w="med" len="med"/>
          </a:ln>
          <a:extLs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dk1"/>
          </a:fontRef>
        </p:style>
        <p:txBody>
          <a:bodyPr wrap="none" rtlCol="0" anchor="ctr"/>
          <a:lstStyle/>
          <a:p>
            <a:pPr algn="l"/>
            <a:endParaRPr kumimoji="1" lang="zh-CN" altLang="en-US" sz="2400" dirty="0"/>
          </a:p>
        </p:txBody>
      </p:sp>
      <p:sp>
        <p:nvSpPr>
          <p:cNvPr id="37" name="矩形 36">
            <a:extLst>
              <a:ext uri="{FF2B5EF4-FFF2-40B4-BE49-F238E27FC236}">
                <a16:creationId xmlns:a16="http://schemas.microsoft.com/office/drawing/2014/main" id="{0A017AB6-23FA-294C-BF08-082185CF6A03}"/>
              </a:ext>
            </a:extLst>
          </p:cNvPr>
          <p:cNvSpPr/>
          <p:nvPr/>
        </p:nvSpPr>
        <p:spPr bwMode="auto">
          <a:xfrm>
            <a:off x="6592030" y="5697154"/>
            <a:ext cx="1873544" cy="193606"/>
          </a:xfrm>
          <a:prstGeom prst="rect">
            <a:avLst/>
          </a:prstGeom>
          <a:noFill/>
          <a:ln w="19050" cap="flat" cmpd="sng" algn="ctr">
            <a:solidFill>
              <a:srgbClr val="00B0F0"/>
            </a:solidFill>
            <a:prstDash val="sysDot"/>
            <a:round/>
            <a:headEnd type="none" w="med" len="med"/>
            <a:tailEnd type="none" w="med" len="med"/>
          </a:ln>
          <a:extLs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dk1"/>
          </a:fontRef>
        </p:style>
        <p:txBody>
          <a:bodyPr wrap="none" rtlCol="0" anchor="ctr"/>
          <a:lstStyle/>
          <a:p>
            <a:pPr algn="l"/>
            <a:endParaRPr kumimoji="1" lang="zh-CN" altLang="en-US" sz="2400" dirty="0"/>
          </a:p>
        </p:txBody>
      </p:sp>
      <p:sp>
        <p:nvSpPr>
          <p:cNvPr id="40" name="矩形 39">
            <a:extLst>
              <a:ext uri="{FF2B5EF4-FFF2-40B4-BE49-F238E27FC236}">
                <a16:creationId xmlns:a16="http://schemas.microsoft.com/office/drawing/2014/main" id="{90990DB3-D855-4147-B5A1-5FF8DAD0D1AE}"/>
              </a:ext>
            </a:extLst>
          </p:cNvPr>
          <p:cNvSpPr/>
          <p:nvPr/>
        </p:nvSpPr>
        <p:spPr bwMode="auto">
          <a:xfrm>
            <a:off x="6592030" y="5916430"/>
            <a:ext cx="1873544" cy="193606"/>
          </a:xfrm>
          <a:prstGeom prst="rect">
            <a:avLst/>
          </a:prstGeom>
          <a:noFill/>
          <a:ln w="19050" cap="flat" cmpd="sng" algn="ctr">
            <a:solidFill>
              <a:srgbClr val="00B050"/>
            </a:solidFill>
            <a:prstDash val="sysDot"/>
            <a:round/>
            <a:headEnd type="none" w="med" len="med"/>
            <a:tailEnd type="none" w="med" len="med"/>
          </a:ln>
          <a:extLs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dk1"/>
          </a:fontRef>
        </p:style>
        <p:txBody>
          <a:bodyPr wrap="none" rtlCol="0" anchor="ctr"/>
          <a:lstStyle/>
          <a:p>
            <a:pPr algn="l"/>
            <a:endParaRPr kumimoji="1" lang="zh-CN" altLang="en-US" sz="2400" dirty="0"/>
          </a:p>
        </p:txBody>
      </p:sp>
      <p:sp>
        <p:nvSpPr>
          <p:cNvPr id="41" name="文本框 40">
            <a:extLst>
              <a:ext uri="{FF2B5EF4-FFF2-40B4-BE49-F238E27FC236}">
                <a16:creationId xmlns:a16="http://schemas.microsoft.com/office/drawing/2014/main" id="{8C08FC6A-015A-C240-B163-924DF22A9AC1}"/>
              </a:ext>
            </a:extLst>
          </p:cNvPr>
          <p:cNvSpPr txBox="1"/>
          <p:nvPr/>
        </p:nvSpPr>
        <p:spPr>
          <a:xfrm>
            <a:off x="9694272" y="5189239"/>
            <a:ext cx="2140966" cy="307777"/>
          </a:xfrm>
          <a:prstGeom prst="rect">
            <a:avLst/>
          </a:prstGeom>
          <a:noFill/>
        </p:spPr>
        <p:txBody>
          <a:bodyPr wrap="square">
            <a:spAutoFit/>
          </a:bodyPr>
          <a:lstStyle/>
          <a:p>
            <a:r>
              <a:rPr lang="en-US" altLang="zh-CN" sz="1400" dirty="0">
                <a:latin typeface="Arial Rounded MT Bold" panose="020F0704030504030204" pitchFamily="34" charset="0"/>
              </a:rPr>
              <a:t>Independent condition</a:t>
            </a:r>
            <a:endParaRPr lang="zh-CN" altLang="en-US" sz="1400" dirty="0">
              <a:latin typeface="Arial Rounded MT Bold" panose="020F0704030504030204" pitchFamily="34" charset="0"/>
            </a:endParaRPr>
          </a:p>
        </p:txBody>
      </p:sp>
      <p:cxnSp>
        <p:nvCxnSpPr>
          <p:cNvPr id="6" name="直线箭头连接符 5">
            <a:extLst>
              <a:ext uri="{FF2B5EF4-FFF2-40B4-BE49-F238E27FC236}">
                <a16:creationId xmlns:a16="http://schemas.microsoft.com/office/drawing/2014/main" id="{90C8C4A0-A598-1C47-AE89-C5E4DC384230}"/>
              </a:ext>
            </a:extLst>
          </p:cNvPr>
          <p:cNvCxnSpPr>
            <a:cxnSpLocks/>
            <a:stCxn id="3" idx="3"/>
            <a:endCxn id="41" idx="1"/>
          </p:cNvCxnSpPr>
          <p:nvPr/>
        </p:nvCxnSpPr>
        <p:spPr bwMode="auto">
          <a:xfrm flipV="1">
            <a:off x="8836702" y="5343128"/>
            <a:ext cx="857570" cy="10910"/>
          </a:xfrm>
          <a:prstGeom prst="straightConnector1">
            <a:avLst/>
          </a:prstGeom>
          <a:solidFill>
            <a:schemeClr val="bg1"/>
          </a:solidFill>
          <a:ln w="19050" cap="flat" cmpd="sng" algn="ctr">
            <a:solidFill>
              <a:srgbClr val="002060"/>
            </a:solidFill>
            <a:prstDash val="solid"/>
            <a:round/>
            <a:headEnd type="none" w="med" len="med"/>
            <a:tailEnd type="triangle"/>
          </a:ln>
          <a:effectLst/>
        </p:spPr>
      </p:cxnSp>
      <p:cxnSp>
        <p:nvCxnSpPr>
          <p:cNvPr id="42" name="直线箭头连接符 41">
            <a:extLst>
              <a:ext uri="{FF2B5EF4-FFF2-40B4-BE49-F238E27FC236}">
                <a16:creationId xmlns:a16="http://schemas.microsoft.com/office/drawing/2014/main" id="{AB2F2C44-3623-B44B-96E9-7B129331008A}"/>
              </a:ext>
            </a:extLst>
          </p:cNvPr>
          <p:cNvCxnSpPr>
            <a:cxnSpLocks/>
            <a:stCxn id="37" idx="3"/>
            <a:endCxn id="43" idx="1"/>
          </p:cNvCxnSpPr>
          <p:nvPr/>
        </p:nvCxnSpPr>
        <p:spPr bwMode="auto">
          <a:xfrm flipV="1">
            <a:off x="8465574" y="5704639"/>
            <a:ext cx="1228698" cy="89318"/>
          </a:xfrm>
          <a:prstGeom prst="straightConnector1">
            <a:avLst/>
          </a:prstGeom>
          <a:solidFill>
            <a:schemeClr val="bg1"/>
          </a:solidFill>
          <a:ln w="19050" cap="flat" cmpd="sng" algn="ctr">
            <a:solidFill>
              <a:srgbClr val="00B0F0"/>
            </a:solidFill>
            <a:prstDash val="solid"/>
            <a:round/>
            <a:headEnd type="none" w="med" len="med"/>
            <a:tailEnd type="triangle"/>
          </a:ln>
          <a:effectLst/>
        </p:spPr>
      </p:cxnSp>
      <p:sp>
        <p:nvSpPr>
          <p:cNvPr id="43" name="文本框 42">
            <a:extLst>
              <a:ext uri="{FF2B5EF4-FFF2-40B4-BE49-F238E27FC236}">
                <a16:creationId xmlns:a16="http://schemas.microsoft.com/office/drawing/2014/main" id="{6135A593-C42F-0B45-902B-62F4C8D9A5DC}"/>
              </a:ext>
            </a:extLst>
          </p:cNvPr>
          <p:cNvSpPr txBox="1"/>
          <p:nvPr/>
        </p:nvSpPr>
        <p:spPr>
          <a:xfrm>
            <a:off x="9694272" y="5550750"/>
            <a:ext cx="1882657" cy="307777"/>
          </a:xfrm>
          <a:prstGeom prst="rect">
            <a:avLst/>
          </a:prstGeom>
          <a:noFill/>
        </p:spPr>
        <p:txBody>
          <a:bodyPr wrap="square">
            <a:spAutoFit/>
          </a:bodyPr>
          <a:lstStyle/>
          <a:p>
            <a:r>
              <a:rPr lang="en-US" altLang="zh-CN" sz="1400" dirty="0">
                <a:latin typeface="Arial Rounded MT Bold" panose="020F0704030504030204" pitchFamily="34" charset="0"/>
              </a:rPr>
              <a:t>Equality condition</a:t>
            </a:r>
            <a:endParaRPr lang="zh-CN" altLang="en-US" sz="1400" dirty="0">
              <a:latin typeface="Arial Rounded MT Bold" panose="020F0704030504030204" pitchFamily="34" charset="0"/>
            </a:endParaRPr>
          </a:p>
        </p:txBody>
      </p:sp>
      <p:sp>
        <p:nvSpPr>
          <p:cNvPr id="44" name="文本框 43">
            <a:extLst>
              <a:ext uri="{FF2B5EF4-FFF2-40B4-BE49-F238E27FC236}">
                <a16:creationId xmlns:a16="http://schemas.microsoft.com/office/drawing/2014/main" id="{5E383DC7-46D9-F94D-B3B9-DD2A82F1A84D}"/>
              </a:ext>
            </a:extLst>
          </p:cNvPr>
          <p:cNvSpPr txBox="1"/>
          <p:nvPr/>
        </p:nvSpPr>
        <p:spPr>
          <a:xfrm>
            <a:off x="9707471" y="5859344"/>
            <a:ext cx="1852676" cy="307777"/>
          </a:xfrm>
          <a:prstGeom prst="rect">
            <a:avLst/>
          </a:prstGeom>
          <a:noFill/>
        </p:spPr>
        <p:txBody>
          <a:bodyPr wrap="square">
            <a:spAutoFit/>
          </a:bodyPr>
          <a:lstStyle/>
          <a:p>
            <a:r>
              <a:rPr lang="en-US" altLang="zh-CN" sz="1400" dirty="0">
                <a:latin typeface="Arial Rounded MT Bold" panose="020F0704030504030204" pitchFamily="34" charset="0"/>
              </a:rPr>
              <a:t>Window condition</a:t>
            </a:r>
            <a:endParaRPr lang="zh-CN" altLang="en-US" sz="1400" dirty="0">
              <a:latin typeface="Arial Rounded MT Bold" panose="020F0704030504030204" pitchFamily="34" charset="0"/>
            </a:endParaRPr>
          </a:p>
        </p:txBody>
      </p:sp>
      <p:cxnSp>
        <p:nvCxnSpPr>
          <p:cNvPr id="45" name="直线箭头连接符 44">
            <a:extLst>
              <a:ext uri="{FF2B5EF4-FFF2-40B4-BE49-F238E27FC236}">
                <a16:creationId xmlns:a16="http://schemas.microsoft.com/office/drawing/2014/main" id="{5DE6E131-2778-1947-B147-A07A8EB4C5AE}"/>
              </a:ext>
            </a:extLst>
          </p:cNvPr>
          <p:cNvCxnSpPr>
            <a:cxnSpLocks/>
            <a:stCxn id="40" idx="3"/>
            <a:endCxn id="44" idx="1"/>
          </p:cNvCxnSpPr>
          <p:nvPr/>
        </p:nvCxnSpPr>
        <p:spPr bwMode="auto">
          <a:xfrm>
            <a:off x="8465574" y="6013233"/>
            <a:ext cx="1241897" cy="0"/>
          </a:xfrm>
          <a:prstGeom prst="straightConnector1">
            <a:avLst/>
          </a:prstGeom>
          <a:solidFill>
            <a:schemeClr val="bg1"/>
          </a:solidFill>
          <a:ln w="19050" cap="flat" cmpd="sng" algn="ctr">
            <a:solidFill>
              <a:srgbClr val="00B050"/>
            </a:solidFill>
            <a:prstDash val="solid"/>
            <a:round/>
            <a:headEnd type="none" w="med" len="med"/>
            <a:tailEnd type="triangle"/>
          </a:ln>
          <a:effectLst/>
        </p:spPr>
      </p:cxnSp>
    </p:spTree>
    <p:extLst>
      <p:ext uri="{BB962C8B-B14F-4D97-AF65-F5344CB8AC3E}">
        <p14:creationId xmlns:p14="http://schemas.microsoft.com/office/powerpoint/2010/main" val="1195757159"/>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4" y="332656"/>
            <a:ext cx="6786848" cy="590700"/>
          </a:xfrm>
        </p:spPr>
        <p:txBody>
          <a:bodyPr/>
          <a:lstStyle/>
          <a:p>
            <a:r>
              <a:rPr lang="en-US" altLang="zh-CN" dirty="0">
                <a:latin typeface="Arial Rounded MT Bold" panose="020F0704030504030204" pitchFamily="34" charset="0"/>
                <a:sym typeface="Arial"/>
              </a:rPr>
              <a:t>Basic concepts: cloud-native</a:t>
            </a:r>
            <a:endParaRPr lang="zh-CN" altLang="en-US" dirty="0">
              <a:latin typeface="Arial Rounded MT Bold" panose="020F0704030504030204" pitchFamily="34" charset="0"/>
            </a:endParaRPr>
          </a:p>
        </p:txBody>
      </p:sp>
      <p:sp>
        <p:nvSpPr>
          <p:cNvPr id="11" name="矩形 10">
            <a:extLst>
              <a:ext uri="{FF2B5EF4-FFF2-40B4-BE49-F238E27FC236}">
                <a16:creationId xmlns:a16="http://schemas.microsoft.com/office/drawing/2014/main" id="{CFBD015A-B7E4-4A3F-A758-FA5B1046135D}"/>
              </a:ext>
            </a:extLst>
          </p:cNvPr>
          <p:cNvSpPr/>
          <p:nvPr/>
        </p:nvSpPr>
        <p:spPr>
          <a:xfrm>
            <a:off x="342904" y="1164377"/>
            <a:ext cx="10922908" cy="1787284"/>
          </a:xfrm>
          <a:prstGeom prst="rect">
            <a:avLst/>
          </a:prstGeom>
        </p:spPr>
        <p:txBody>
          <a:bodyPr wrap="square" lIns="0" tIns="0" rIns="0" bIns="0">
            <a:spAutoFit/>
          </a:bodyPr>
          <a:lstStyle/>
          <a:p>
            <a:pPr>
              <a:lnSpc>
                <a:spcPct val="150000"/>
              </a:lnSpc>
            </a:pPr>
            <a:r>
              <a:rPr lang="en-US" altLang="zh-CN" sz="2000" dirty="0">
                <a:solidFill>
                  <a:prstClr val="black"/>
                </a:solidFill>
                <a:latin typeface="Arial Rounded MT Bold" panose="020F0704030504030204" pitchFamily="34" charset="0"/>
                <a:ea typeface="黑体" panose="02010609060101010101" pitchFamily="49" charset="-122"/>
              </a:rPr>
              <a:t>Cloud-native </a:t>
            </a:r>
            <a:r>
              <a:rPr lang="en" altLang="zh-CN" sz="2000" dirty="0">
                <a:solidFill>
                  <a:prstClr val="black"/>
                </a:solidFill>
                <a:latin typeface="Arial Rounded MT Bold" panose="020F0704030504030204" pitchFamily="34" charset="0"/>
                <a:ea typeface="黑体" panose="02010609060101010101" pitchFamily="49" charset="-122"/>
              </a:rPr>
              <a:t>architecture aims to decouple and pool computing and storage resources, enabling independent scaling</a:t>
            </a:r>
            <a:r>
              <a:rPr lang="en-US" altLang="zh-CN" sz="2000" dirty="0">
                <a:solidFill>
                  <a:prstClr val="black"/>
                </a:solidFill>
                <a:latin typeface="Arial Rounded MT Bold" panose="020F0704030504030204" pitchFamily="34" charset="0"/>
                <a:ea typeface="黑体" panose="02010609060101010101" pitchFamily="49" charset="-122"/>
              </a:rPr>
              <a:t>.</a:t>
            </a:r>
            <a:r>
              <a:rPr lang="zh-CN" altLang="en-US" sz="2000" dirty="0">
                <a:solidFill>
                  <a:prstClr val="black"/>
                </a:solidFill>
                <a:latin typeface="Arial Rounded MT Bold" panose="020F0704030504030204" pitchFamily="34" charset="0"/>
                <a:ea typeface="黑体" panose="02010609060101010101" pitchFamily="49" charset="-122"/>
              </a:rPr>
              <a:t> </a:t>
            </a:r>
            <a:endParaRPr lang="en-US" altLang="zh-CN" sz="2000" dirty="0">
              <a:solidFill>
                <a:prstClr val="black"/>
              </a:solidFill>
              <a:latin typeface="Arial Rounded MT Bold" panose="020F0704030504030204" pitchFamily="34" charset="0"/>
              <a:ea typeface="黑体" panose="02010609060101010101" pitchFamily="49" charset="-122"/>
            </a:endParaRPr>
          </a:p>
          <a:p>
            <a:pPr>
              <a:lnSpc>
                <a:spcPct val="150000"/>
              </a:lnSpc>
            </a:pPr>
            <a:r>
              <a:rPr lang="zh-CN" altLang="en-US" sz="2000" dirty="0">
                <a:solidFill>
                  <a:prstClr val="black"/>
                </a:solidFill>
                <a:latin typeface="Arial Rounded MT Bold" panose="020F0704030504030204" pitchFamily="34" charset="0"/>
                <a:ea typeface="黑体" panose="02010609060101010101" pitchFamily="49" charset="-122"/>
              </a:rPr>
              <a:t>👍 </a:t>
            </a:r>
            <a:r>
              <a:rPr lang="en-US" altLang="zh-CN" sz="2000" dirty="0">
                <a:solidFill>
                  <a:prstClr val="black"/>
                </a:solidFill>
                <a:latin typeface="Arial Rounded MT Bold" panose="020F0704030504030204" pitchFamily="34" charset="0"/>
                <a:ea typeface="黑体" panose="02010609060101010101" pitchFamily="49" charset="-122"/>
              </a:rPr>
              <a:t>Pros: cost-effectiveness and elastic scalability</a:t>
            </a:r>
          </a:p>
          <a:p>
            <a:pPr>
              <a:lnSpc>
                <a:spcPct val="150000"/>
              </a:lnSpc>
            </a:pPr>
            <a:r>
              <a:rPr lang="zh-CN" altLang="en-US" sz="2000" dirty="0">
                <a:solidFill>
                  <a:prstClr val="black"/>
                </a:solidFill>
                <a:latin typeface="Arial Rounded MT Bold" panose="020F0704030504030204" pitchFamily="34" charset="0"/>
                <a:ea typeface="黑体" panose="02010609060101010101" pitchFamily="49" charset="-122"/>
              </a:rPr>
              <a:t>👎 </a:t>
            </a:r>
            <a:r>
              <a:rPr lang="en-US" altLang="zh-CN" sz="2000" dirty="0">
                <a:solidFill>
                  <a:prstClr val="black"/>
                </a:solidFill>
                <a:latin typeface="Arial Rounded MT Bold" panose="020F0704030504030204" pitchFamily="34" charset="0"/>
                <a:ea typeface="黑体" panose="02010609060101010101" pitchFamily="49" charset="-122"/>
              </a:rPr>
              <a:t>Cons: the latency of retrieving data from disk increases significantly</a:t>
            </a: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6" name="圆角矩形 5">
            <a:extLst>
              <a:ext uri="{FF2B5EF4-FFF2-40B4-BE49-F238E27FC236}">
                <a16:creationId xmlns:a16="http://schemas.microsoft.com/office/drawing/2014/main" id="{C46391E3-F0E9-BF4A-A6C8-22CEFFC18CF1}"/>
              </a:ext>
            </a:extLst>
          </p:cNvPr>
          <p:cNvSpPr/>
          <p:nvPr/>
        </p:nvSpPr>
        <p:spPr>
          <a:xfrm>
            <a:off x="2512439" y="3429000"/>
            <a:ext cx="1639150" cy="2252505"/>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7" name="圆角矩形 6">
            <a:extLst>
              <a:ext uri="{FF2B5EF4-FFF2-40B4-BE49-F238E27FC236}">
                <a16:creationId xmlns:a16="http://schemas.microsoft.com/office/drawing/2014/main" id="{D68C10C2-F79D-1D45-AEB0-A380A5AE2B4A}"/>
              </a:ext>
            </a:extLst>
          </p:cNvPr>
          <p:cNvSpPr/>
          <p:nvPr/>
        </p:nvSpPr>
        <p:spPr>
          <a:xfrm>
            <a:off x="2810535" y="3565854"/>
            <a:ext cx="1025347" cy="350554"/>
          </a:xfrm>
          <a:prstGeom prst="roundRect">
            <a:avLst/>
          </a:prstGeom>
          <a:solidFill>
            <a:schemeClr val="accent6">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Arial Rounded MT Bold" panose="020F0704030504030204" pitchFamily="34" charset="0"/>
              </a:rPr>
              <a:t>CPU</a:t>
            </a:r>
            <a:endParaRPr kumimoji="1" lang="zh-CN" altLang="en-US" sz="1400" dirty="0">
              <a:latin typeface="Arial Rounded MT Bold" panose="020F0704030504030204" pitchFamily="34" charset="0"/>
            </a:endParaRPr>
          </a:p>
        </p:txBody>
      </p:sp>
      <p:sp>
        <p:nvSpPr>
          <p:cNvPr id="8" name="圆角矩形 7">
            <a:extLst>
              <a:ext uri="{FF2B5EF4-FFF2-40B4-BE49-F238E27FC236}">
                <a16:creationId xmlns:a16="http://schemas.microsoft.com/office/drawing/2014/main" id="{CD11685C-9CBA-E54C-9519-46342E155EFA}"/>
              </a:ext>
            </a:extLst>
          </p:cNvPr>
          <p:cNvSpPr/>
          <p:nvPr/>
        </p:nvSpPr>
        <p:spPr>
          <a:xfrm>
            <a:off x="2806998" y="4431635"/>
            <a:ext cx="1025347" cy="350554"/>
          </a:xfrm>
          <a:prstGeom prst="roundRect">
            <a:avLst/>
          </a:prstGeom>
          <a:solidFill>
            <a:schemeClr val="accent5">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Arial Rounded MT Bold" panose="020F0704030504030204" pitchFamily="34" charset="0"/>
              </a:rPr>
              <a:t>Memory</a:t>
            </a:r>
            <a:endParaRPr kumimoji="1" lang="zh-CN" altLang="en-US" sz="1600" dirty="0">
              <a:latin typeface="Arial Rounded MT Bold" panose="020F0704030504030204" pitchFamily="34" charset="0"/>
            </a:endParaRPr>
          </a:p>
        </p:txBody>
      </p:sp>
      <p:sp>
        <p:nvSpPr>
          <p:cNvPr id="9" name="圆角矩形 8">
            <a:extLst>
              <a:ext uri="{FF2B5EF4-FFF2-40B4-BE49-F238E27FC236}">
                <a16:creationId xmlns:a16="http://schemas.microsoft.com/office/drawing/2014/main" id="{49FAC9F9-57BB-CA49-B72D-DF81F49A6FA4}"/>
              </a:ext>
            </a:extLst>
          </p:cNvPr>
          <p:cNvSpPr/>
          <p:nvPr/>
        </p:nvSpPr>
        <p:spPr>
          <a:xfrm>
            <a:off x="2806999" y="5270432"/>
            <a:ext cx="1025347" cy="350554"/>
          </a:xfrm>
          <a:prstGeom prst="roundRect">
            <a:avLst/>
          </a:prstGeom>
          <a:solidFill>
            <a:schemeClr val="accent2">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400" dirty="0">
                <a:latin typeface="Arial Rounded MT Bold" panose="020F0704030504030204" pitchFamily="34" charset="0"/>
              </a:rPr>
              <a:t>Disk</a:t>
            </a:r>
            <a:endParaRPr kumimoji="1" lang="zh-CN" altLang="en-US" sz="1400" dirty="0">
              <a:latin typeface="Arial Rounded MT Bold" panose="020F0704030504030204" pitchFamily="34" charset="0"/>
            </a:endParaRPr>
          </a:p>
        </p:txBody>
      </p:sp>
      <p:cxnSp>
        <p:nvCxnSpPr>
          <p:cNvPr id="10" name="直线连接符 9">
            <a:extLst>
              <a:ext uri="{FF2B5EF4-FFF2-40B4-BE49-F238E27FC236}">
                <a16:creationId xmlns:a16="http://schemas.microsoft.com/office/drawing/2014/main" id="{CF0D22DF-ADED-B04C-99CA-EE33D3A9BF0E}"/>
              </a:ext>
            </a:extLst>
          </p:cNvPr>
          <p:cNvCxnSpPr>
            <a:cxnSpLocks/>
            <a:stCxn id="7" idx="2"/>
            <a:endCxn id="8" idx="0"/>
          </p:cNvCxnSpPr>
          <p:nvPr/>
        </p:nvCxnSpPr>
        <p:spPr>
          <a:xfrm flipH="1">
            <a:off x="3319672" y="3916408"/>
            <a:ext cx="3537" cy="5152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线连接符 11">
            <a:extLst>
              <a:ext uri="{FF2B5EF4-FFF2-40B4-BE49-F238E27FC236}">
                <a16:creationId xmlns:a16="http://schemas.microsoft.com/office/drawing/2014/main" id="{A1F69537-6DF8-AD47-B650-2C1E6307B2E5}"/>
              </a:ext>
            </a:extLst>
          </p:cNvPr>
          <p:cNvCxnSpPr>
            <a:cxnSpLocks/>
            <a:stCxn id="9" idx="0"/>
            <a:endCxn id="8" idx="2"/>
          </p:cNvCxnSpPr>
          <p:nvPr/>
        </p:nvCxnSpPr>
        <p:spPr>
          <a:xfrm flipH="1" flipV="1">
            <a:off x="3319672" y="4782189"/>
            <a:ext cx="1" cy="4882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263CC8AB-A189-8547-9FA1-27BFD51A46EA}"/>
              </a:ext>
            </a:extLst>
          </p:cNvPr>
          <p:cNvSpPr txBox="1"/>
          <p:nvPr/>
        </p:nvSpPr>
        <p:spPr>
          <a:xfrm>
            <a:off x="3163114" y="3898116"/>
            <a:ext cx="1096067" cy="523220"/>
          </a:xfrm>
          <a:prstGeom prst="rect">
            <a:avLst/>
          </a:prstGeom>
          <a:noFill/>
        </p:spPr>
        <p:txBody>
          <a:bodyPr wrap="square" rtlCol="0">
            <a:spAutoFit/>
          </a:bodyPr>
          <a:lstStyle/>
          <a:p>
            <a:pPr algn="ctr"/>
            <a:r>
              <a:rPr kumimoji="1" lang="en-US" altLang="zh-CN" sz="1400" dirty="0">
                <a:latin typeface="Arial Rounded MT Bold" panose="020F0704030504030204" pitchFamily="34" charset="0"/>
              </a:rPr>
              <a:t>Memory  Bus</a:t>
            </a:r>
            <a:endParaRPr kumimoji="1" lang="zh-CN" altLang="en-US" sz="1400" dirty="0">
              <a:latin typeface="Arial Rounded MT Bold" panose="020F0704030504030204" pitchFamily="34" charset="0"/>
            </a:endParaRPr>
          </a:p>
        </p:txBody>
      </p:sp>
      <p:sp>
        <p:nvSpPr>
          <p:cNvPr id="14" name="文本框 13">
            <a:extLst>
              <a:ext uri="{FF2B5EF4-FFF2-40B4-BE49-F238E27FC236}">
                <a16:creationId xmlns:a16="http://schemas.microsoft.com/office/drawing/2014/main" id="{66B497B9-1533-AA4F-91F5-22EF5BA131EF}"/>
              </a:ext>
            </a:extLst>
          </p:cNvPr>
          <p:cNvSpPr txBox="1"/>
          <p:nvPr/>
        </p:nvSpPr>
        <p:spPr>
          <a:xfrm>
            <a:off x="3137757" y="4761313"/>
            <a:ext cx="880132" cy="523220"/>
          </a:xfrm>
          <a:prstGeom prst="rect">
            <a:avLst/>
          </a:prstGeom>
          <a:noFill/>
        </p:spPr>
        <p:txBody>
          <a:bodyPr wrap="square" rtlCol="0">
            <a:spAutoFit/>
          </a:bodyPr>
          <a:lstStyle/>
          <a:p>
            <a:pPr algn="ctr"/>
            <a:r>
              <a:rPr kumimoji="1" lang="en-US" altLang="zh-CN" sz="1400" dirty="0" err="1">
                <a:latin typeface="Arial Rounded MT Bold" panose="020F0704030504030204" pitchFamily="34" charset="0"/>
              </a:rPr>
              <a:t>PCle</a:t>
            </a:r>
            <a:r>
              <a:rPr kumimoji="1" lang="en-US" altLang="zh-CN" sz="1400" dirty="0">
                <a:latin typeface="Arial Rounded MT Bold" panose="020F0704030504030204" pitchFamily="34" charset="0"/>
              </a:rPr>
              <a:t> Bus</a:t>
            </a:r>
            <a:endParaRPr kumimoji="1" lang="zh-CN" altLang="en-US" sz="1400" dirty="0">
              <a:latin typeface="Arial Rounded MT Bold" panose="020F0704030504030204" pitchFamily="34" charset="0"/>
            </a:endParaRPr>
          </a:p>
        </p:txBody>
      </p:sp>
      <p:sp>
        <p:nvSpPr>
          <p:cNvPr id="16" name="文本框 15">
            <a:extLst>
              <a:ext uri="{FF2B5EF4-FFF2-40B4-BE49-F238E27FC236}">
                <a16:creationId xmlns:a16="http://schemas.microsoft.com/office/drawing/2014/main" id="{03EAD56A-ED60-B24F-A5CA-D4F8B102A0C1}"/>
              </a:ext>
            </a:extLst>
          </p:cNvPr>
          <p:cNvSpPr txBox="1"/>
          <p:nvPr/>
        </p:nvSpPr>
        <p:spPr>
          <a:xfrm>
            <a:off x="2461269" y="5670224"/>
            <a:ext cx="1741490" cy="307777"/>
          </a:xfrm>
          <a:prstGeom prst="rect">
            <a:avLst/>
          </a:prstGeom>
          <a:noFill/>
        </p:spPr>
        <p:txBody>
          <a:bodyPr wrap="square">
            <a:spAutoFit/>
          </a:bodyPr>
          <a:lstStyle/>
          <a:p>
            <a:r>
              <a:rPr lang="en" altLang="zh-CN" sz="1400" dirty="0">
                <a:latin typeface="Arial Rounded MT Bold" panose="020F0704030504030204" pitchFamily="34" charset="0"/>
              </a:rPr>
              <a:t>C</a:t>
            </a:r>
            <a:r>
              <a:rPr lang="zh-CN" altLang="en-US" sz="1400" dirty="0">
                <a:latin typeface="Arial Rounded MT Bold" panose="020F0704030504030204" pitchFamily="34" charset="0"/>
              </a:rPr>
              <a:t>entralized</a:t>
            </a:r>
            <a:r>
              <a:rPr lang="en-US" altLang="zh-CN" sz="1400" dirty="0">
                <a:latin typeface="Arial Rounded MT Bold" panose="020F0704030504030204" pitchFamily="34" charset="0"/>
              </a:rPr>
              <a:t> Node</a:t>
            </a:r>
            <a:endParaRPr lang="zh-CN" altLang="en-US" sz="1400" dirty="0">
              <a:latin typeface="Arial Rounded MT Bold" panose="020F0704030504030204" pitchFamily="34" charset="0"/>
            </a:endParaRPr>
          </a:p>
        </p:txBody>
      </p:sp>
      <p:grpSp>
        <p:nvGrpSpPr>
          <p:cNvPr id="17" name="组合 16">
            <a:extLst>
              <a:ext uri="{FF2B5EF4-FFF2-40B4-BE49-F238E27FC236}">
                <a16:creationId xmlns:a16="http://schemas.microsoft.com/office/drawing/2014/main" id="{4B28A73A-5D74-834A-AD69-99F9D1963F07}"/>
              </a:ext>
            </a:extLst>
          </p:cNvPr>
          <p:cNvGrpSpPr/>
          <p:nvPr/>
        </p:nvGrpSpPr>
        <p:grpSpPr>
          <a:xfrm>
            <a:off x="6766621" y="3633527"/>
            <a:ext cx="887853" cy="567492"/>
            <a:chOff x="7355435" y="5010301"/>
            <a:chExt cx="887853" cy="567492"/>
          </a:xfrm>
        </p:grpSpPr>
        <p:sp>
          <p:nvSpPr>
            <p:cNvPr id="18" name="圆角矩形 17">
              <a:extLst>
                <a:ext uri="{FF2B5EF4-FFF2-40B4-BE49-F238E27FC236}">
                  <a16:creationId xmlns:a16="http://schemas.microsoft.com/office/drawing/2014/main" id="{93C5D0A1-95E9-0347-BE3E-38C7D3D35DA3}"/>
                </a:ext>
              </a:extLst>
            </p:cNvPr>
            <p:cNvSpPr/>
            <p:nvPr/>
          </p:nvSpPr>
          <p:spPr>
            <a:xfrm>
              <a:off x="7355435" y="5345448"/>
              <a:ext cx="887852" cy="202058"/>
            </a:xfrm>
            <a:prstGeom prst="roundRect">
              <a:avLst/>
            </a:prstGeom>
            <a:solidFill>
              <a:schemeClr val="accent5">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19" name="圆角矩形 18">
              <a:extLst>
                <a:ext uri="{FF2B5EF4-FFF2-40B4-BE49-F238E27FC236}">
                  <a16:creationId xmlns:a16="http://schemas.microsoft.com/office/drawing/2014/main" id="{9884223A-7496-954E-BE69-EB021CE27CE5}"/>
                </a:ext>
              </a:extLst>
            </p:cNvPr>
            <p:cNvSpPr/>
            <p:nvPr/>
          </p:nvSpPr>
          <p:spPr>
            <a:xfrm>
              <a:off x="7355435" y="5010301"/>
              <a:ext cx="887853" cy="202058"/>
            </a:xfrm>
            <a:prstGeom prst="roundRect">
              <a:avLst/>
            </a:prstGeom>
            <a:solidFill>
              <a:schemeClr val="accent6">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200" dirty="0">
                  <a:latin typeface="Arial Rounded MT Bold" panose="020F0704030504030204" pitchFamily="34" charset="0"/>
                </a:rPr>
                <a:t>CPU</a:t>
              </a:r>
              <a:endParaRPr kumimoji="1" lang="zh-CN" altLang="en-US" sz="1200" dirty="0">
                <a:latin typeface="Arial Rounded MT Bold" panose="020F0704030504030204" pitchFamily="34" charset="0"/>
              </a:endParaRPr>
            </a:p>
          </p:txBody>
        </p:sp>
        <p:cxnSp>
          <p:nvCxnSpPr>
            <p:cNvPr id="20" name="直线连接符 19">
              <a:extLst>
                <a:ext uri="{FF2B5EF4-FFF2-40B4-BE49-F238E27FC236}">
                  <a16:creationId xmlns:a16="http://schemas.microsoft.com/office/drawing/2014/main" id="{D8CFCA61-70FB-1744-8B9B-5C2630CDEB5D}"/>
                </a:ext>
              </a:extLst>
            </p:cNvPr>
            <p:cNvCxnSpPr>
              <a:cxnSpLocks/>
              <a:stCxn id="18" idx="0"/>
              <a:endCxn id="19" idx="2"/>
            </p:cNvCxnSpPr>
            <p:nvPr/>
          </p:nvCxnSpPr>
          <p:spPr>
            <a:xfrm flipV="1">
              <a:off x="7799361" y="5212359"/>
              <a:ext cx="1" cy="133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4E91B2FF-2735-9A46-AAD3-7DF461124009}"/>
                </a:ext>
              </a:extLst>
            </p:cNvPr>
            <p:cNvSpPr txBox="1"/>
            <p:nvPr/>
          </p:nvSpPr>
          <p:spPr>
            <a:xfrm>
              <a:off x="7407685" y="5300794"/>
              <a:ext cx="827715" cy="276999"/>
            </a:xfrm>
            <a:prstGeom prst="rect">
              <a:avLst/>
            </a:prstGeom>
            <a:noFill/>
          </p:spPr>
          <p:txBody>
            <a:bodyPr wrap="square">
              <a:spAutoFit/>
            </a:bodyPr>
            <a:lstStyle/>
            <a:p>
              <a:pPr algn="ctr"/>
              <a:r>
                <a:rPr kumimoji="1" lang="en-US" altLang="zh-CN" sz="1200" dirty="0">
                  <a:latin typeface="Arial Rounded MT Bold" panose="020F0704030504030204" pitchFamily="34" charset="0"/>
                </a:rPr>
                <a:t>Memory</a:t>
              </a:r>
              <a:endParaRPr kumimoji="1" lang="zh-CN" altLang="en-US" sz="1200" dirty="0">
                <a:latin typeface="Arial Rounded MT Bold" panose="020F0704030504030204" pitchFamily="34" charset="0"/>
              </a:endParaRPr>
            </a:p>
          </p:txBody>
        </p:sp>
      </p:grpSp>
      <p:sp>
        <p:nvSpPr>
          <p:cNvPr id="22" name="圆角矩形 21">
            <a:extLst>
              <a:ext uri="{FF2B5EF4-FFF2-40B4-BE49-F238E27FC236}">
                <a16:creationId xmlns:a16="http://schemas.microsoft.com/office/drawing/2014/main" id="{25573F6A-197C-1F4B-A145-46E53DAF87AF}"/>
              </a:ext>
            </a:extLst>
          </p:cNvPr>
          <p:cNvSpPr/>
          <p:nvPr/>
        </p:nvSpPr>
        <p:spPr>
          <a:xfrm>
            <a:off x="6526861" y="3522123"/>
            <a:ext cx="1191088" cy="663116"/>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grpSp>
        <p:nvGrpSpPr>
          <p:cNvPr id="24" name="组合 23">
            <a:extLst>
              <a:ext uri="{FF2B5EF4-FFF2-40B4-BE49-F238E27FC236}">
                <a16:creationId xmlns:a16="http://schemas.microsoft.com/office/drawing/2014/main" id="{7B4316E3-2AF8-7A4D-849B-841AA8E00983}"/>
              </a:ext>
            </a:extLst>
          </p:cNvPr>
          <p:cNvGrpSpPr/>
          <p:nvPr/>
        </p:nvGrpSpPr>
        <p:grpSpPr>
          <a:xfrm>
            <a:off x="5733312" y="5642528"/>
            <a:ext cx="1551283" cy="324781"/>
            <a:chOff x="4473829" y="5169111"/>
            <a:chExt cx="1551283" cy="324781"/>
          </a:xfrm>
        </p:grpSpPr>
        <p:sp>
          <p:nvSpPr>
            <p:cNvPr id="25" name="文本框 24">
              <a:extLst>
                <a:ext uri="{FF2B5EF4-FFF2-40B4-BE49-F238E27FC236}">
                  <a16:creationId xmlns:a16="http://schemas.microsoft.com/office/drawing/2014/main" id="{47BED40F-A1EA-0D4F-AD0F-0FC9EBACE960}"/>
                </a:ext>
              </a:extLst>
            </p:cNvPr>
            <p:cNvSpPr txBox="1"/>
            <p:nvPr/>
          </p:nvSpPr>
          <p:spPr>
            <a:xfrm>
              <a:off x="4473829" y="5169111"/>
              <a:ext cx="1396439" cy="307777"/>
            </a:xfrm>
            <a:prstGeom prst="rect">
              <a:avLst/>
            </a:prstGeom>
            <a:noFill/>
          </p:spPr>
          <p:txBody>
            <a:bodyPr wrap="square">
              <a:spAutoFit/>
            </a:bodyPr>
            <a:lstStyle/>
            <a:p>
              <a:r>
                <a:rPr lang="en-US" altLang="zh-CN" sz="1400" dirty="0">
                  <a:latin typeface="Arial Rounded MT Bold" panose="020F0704030504030204" pitchFamily="34" charset="0"/>
                </a:rPr>
                <a:t>Storage Node</a:t>
              </a:r>
              <a:endParaRPr lang="zh-CN" altLang="en-US" sz="1400" b="1" dirty="0">
                <a:latin typeface="Arial Rounded MT Bold" panose="020F0704030504030204" pitchFamily="34" charset="0"/>
              </a:endParaRPr>
            </a:p>
          </p:txBody>
        </p:sp>
        <p:sp>
          <p:nvSpPr>
            <p:cNvPr id="26" name="文本框 25">
              <a:extLst>
                <a:ext uri="{FF2B5EF4-FFF2-40B4-BE49-F238E27FC236}">
                  <a16:creationId xmlns:a16="http://schemas.microsoft.com/office/drawing/2014/main" id="{7A02DB1A-BDAE-CA47-8994-1C886D41F16A}"/>
                </a:ext>
              </a:extLst>
            </p:cNvPr>
            <p:cNvSpPr txBox="1"/>
            <p:nvPr/>
          </p:nvSpPr>
          <p:spPr>
            <a:xfrm>
              <a:off x="5685643" y="5186115"/>
              <a:ext cx="339469" cy="307777"/>
            </a:xfrm>
            <a:prstGeom prst="rect">
              <a:avLst/>
            </a:prstGeom>
            <a:noFill/>
          </p:spPr>
          <p:txBody>
            <a:bodyPr wrap="square">
              <a:spAutoFit/>
            </a:bodyPr>
            <a:lstStyle/>
            <a:p>
              <a:r>
                <a:rPr lang="en-US" altLang="zh-CN" sz="1400" b="1" dirty="0">
                  <a:latin typeface="Arial Rounded MT Bold" panose="020F0704030504030204" pitchFamily="34" charset="0"/>
                </a:rPr>
                <a:t>➀</a:t>
              </a:r>
              <a:endParaRPr lang="zh-CN" altLang="en-US" sz="1400" dirty="0">
                <a:latin typeface="Arial Rounded MT Bold" panose="020F0704030504030204" pitchFamily="34" charset="0"/>
              </a:endParaRPr>
            </a:p>
          </p:txBody>
        </p:sp>
      </p:grpSp>
      <p:grpSp>
        <p:nvGrpSpPr>
          <p:cNvPr id="27" name="组合 26">
            <a:extLst>
              <a:ext uri="{FF2B5EF4-FFF2-40B4-BE49-F238E27FC236}">
                <a16:creationId xmlns:a16="http://schemas.microsoft.com/office/drawing/2014/main" id="{6852D60B-E65F-B147-B208-CEABB3850F8F}"/>
              </a:ext>
            </a:extLst>
          </p:cNvPr>
          <p:cNvGrpSpPr/>
          <p:nvPr/>
        </p:nvGrpSpPr>
        <p:grpSpPr>
          <a:xfrm>
            <a:off x="7243509" y="5673827"/>
            <a:ext cx="1533387" cy="315455"/>
            <a:chOff x="4724726" y="5229228"/>
            <a:chExt cx="1533387" cy="315455"/>
          </a:xfrm>
        </p:grpSpPr>
        <p:sp>
          <p:nvSpPr>
            <p:cNvPr id="28" name="文本框 27">
              <a:extLst>
                <a:ext uri="{FF2B5EF4-FFF2-40B4-BE49-F238E27FC236}">
                  <a16:creationId xmlns:a16="http://schemas.microsoft.com/office/drawing/2014/main" id="{91984DA7-964C-1D42-9885-AB45576B9A56}"/>
                </a:ext>
              </a:extLst>
            </p:cNvPr>
            <p:cNvSpPr txBox="1"/>
            <p:nvPr/>
          </p:nvSpPr>
          <p:spPr>
            <a:xfrm>
              <a:off x="4724726" y="5229228"/>
              <a:ext cx="1396439" cy="307777"/>
            </a:xfrm>
            <a:prstGeom prst="rect">
              <a:avLst/>
            </a:prstGeom>
            <a:noFill/>
          </p:spPr>
          <p:txBody>
            <a:bodyPr wrap="square">
              <a:spAutoFit/>
            </a:bodyPr>
            <a:lstStyle/>
            <a:p>
              <a:r>
                <a:rPr lang="en-US" altLang="zh-CN" sz="1400" dirty="0">
                  <a:latin typeface="Arial Rounded MT Bold" panose="020F0704030504030204" pitchFamily="34" charset="0"/>
                </a:rPr>
                <a:t>Storage Node</a:t>
              </a:r>
              <a:endParaRPr lang="zh-CN" altLang="en-US" sz="1400" b="1" dirty="0">
                <a:latin typeface="Arial Rounded MT Bold" panose="020F0704030504030204" pitchFamily="34" charset="0"/>
              </a:endParaRPr>
            </a:p>
          </p:txBody>
        </p:sp>
        <p:sp>
          <p:nvSpPr>
            <p:cNvPr id="29" name="文本框 28">
              <a:extLst>
                <a:ext uri="{FF2B5EF4-FFF2-40B4-BE49-F238E27FC236}">
                  <a16:creationId xmlns:a16="http://schemas.microsoft.com/office/drawing/2014/main" id="{2251F661-A440-A741-A483-F0679A7EAC18}"/>
                </a:ext>
              </a:extLst>
            </p:cNvPr>
            <p:cNvSpPr txBox="1"/>
            <p:nvPr/>
          </p:nvSpPr>
          <p:spPr>
            <a:xfrm>
              <a:off x="5918644" y="5236906"/>
              <a:ext cx="339469" cy="307777"/>
            </a:xfrm>
            <a:prstGeom prst="rect">
              <a:avLst/>
            </a:prstGeom>
            <a:noFill/>
          </p:spPr>
          <p:txBody>
            <a:bodyPr wrap="square">
              <a:spAutoFit/>
            </a:bodyPr>
            <a:lstStyle/>
            <a:p>
              <a:r>
                <a:rPr lang="en-US" altLang="zh-CN" sz="1400" b="1" dirty="0">
                  <a:latin typeface="Arial Rounded MT Bold" panose="020F0704030504030204" pitchFamily="34" charset="0"/>
                </a:rPr>
                <a:t>➁</a:t>
              </a:r>
              <a:endParaRPr lang="zh-CN" altLang="en-US" sz="1400" dirty="0">
                <a:latin typeface="Arial Rounded MT Bold" panose="020F0704030504030204" pitchFamily="34" charset="0"/>
              </a:endParaRPr>
            </a:p>
          </p:txBody>
        </p:sp>
      </p:grpSp>
      <p:grpSp>
        <p:nvGrpSpPr>
          <p:cNvPr id="30" name="组合 29">
            <a:extLst>
              <a:ext uri="{FF2B5EF4-FFF2-40B4-BE49-F238E27FC236}">
                <a16:creationId xmlns:a16="http://schemas.microsoft.com/office/drawing/2014/main" id="{FC0044FA-37B0-4E46-96B8-8279E58FBB56}"/>
              </a:ext>
            </a:extLst>
          </p:cNvPr>
          <p:cNvGrpSpPr/>
          <p:nvPr/>
        </p:nvGrpSpPr>
        <p:grpSpPr>
          <a:xfrm>
            <a:off x="6642945" y="4316278"/>
            <a:ext cx="1220747" cy="152582"/>
            <a:chOff x="8637629" y="2942025"/>
            <a:chExt cx="1220747" cy="152582"/>
          </a:xfrm>
        </p:grpSpPr>
        <p:cxnSp>
          <p:nvCxnSpPr>
            <p:cNvPr id="31" name="直线连接符 30">
              <a:extLst>
                <a:ext uri="{FF2B5EF4-FFF2-40B4-BE49-F238E27FC236}">
                  <a16:creationId xmlns:a16="http://schemas.microsoft.com/office/drawing/2014/main" id="{CB2F6569-7232-5B45-8DD1-98281509AFEA}"/>
                </a:ext>
              </a:extLst>
            </p:cNvPr>
            <p:cNvCxnSpPr>
              <a:cxnSpLocks/>
            </p:cNvCxnSpPr>
            <p:nvPr/>
          </p:nvCxnSpPr>
          <p:spPr>
            <a:xfrm flipV="1">
              <a:off x="8651736" y="2942025"/>
              <a:ext cx="0" cy="152582"/>
            </a:xfrm>
            <a:prstGeom prst="line">
              <a:avLst/>
            </a:prstGeom>
            <a:ln w="28575">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2" name="直线连接符 31">
              <a:extLst>
                <a:ext uri="{FF2B5EF4-FFF2-40B4-BE49-F238E27FC236}">
                  <a16:creationId xmlns:a16="http://schemas.microsoft.com/office/drawing/2014/main" id="{44E35D63-2963-AA4F-BCE0-3A94854A7A94}"/>
                </a:ext>
              </a:extLst>
            </p:cNvPr>
            <p:cNvCxnSpPr>
              <a:cxnSpLocks/>
            </p:cNvCxnSpPr>
            <p:nvPr/>
          </p:nvCxnSpPr>
          <p:spPr>
            <a:xfrm flipV="1">
              <a:off x="9858376" y="2942025"/>
              <a:ext cx="0" cy="152582"/>
            </a:xfrm>
            <a:prstGeom prst="line">
              <a:avLst/>
            </a:prstGeom>
            <a:ln w="28575">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3" name="直线连接符 32">
              <a:extLst>
                <a:ext uri="{FF2B5EF4-FFF2-40B4-BE49-F238E27FC236}">
                  <a16:creationId xmlns:a16="http://schemas.microsoft.com/office/drawing/2014/main" id="{46D2CBF1-7F0C-194F-B353-3E3172D1AF4C}"/>
                </a:ext>
              </a:extLst>
            </p:cNvPr>
            <p:cNvCxnSpPr>
              <a:cxnSpLocks/>
            </p:cNvCxnSpPr>
            <p:nvPr/>
          </p:nvCxnSpPr>
          <p:spPr>
            <a:xfrm>
              <a:off x="8637629" y="2953648"/>
              <a:ext cx="1220747" cy="0"/>
            </a:xfrm>
            <a:prstGeom prst="line">
              <a:avLst/>
            </a:prstGeom>
            <a:ln w="28575">
              <a:solidFill>
                <a:schemeClr val="tx1"/>
              </a:solidFill>
              <a:round/>
            </a:ln>
          </p:spPr>
          <p:style>
            <a:lnRef idx="1">
              <a:schemeClr val="accent1"/>
            </a:lnRef>
            <a:fillRef idx="0">
              <a:schemeClr val="accent1"/>
            </a:fillRef>
            <a:effectRef idx="0">
              <a:schemeClr val="accent1"/>
            </a:effectRef>
            <a:fontRef idx="minor">
              <a:schemeClr val="tx1"/>
            </a:fontRef>
          </p:style>
        </p:cxnSp>
      </p:grpSp>
      <p:cxnSp>
        <p:nvCxnSpPr>
          <p:cNvPr id="34" name="直线连接符 33">
            <a:extLst>
              <a:ext uri="{FF2B5EF4-FFF2-40B4-BE49-F238E27FC236}">
                <a16:creationId xmlns:a16="http://schemas.microsoft.com/office/drawing/2014/main" id="{4112677D-2EBF-EE48-A9F6-AEF4C2EF361D}"/>
              </a:ext>
            </a:extLst>
          </p:cNvPr>
          <p:cNvCxnSpPr>
            <a:cxnSpLocks/>
          </p:cNvCxnSpPr>
          <p:nvPr/>
        </p:nvCxnSpPr>
        <p:spPr>
          <a:xfrm flipH="1" flipV="1">
            <a:off x="7180278" y="4186749"/>
            <a:ext cx="1" cy="1319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DAF70B8D-FB46-864C-A02C-EE61BA459FC8}"/>
              </a:ext>
            </a:extLst>
          </p:cNvPr>
          <p:cNvSpPr txBox="1"/>
          <p:nvPr/>
        </p:nvSpPr>
        <p:spPr>
          <a:xfrm>
            <a:off x="6621987" y="4280412"/>
            <a:ext cx="1262661" cy="261610"/>
          </a:xfrm>
          <a:prstGeom prst="rect">
            <a:avLst/>
          </a:prstGeom>
          <a:noFill/>
        </p:spPr>
        <p:txBody>
          <a:bodyPr wrap="square">
            <a:spAutoFit/>
          </a:bodyPr>
          <a:lstStyle/>
          <a:p>
            <a:pPr algn="ctr"/>
            <a:r>
              <a:rPr kumimoji="1" lang="en-US" altLang="zh-CN" sz="1100" dirty="0">
                <a:latin typeface="Arial Rounded MT Bold" panose="020F0704030504030204" pitchFamily="34" charset="0"/>
              </a:rPr>
              <a:t>Network</a:t>
            </a:r>
            <a:endParaRPr kumimoji="1" lang="zh-CN" altLang="en-US" sz="1100" dirty="0">
              <a:latin typeface="Arial Rounded MT Bold" panose="020F0704030504030204" pitchFamily="34" charset="0"/>
            </a:endParaRPr>
          </a:p>
        </p:txBody>
      </p:sp>
      <p:grpSp>
        <p:nvGrpSpPr>
          <p:cNvPr id="36" name="组合 35">
            <a:extLst>
              <a:ext uri="{FF2B5EF4-FFF2-40B4-BE49-F238E27FC236}">
                <a16:creationId xmlns:a16="http://schemas.microsoft.com/office/drawing/2014/main" id="{90157ACB-B47D-5F49-BD74-2DBD33BD9385}"/>
              </a:ext>
            </a:extLst>
          </p:cNvPr>
          <p:cNvGrpSpPr/>
          <p:nvPr/>
        </p:nvGrpSpPr>
        <p:grpSpPr>
          <a:xfrm>
            <a:off x="6463385" y="3475961"/>
            <a:ext cx="1191088" cy="663116"/>
            <a:chOff x="7192617" y="4951885"/>
            <a:chExt cx="1191088" cy="663116"/>
          </a:xfrm>
        </p:grpSpPr>
        <p:sp>
          <p:nvSpPr>
            <p:cNvPr id="37" name="圆角矩形 36">
              <a:extLst>
                <a:ext uri="{FF2B5EF4-FFF2-40B4-BE49-F238E27FC236}">
                  <a16:creationId xmlns:a16="http://schemas.microsoft.com/office/drawing/2014/main" id="{89910A22-C76E-F14B-B39E-E3AB96602B3E}"/>
                </a:ext>
              </a:extLst>
            </p:cNvPr>
            <p:cNvSpPr/>
            <p:nvPr/>
          </p:nvSpPr>
          <p:spPr>
            <a:xfrm>
              <a:off x="7192617" y="4951885"/>
              <a:ext cx="1191088" cy="663116"/>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38" name="圆角矩形 37">
              <a:extLst>
                <a:ext uri="{FF2B5EF4-FFF2-40B4-BE49-F238E27FC236}">
                  <a16:creationId xmlns:a16="http://schemas.microsoft.com/office/drawing/2014/main" id="{07BB647A-C0F2-0B4F-83F5-C09826E63CC0}"/>
                </a:ext>
              </a:extLst>
            </p:cNvPr>
            <p:cNvSpPr/>
            <p:nvPr/>
          </p:nvSpPr>
          <p:spPr>
            <a:xfrm>
              <a:off x="7355435" y="5345448"/>
              <a:ext cx="887852" cy="202058"/>
            </a:xfrm>
            <a:prstGeom prst="roundRect">
              <a:avLst/>
            </a:prstGeom>
            <a:solidFill>
              <a:schemeClr val="accent5">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39" name="圆角矩形 38">
              <a:extLst>
                <a:ext uri="{FF2B5EF4-FFF2-40B4-BE49-F238E27FC236}">
                  <a16:creationId xmlns:a16="http://schemas.microsoft.com/office/drawing/2014/main" id="{BAEA6E61-3337-0143-B0C8-86DEC0E3EB90}"/>
                </a:ext>
              </a:extLst>
            </p:cNvPr>
            <p:cNvSpPr/>
            <p:nvPr/>
          </p:nvSpPr>
          <p:spPr>
            <a:xfrm>
              <a:off x="7355435" y="5010301"/>
              <a:ext cx="887853" cy="202058"/>
            </a:xfrm>
            <a:prstGeom prst="roundRect">
              <a:avLst/>
            </a:prstGeom>
            <a:solidFill>
              <a:schemeClr val="accent6">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200" dirty="0">
                  <a:latin typeface="Arial Rounded MT Bold" panose="020F0704030504030204" pitchFamily="34" charset="0"/>
                </a:rPr>
                <a:t>CPU</a:t>
              </a:r>
              <a:endParaRPr kumimoji="1" lang="zh-CN" altLang="en-US" sz="1200" dirty="0">
                <a:latin typeface="Arial Rounded MT Bold" panose="020F0704030504030204" pitchFamily="34" charset="0"/>
              </a:endParaRPr>
            </a:p>
          </p:txBody>
        </p:sp>
        <p:cxnSp>
          <p:nvCxnSpPr>
            <p:cNvPr id="40" name="直线连接符 39">
              <a:extLst>
                <a:ext uri="{FF2B5EF4-FFF2-40B4-BE49-F238E27FC236}">
                  <a16:creationId xmlns:a16="http://schemas.microsoft.com/office/drawing/2014/main" id="{A068BB3F-184A-824B-BE4D-0CA69CA59588}"/>
                </a:ext>
              </a:extLst>
            </p:cNvPr>
            <p:cNvCxnSpPr>
              <a:cxnSpLocks/>
              <a:stCxn id="38" idx="0"/>
              <a:endCxn id="39" idx="2"/>
            </p:cNvCxnSpPr>
            <p:nvPr/>
          </p:nvCxnSpPr>
          <p:spPr>
            <a:xfrm flipV="1">
              <a:off x="7799361" y="5212359"/>
              <a:ext cx="1" cy="133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1DAAAD22-C5D2-424D-A9FC-13486B6DC3FC}"/>
                </a:ext>
              </a:extLst>
            </p:cNvPr>
            <p:cNvSpPr txBox="1"/>
            <p:nvPr/>
          </p:nvSpPr>
          <p:spPr>
            <a:xfrm>
              <a:off x="7407685" y="5300794"/>
              <a:ext cx="827715" cy="276999"/>
            </a:xfrm>
            <a:prstGeom prst="rect">
              <a:avLst/>
            </a:prstGeom>
            <a:noFill/>
          </p:spPr>
          <p:txBody>
            <a:bodyPr wrap="square">
              <a:spAutoFit/>
            </a:bodyPr>
            <a:lstStyle/>
            <a:p>
              <a:pPr algn="ctr"/>
              <a:r>
                <a:rPr kumimoji="1" lang="en-US" altLang="zh-CN" sz="1200" dirty="0">
                  <a:latin typeface="Arial Rounded MT Bold" panose="020F0704030504030204" pitchFamily="34" charset="0"/>
                </a:rPr>
                <a:t>Memory</a:t>
              </a:r>
              <a:endParaRPr kumimoji="1" lang="zh-CN" altLang="en-US" sz="1200" dirty="0">
                <a:latin typeface="Arial Rounded MT Bold" panose="020F0704030504030204" pitchFamily="34" charset="0"/>
              </a:endParaRPr>
            </a:p>
          </p:txBody>
        </p:sp>
      </p:grpSp>
      <p:grpSp>
        <p:nvGrpSpPr>
          <p:cNvPr id="42" name="组合 41">
            <a:extLst>
              <a:ext uri="{FF2B5EF4-FFF2-40B4-BE49-F238E27FC236}">
                <a16:creationId xmlns:a16="http://schemas.microsoft.com/office/drawing/2014/main" id="{8112FB11-A273-5C48-87B1-4F3FBDB31937}"/>
              </a:ext>
            </a:extLst>
          </p:cNvPr>
          <p:cNvGrpSpPr/>
          <p:nvPr/>
        </p:nvGrpSpPr>
        <p:grpSpPr>
          <a:xfrm>
            <a:off x="6404637" y="3429000"/>
            <a:ext cx="1191088" cy="663116"/>
            <a:chOff x="7192617" y="4951885"/>
            <a:chExt cx="1191088" cy="663116"/>
          </a:xfrm>
        </p:grpSpPr>
        <p:sp>
          <p:nvSpPr>
            <p:cNvPr id="43" name="圆角矩形 42">
              <a:extLst>
                <a:ext uri="{FF2B5EF4-FFF2-40B4-BE49-F238E27FC236}">
                  <a16:creationId xmlns:a16="http://schemas.microsoft.com/office/drawing/2014/main" id="{024966FB-386D-EE4D-A281-024FFA6F0FB0}"/>
                </a:ext>
              </a:extLst>
            </p:cNvPr>
            <p:cNvSpPr/>
            <p:nvPr/>
          </p:nvSpPr>
          <p:spPr>
            <a:xfrm>
              <a:off x="7192617" y="4951885"/>
              <a:ext cx="1191088" cy="663116"/>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45" name="圆角矩形 44">
              <a:extLst>
                <a:ext uri="{FF2B5EF4-FFF2-40B4-BE49-F238E27FC236}">
                  <a16:creationId xmlns:a16="http://schemas.microsoft.com/office/drawing/2014/main" id="{AA87925E-63E4-864C-9028-FDA6A2985A25}"/>
                </a:ext>
              </a:extLst>
            </p:cNvPr>
            <p:cNvSpPr/>
            <p:nvPr/>
          </p:nvSpPr>
          <p:spPr>
            <a:xfrm>
              <a:off x="7355435" y="5345448"/>
              <a:ext cx="887852" cy="202058"/>
            </a:xfrm>
            <a:prstGeom prst="roundRect">
              <a:avLst/>
            </a:prstGeom>
            <a:solidFill>
              <a:schemeClr val="accent5">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46" name="圆角矩形 45">
              <a:extLst>
                <a:ext uri="{FF2B5EF4-FFF2-40B4-BE49-F238E27FC236}">
                  <a16:creationId xmlns:a16="http://schemas.microsoft.com/office/drawing/2014/main" id="{134B1E37-8FB1-9D49-A7C1-B9A33017961E}"/>
                </a:ext>
              </a:extLst>
            </p:cNvPr>
            <p:cNvSpPr/>
            <p:nvPr/>
          </p:nvSpPr>
          <p:spPr>
            <a:xfrm>
              <a:off x="7355435" y="5010301"/>
              <a:ext cx="887853" cy="202058"/>
            </a:xfrm>
            <a:prstGeom prst="roundRect">
              <a:avLst/>
            </a:prstGeom>
            <a:solidFill>
              <a:schemeClr val="accent6">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1200" dirty="0">
                  <a:latin typeface="Arial Rounded MT Bold" panose="020F0704030504030204" pitchFamily="34" charset="0"/>
                </a:rPr>
                <a:t>CPU</a:t>
              </a:r>
              <a:endParaRPr kumimoji="1" lang="zh-CN" altLang="en-US" sz="1200" dirty="0">
                <a:latin typeface="Arial Rounded MT Bold" panose="020F0704030504030204" pitchFamily="34" charset="0"/>
              </a:endParaRPr>
            </a:p>
          </p:txBody>
        </p:sp>
        <p:cxnSp>
          <p:nvCxnSpPr>
            <p:cNvPr id="47" name="直线连接符 46">
              <a:extLst>
                <a:ext uri="{FF2B5EF4-FFF2-40B4-BE49-F238E27FC236}">
                  <a16:creationId xmlns:a16="http://schemas.microsoft.com/office/drawing/2014/main" id="{833205E0-C4CF-EA49-8613-0FA08C2F3601}"/>
                </a:ext>
              </a:extLst>
            </p:cNvPr>
            <p:cNvCxnSpPr>
              <a:cxnSpLocks/>
              <a:stCxn id="45" idx="0"/>
              <a:endCxn id="46" idx="2"/>
            </p:cNvCxnSpPr>
            <p:nvPr/>
          </p:nvCxnSpPr>
          <p:spPr>
            <a:xfrm flipV="1">
              <a:off x="7799361" y="5212359"/>
              <a:ext cx="1" cy="1330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E2D3E1C0-43DE-814E-AF4F-F313B5F47B1E}"/>
                </a:ext>
              </a:extLst>
            </p:cNvPr>
            <p:cNvSpPr txBox="1"/>
            <p:nvPr/>
          </p:nvSpPr>
          <p:spPr>
            <a:xfrm>
              <a:off x="7407685" y="5300794"/>
              <a:ext cx="827715" cy="276999"/>
            </a:xfrm>
            <a:prstGeom prst="rect">
              <a:avLst/>
            </a:prstGeom>
            <a:noFill/>
          </p:spPr>
          <p:txBody>
            <a:bodyPr wrap="square">
              <a:spAutoFit/>
            </a:bodyPr>
            <a:lstStyle/>
            <a:p>
              <a:pPr algn="ctr"/>
              <a:r>
                <a:rPr kumimoji="1" lang="en-US" altLang="zh-CN" sz="1200" dirty="0">
                  <a:latin typeface="Arial Rounded MT Bold" panose="020F0704030504030204" pitchFamily="34" charset="0"/>
                </a:rPr>
                <a:t>Memory</a:t>
              </a:r>
              <a:endParaRPr kumimoji="1" lang="zh-CN" altLang="en-US" sz="1200" dirty="0">
                <a:latin typeface="Arial Rounded MT Bold" panose="020F0704030504030204" pitchFamily="34" charset="0"/>
              </a:endParaRPr>
            </a:p>
          </p:txBody>
        </p:sp>
      </p:grpSp>
      <p:sp>
        <p:nvSpPr>
          <p:cNvPr id="49" name="文本框 48">
            <a:extLst>
              <a:ext uri="{FF2B5EF4-FFF2-40B4-BE49-F238E27FC236}">
                <a16:creationId xmlns:a16="http://schemas.microsoft.com/office/drawing/2014/main" id="{F6DE5AE9-DB27-2043-B0A2-F92F0FF7DC63}"/>
              </a:ext>
            </a:extLst>
          </p:cNvPr>
          <p:cNvSpPr txBox="1"/>
          <p:nvPr/>
        </p:nvSpPr>
        <p:spPr>
          <a:xfrm>
            <a:off x="5938211" y="6041823"/>
            <a:ext cx="2687591" cy="307777"/>
          </a:xfrm>
          <a:prstGeom prst="rect">
            <a:avLst/>
          </a:prstGeom>
          <a:solidFill>
            <a:schemeClr val="accent3">
              <a:lumMod val="20000"/>
              <a:lumOff val="80000"/>
            </a:schemeClr>
          </a:solidFill>
        </p:spPr>
        <p:txBody>
          <a:bodyPr wrap="square">
            <a:spAutoFit/>
          </a:bodyPr>
          <a:lstStyle/>
          <a:p>
            <a:pPr algn="ctr"/>
            <a:r>
              <a:rPr kumimoji="1" lang="en-US" altLang="zh-CN" sz="1400" dirty="0">
                <a:latin typeface="Arial Rounded MT Bold" panose="020F0704030504030204" pitchFamily="34" charset="0"/>
              </a:rPr>
              <a:t>Cloud-native </a:t>
            </a:r>
            <a:r>
              <a:rPr lang="en" altLang="zh-CN" sz="1400" dirty="0">
                <a:solidFill>
                  <a:prstClr val="black"/>
                </a:solidFill>
                <a:latin typeface="Arial Rounded MT Bold" panose="020F0704030504030204" pitchFamily="34" charset="0"/>
                <a:ea typeface="黑体" panose="02010609060101010101" pitchFamily="49" charset="-122"/>
              </a:rPr>
              <a:t>architectures</a:t>
            </a:r>
            <a:endParaRPr kumimoji="1" lang="en-US" altLang="zh-CN" sz="1400" dirty="0">
              <a:latin typeface="Arial Rounded MT Bold" panose="020F0704030504030204" pitchFamily="34" charset="0"/>
            </a:endParaRPr>
          </a:p>
        </p:txBody>
      </p:sp>
      <p:grpSp>
        <p:nvGrpSpPr>
          <p:cNvPr id="50" name="组合 49">
            <a:extLst>
              <a:ext uri="{FF2B5EF4-FFF2-40B4-BE49-F238E27FC236}">
                <a16:creationId xmlns:a16="http://schemas.microsoft.com/office/drawing/2014/main" id="{6E87225C-C6AC-514D-9699-0F0CF3C604C5}"/>
              </a:ext>
            </a:extLst>
          </p:cNvPr>
          <p:cNvGrpSpPr/>
          <p:nvPr/>
        </p:nvGrpSpPr>
        <p:grpSpPr>
          <a:xfrm>
            <a:off x="6161595" y="4489215"/>
            <a:ext cx="925774" cy="1194528"/>
            <a:chOff x="8189943" y="3094607"/>
            <a:chExt cx="925774" cy="1194528"/>
          </a:xfrm>
        </p:grpSpPr>
        <p:sp>
          <p:nvSpPr>
            <p:cNvPr id="51" name="圆角矩形 50">
              <a:extLst>
                <a:ext uri="{FF2B5EF4-FFF2-40B4-BE49-F238E27FC236}">
                  <a16:creationId xmlns:a16="http://schemas.microsoft.com/office/drawing/2014/main" id="{CA8AF81E-EA34-8B45-8E07-8E01F95A1A37}"/>
                </a:ext>
              </a:extLst>
            </p:cNvPr>
            <p:cNvSpPr/>
            <p:nvPr/>
          </p:nvSpPr>
          <p:spPr>
            <a:xfrm>
              <a:off x="8213411" y="3094607"/>
              <a:ext cx="876950" cy="1194528"/>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52" name="圆角矩形 51">
              <a:extLst>
                <a:ext uri="{FF2B5EF4-FFF2-40B4-BE49-F238E27FC236}">
                  <a16:creationId xmlns:a16="http://schemas.microsoft.com/office/drawing/2014/main" id="{963B53D8-BFC8-2046-BD92-AC0C751B303E}"/>
                </a:ext>
              </a:extLst>
            </p:cNvPr>
            <p:cNvSpPr/>
            <p:nvPr/>
          </p:nvSpPr>
          <p:spPr>
            <a:xfrm>
              <a:off x="8326984" y="3539307"/>
              <a:ext cx="637730" cy="203507"/>
            </a:xfrm>
            <a:prstGeom prst="roundRect">
              <a:avLst/>
            </a:prstGeom>
            <a:solidFill>
              <a:schemeClr val="accent5">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53" name="圆角矩形 52">
              <a:extLst>
                <a:ext uri="{FF2B5EF4-FFF2-40B4-BE49-F238E27FC236}">
                  <a16:creationId xmlns:a16="http://schemas.microsoft.com/office/drawing/2014/main" id="{8352CBFD-A7D2-074F-A447-6624D949F65D}"/>
                </a:ext>
              </a:extLst>
            </p:cNvPr>
            <p:cNvSpPr/>
            <p:nvPr/>
          </p:nvSpPr>
          <p:spPr>
            <a:xfrm>
              <a:off x="8425821" y="3189444"/>
              <a:ext cx="440056" cy="219970"/>
            </a:xfrm>
            <a:prstGeom prst="roundRect">
              <a:avLst/>
            </a:prstGeom>
            <a:solidFill>
              <a:schemeClr val="accent6">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cxnSp>
          <p:nvCxnSpPr>
            <p:cNvPr id="54" name="直线连接符 53">
              <a:extLst>
                <a:ext uri="{FF2B5EF4-FFF2-40B4-BE49-F238E27FC236}">
                  <a16:creationId xmlns:a16="http://schemas.microsoft.com/office/drawing/2014/main" id="{F1CDD7EB-91D6-A64C-9897-3F53C3373824}"/>
                </a:ext>
              </a:extLst>
            </p:cNvPr>
            <p:cNvCxnSpPr>
              <a:cxnSpLocks/>
              <a:stCxn id="52" idx="0"/>
              <a:endCxn id="53" idx="2"/>
            </p:cNvCxnSpPr>
            <p:nvPr/>
          </p:nvCxnSpPr>
          <p:spPr>
            <a:xfrm flipV="1">
              <a:off x="8645849" y="3409414"/>
              <a:ext cx="0" cy="1298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线连接符 54">
              <a:extLst>
                <a:ext uri="{FF2B5EF4-FFF2-40B4-BE49-F238E27FC236}">
                  <a16:creationId xmlns:a16="http://schemas.microsoft.com/office/drawing/2014/main" id="{0693ABDE-C517-1F49-98B2-412CA8F50A70}"/>
                </a:ext>
              </a:extLst>
            </p:cNvPr>
            <p:cNvCxnSpPr>
              <a:cxnSpLocks/>
              <a:stCxn id="52" idx="2"/>
            </p:cNvCxnSpPr>
            <p:nvPr/>
          </p:nvCxnSpPr>
          <p:spPr>
            <a:xfrm>
              <a:off x="8645849" y="3742814"/>
              <a:ext cx="1843" cy="1593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圆角矩形 55">
              <a:extLst>
                <a:ext uri="{FF2B5EF4-FFF2-40B4-BE49-F238E27FC236}">
                  <a16:creationId xmlns:a16="http://schemas.microsoft.com/office/drawing/2014/main" id="{D62A0405-2FB3-1B45-964F-B161357EE13A}"/>
                </a:ext>
              </a:extLst>
            </p:cNvPr>
            <p:cNvSpPr/>
            <p:nvPr/>
          </p:nvSpPr>
          <p:spPr>
            <a:xfrm>
              <a:off x="8274781" y="3903943"/>
              <a:ext cx="756099" cy="247229"/>
            </a:xfrm>
            <a:prstGeom prst="roundRect">
              <a:avLst/>
            </a:prstGeom>
            <a:solidFill>
              <a:schemeClr val="accent2">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57" name="文本框 56">
              <a:extLst>
                <a:ext uri="{FF2B5EF4-FFF2-40B4-BE49-F238E27FC236}">
                  <a16:creationId xmlns:a16="http://schemas.microsoft.com/office/drawing/2014/main" id="{67A88F32-3263-074F-8920-4CA13208E97F}"/>
                </a:ext>
              </a:extLst>
            </p:cNvPr>
            <p:cNvSpPr txBox="1"/>
            <p:nvPr/>
          </p:nvSpPr>
          <p:spPr>
            <a:xfrm>
              <a:off x="8189943" y="3887336"/>
              <a:ext cx="925774" cy="307777"/>
            </a:xfrm>
            <a:prstGeom prst="rect">
              <a:avLst/>
            </a:prstGeom>
            <a:noFill/>
          </p:spPr>
          <p:txBody>
            <a:bodyPr wrap="square">
              <a:spAutoFit/>
            </a:bodyPr>
            <a:lstStyle/>
            <a:p>
              <a:pPr algn="ctr"/>
              <a:r>
                <a:rPr kumimoji="1" lang="en-US" altLang="zh-CN" sz="1400" dirty="0">
                  <a:latin typeface="Arial Rounded MT Bold" panose="020F0704030504030204" pitchFamily="34" charset="0"/>
                </a:rPr>
                <a:t>Disk</a:t>
              </a:r>
              <a:endParaRPr kumimoji="1" lang="zh-CN" altLang="en-US" sz="1200" dirty="0">
                <a:latin typeface="Arial Rounded MT Bold" panose="020F0704030504030204" pitchFamily="34" charset="0"/>
              </a:endParaRPr>
            </a:p>
          </p:txBody>
        </p:sp>
      </p:grpSp>
      <p:grpSp>
        <p:nvGrpSpPr>
          <p:cNvPr id="58" name="组合 57">
            <a:extLst>
              <a:ext uri="{FF2B5EF4-FFF2-40B4-BE49-F238E27FC236}">
                <a16:creationId xmlns:a16="http://schemas.microsoft.com/office/drawing/2014/main" id="{9BA25E2D-FBD5-AF43-9313-A0255ACD1970}"/>
              </a:ext>
            </a:extLst>
          </p:cNvPr>
          <p:cNvGrpSpPr/>
          <p:nvPr/>
        </p:nvGrpSpPr>
        <p:grpSpPr>
          <a:xfrm>
            <a:off x="7447420" y="4489215"/>
            <a:ext cx="925774" cy="1194528"/>
            <a:chOff x="8204263" y="3094607"/>
            <a:chExt cx="925774" cy="1194528"/>
          </a:xfrm>
        </p:grpSpPr>
        <p:sp>
          <p:nvSpPr>
            <p:cNvPr id="59" name="圆角矩形 58">
              <a:extLst>
                <a:ext uri="{FF2B5EF4-FFF2-40B4-BE49-F238E27FC236}">
                  <a16:creationId xmlns:a16="http://schemas.microsoft.com/office/drawing/2014/main" id="{5C365049-3AF4-8941-A690-09B2CEF9FB0C}"/>
                </a:ext>
              </a:extLst>
            </p:cNvPr>
            <p:cNvSpPr/>
            <p:nvPr/>
          </p:nvSpPr>
          <p:spPr>
            <a:xfrm>
              <a:off x="8213411" y="3094607"/>
              <a:ext cx="876950" cy="1194528"/>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60" name="圆角矩形 59">
              <a:extLst>
                <a:ext uri="{FF2B5EF4-FFF2-40B4-BE49-F238E27FC236}">
                  <a16:creationId xmlns:a16="http://schemas.microsoft.com/office/drawing/2014/main" id="{330D6C57-AABD-2044-BB7F-81D7E0C65971}"/>
                </a:ext>
              </a:extLst>
            </p:cNvPr>
            <p:cNvSpPr/>
            <p:nvPr/>
          </p:nvSpPr>
          <p:spPr>
            <a:xfrm>
              <a:off x="8326984" y="3539307"/>
              <a:ext cx="637730" cy="203507"/>
            </a:xfrm>
            <a:prstGeom prst="roundRect">
              <a:avLst/>
            </a:prstGeom>
            <a:solidFill>
              <a:schemeClr val="accent5">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61" name="圆角矩形 60">
              <a:extLst>
                <a:ext uri="{FF2B5EF4-FFF2-40B4-BE49-F238E27FC236}">
                  <a16:creationId xmlns:a16="http://schemas.microsoft.com/office/drawing/2014/main" id="{6CF527CB-F134-C740-92B1-86940CC67C87}"/>
                </a:ext>
              </a:extLst>
            </p:cNvPr>
            <p:cNvSpPr/>
            <p:nvPr/>
          </p:nvSpPr>
          <p:spPr>
            <a:xfrm>
              <a:off x="8425821" y="3189444"/>
              <a:ext cx="440056" cy="219970"/>
            </a:xfrm>
            <a:prstGeom prst="roundRect">
              <a:avLst/>
            </a:prstGeom>
            <a:solidFill>
              <a:schemeClr val="accent6">
                <a:lumMod val="60000"/>
                <a:lumOff val="4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cxnSp>
          <p:nvCxnSpPr>
            <p:cNvPr id="62" name="直线连接符 61">
              <a:extLst>
                <a:ext uri="{FF2B5EF4-FFF2-40B4-BE49-F238E27FC236}">
                  <a16:creationId xmlns:a16="http://schemas.microsoft.com/office/drawing/2014/main" id="{63B348A0-BA3E-2740-872E-77FBA070B5AA}"/>
                </a:ext>
              </a:extLst>
            </p:cNvPr>
            <p:cNvCxnSpPr>
              <a:cxnSpLocks/>
              <a:stCxn id="60" idx="0"/>
              <a:endCxn id="61" idx="2"/>
            </p:cNvCxnSpPr>
            <p:nvPr/>
          </p:nvCxnSpPr>
          <p:spPr>
            <a:xfrm flipV="1">
              <a:off x="8645849" y="3409414"/>
              <a:ext cx="0" cy="1298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线连接符 62">
              <a:extLst>
                <a:ext uri="{FF2B5EF4-FFF2-40B4-BE49-F238E27FC236}">
                  <a16:creationId xmlns:a16="http://schemas.microsoft.com/office/drawing/2014/main" id="{A124E803-AE80-6246-BE4C-56984FA55320}"/>
                </a:ext>
              </a:extLst>
            </p:cNvPr>
            <p:cNvCxnSpPr>
              <a:cxnSpLocks/>
              <a:stCxn id="60" idx="2"/>
            </p:cNvCxnSpPr>
            <p:nvPr/>
          </p:nvCxnSpPr>
          <p:spPr>
            <a:xfrm>
              <a:off x="8645849" y="3742814"/>
              <a:ext cx="1843" cy="1593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圆角矩形 63">
              <a:extLst>
                <a:ext uri="{FF2B5EF4-FFF2-40B4-BE49-F238E27FC236}">
                  <a16:creationId xmlns:a16="http://schemas.microsoft.com/office/drawing/2014/main" id="{C4188BEB-0DEC-5C47-8D57-663C949E5DAC}"/>
                </a:ext>
              </a:extLst>
            </p:cNvPr>
            <p:cNvSpPr/>
            <p:nvPr/>
          </p:nvSpPr>
          <p:spPr>
            <a:xfrm>
              <a:off x="8274781" y="3903943"/>
              <a:ext cx="756099" cy="247229"/>
            </a:xfrm>
            <a:prstGeom prst="roundRect">
              <a:avLst/>
            </a:prstGeom>
            <a:solidFill>
              <a:schemeClr val="accent2">
                <a:lumMod val="20000"/>
                <a:lumOff val="8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65" name="文本框 64">
              <a:extLst>
                <a:ext uri="{FF2B5EF4-FFF2-40B4-BE49-F238E27FC236}">
                  <a16:creationId xmlns:a16="http://schemas.microsoft.com/office/drawing/2014/main" id="{228BDEF0-46B9-4C4D-B611-F804DEB2FB71}"/>
                </a:ext>
              </a:extLst>
            </p:cNvPr>
            <p:cNvSpPr txBox="1"/>
            <p:nvPr/>
          </p:nvSpPr>
          <p:spPr>
            <a:xfrm>
              <a:off x="8204263" y="3879783"/>
              <a:ext cx="925774" cy="307777"/>
            </a:xfrm>
            <a:prstGeom prst="rect">
              <a:avLst/>
            </a:prstGeom>
            <a:noFill/>
          </p:spPr>
          <p:txBody>
            <a:bodyPr wrap="square">
              <a:spAutoFit/>
            </a:bodyPr>
            <a:lstStyle/>
            <a:p>
              <a:pPr algn="ctr"/>
              <a:r>
                <a:rPr kumimoji="1" lang="en-US" altLang="zh-CN" sz="1400" dirty="0">
                  <a:latin typeface="Arial Rounded MT Bold" panose="020F0704030504030204" pitchFamily="34" charset="0"/>
                </a:rPr>
                <a:t>Disk</a:t>
              </a:r>
              <a:endParaRPr kumimoji="1" lang="zh-CN" altLang="en-US" sz="1400" dirty="0">
                <a:latin typeface="Arial Rounded MT Bold" panose="020F0704030504030204" pitchFamily="34" charset="0"/>
              </a:endParaRPr>
            </a:p>
          </p:txBody>
        </p:sp>
      </p:grpSp>
      <p:sp>
        <p:nvSpPr>
          <p:cNvPr id="66" name="文本框 65">
            <a:extLst>
              <a:ext uri="{FF2B5EF4-FFF2-40B4-BE49-F238E27FC236}">
                <a16:creationId xmlns:a16="http://schemas.microsoft.com/office/drawing/2014/main" id="{97E85A57-42FF-8546-A16F-F35E1497B128}"/>
              </a:ext>
            </a:extLst>
          </p:cNvPr>
          <p:cNvSpPr txBox="1"/>
          <p:nvPr/>
        </p:nvSpPr>
        <p:spPr>
          <a:xfrm>
            <a:off x="7620796" y="4563769"/>
            <a:ext cx="536419" cy="276999"/>
          </a:xfrm>
          <a:prstGeom prst="rect">
            <a:avLst/>
          </a:prstGeom>
          <a:noFill/>
        </p:spPr>
        <p:txBody>
          <a:bodyPr wrap="square">
            <a:spAutoFit/>
          </a:bodyPr>
          <a:lstStyle/>
          <a:p>
            <a:pPr algn="ctr"/>
            <a:r>
              <a:rPr kumimoji="1" lang="en-US" altLang="zh-CN" sz="1200" dirty="0">
                <a:latin typeface="Arial Rounded MT Bold" panose="020F0704030504030204" pitchFamily="34" charset="0"/>
              </a:rPr>
              <a:t>CPU</a:t>
            </a:r>
            <a:endParaRPr kumimoji="1" lang="zh-CN" altLang="en-US" sz="1200" dirty="0">
              <a:latin typeface="Arial Rounded MT Bold" panose="020F0704030504030204" pitchFamily="34" charset="0"/>
            </a:endParaRPr>
          </a:p>
        </p:txBody>
      </p:sp>
      <p:sp>
        <p:nvSpPr>
          <p:cNvPr id="67" name="文本框 66">
            <a:extLst>
              <a:ext uri="{FF2B5EF4-FFF2-40B4-BE49-F238E27FC236}">
                <a16:creationId xmlns:a16="http://schemas.microsoft.com/office/drawing/2014/main" id="{0398418C-8CA2-E949-9292-C5A957977944}"/>
              </a:ext>
            </a:extLst>
          </p:cNvPr>
          <p:cNvSpPr txBox="1"/>
          <p:nvPr/>
        </p:nvSpPr>
        <p:spPr>
          <a:xfrm>
            <a:off x="6349291" y="4563769"/>
            <a:ext cx="536419" cy="276999"/>
          </a:xfrm>
          <a:prstGeom prst="rect">
            <a:avLst/>
          </a:prstGeom>
          <a:noFill/>
        </p:spPr>
        <p:txBody>
          <a:bodyPr wrap="square">
            <a:spAutoFit/>
          </a:bodyPr>
          <a:lstStyle/>
          <a:p>
            <a:pPr algn="ctr"/>
            <a:r>
              <a:rPr kumimoji="1" lang="en-US" altLang="zh-CN" sz="1200" dirty="0">
                <a:latin typeface="Arial Rounded MT Bold" panose="020F0704030504030204" pitchFamily="34" charset="0"/>
              </a:rPr>
              <a:t>CPU</a:t>
            </a:r>
            <a:endParaRPr kumimoji="1" lang="zh-CN" altLang="en-US" sz="1200" dirty="0">
              <a:latin typeface="Arial Rounded MT Bold" panose="020F0704030504030204" pitchFamily="34" charset="0"/>
            </a:endParaRPr>
          </a:p>
        </p:txBody>
      </p:sp>
      <p:sp>
        <p:nvSpPr>
          <p:cNvPr id="68" name="文本框 67">
            <a:extLst>
              <a:ext uri="{FF2B5EF4-FFF2-40B4-BE49-F238E27FC236}">
                <a16:creationId xmlns:a16="http://schemas.microsoft.com/office/drawing/2014/main" id="{7FC62AE8-236B-0D45-85B8-1442857813C2}"/>
              </a:ext>
            </a:extLst>
          </p:cNvPr>
          <p:cNvSpPr txBox="1"/>
          <p:nvPr/>
        </p:nvSpPr>
        <p:spPr>
          <a:xfrm>
            <a:off x="6208874" y="4882519"/>
            <a:ext cx="827715" cy="276999"/>
          </a:xfrm>
          <a:prstGeom prst="rect">
            <a:avLst/>
          </a:prstGeom>
          <a:noFill/>
        </p:spPr>
        <p:txBody>
          <a:bodyPr wrap="square">
            <a:spAutoFit/>
          </a:bodyPr>
          <a:lstStyle/>
          <a:p>
            <a:pPr algn="ctr"/>
            <a:r>
              <a:rPr kumimoji="1" lang="en-US" altLang="zh-CN" sz="1200" dirty="0">
                <a:latin typeface="Arial Rounded MT Bold" panose="020F0704030504030204" pitchFamily="34" charset="0"/>
              </a:rPr>
              <a:t>Memory</a:t>
            </a:r>
            <a:endParaRPr kumimoji="1" lang="zh-CN" altLang="en-US" sz="1200" dirty="0">
              <a:latin typeface="Arial Rounded MT Bold" panose="020F0704030504030204" pitchFamily="34" charset="0"/>
            </a:endParaRPr>
          </a:p>
        </p:txBody>
      </p:sp>
      <p:sp>
        <p:nvSpPr>
          <p:cNvPr id="69" name="文本框 68">
            <a:extLst>
              <a:ext uri="{FF2B5EF4-FFF2-40B4-BE49-F238E27FC236}">
                <a16:creationId xmlns:a16="http://schemas.microsoft.com/office/drawing/2014/main" id="{90ADAA8A-C02F-2643-8FE1-8DAD24A7C6A4}"/>
              </a:ext>
            </a:extLst>
          </p:cNvPr>
          <p:cNvSpPr txBox="1"/>
          <p:nvPr/>
        </p:nvSpPr>
        <p:spPr>
          <a:xfrm>
            <a:off x="7480379" y="4882519"/>
            <a:ext cx="827715" cy="276999"/>
          </a:xfrm>
          <a:prstGeom prst="rect">
            <a:avLst/>
          </a:prstGeom>
          <a:noFill/>
        </p:spPr>
        <p:txBody>
          <a:bodyPr wrap="square">
            <a:spAutoFit/>
          </a:bodyPr>
          <a:lstStyle/>
          <a:p>
            <a:pPr algn="ctr"/>
            <a:r>
              <a:rPr kumimoji="1" lang="en-US" altLang="zh-CN" sz="1200" dirty="0">
                <a:latin typeface="Arial Rounded MT Bold" panose="020F0704030504030204" pitchFamily="34" charset="0"/>
              </a:rPr>
              <a:t>Memory</a:t>
            </a:r>
            <a:endParaRPr kumimoji="1" lang="zh-CN" altLang="en-US" sz="1200" dirty="0">
              <a:latin typeface="Arial Rounded MT Bold" panose="020F0704030504030204" pitchFamily="34" charset="0"/>
            </a:endParaRPr>
          </a:p>
        </p:txBody>
      </p:sp>
      <p:sp>
        <p:nvSpPr>
          <p:cNvPr id="71" name="文本框 70">
            <a:extLst>
              <a:ext uri="{FF2B5EF4-FFF2-40B4-BE49-F238E27FC236}">
                <a16:creationId xmlns:a16="http://schemas.microsoft.com/office/drawing/2014/main" id="{6D978524-F8B5-E440-833A-0245BA3A56DD}"/>
              </a:ext>
            </a:extLst>
          </p:cNvPr>
          <p:cNvSpPr txBox="1"/>
          <p:nvPr/>
        </p:nvSpPr>
        <p:spPr>
          <a:xfrm>
            <a:off x="7713220" y="3432852"/>
            <a:ext cx="1145257" cy="738664"/>
          </a:xfrm>
          <a:prstGeom prst="rect">
            <a:avLst/>
          </a:prstGeom>
          <a:noFill/>
        </p:spPr>
        <p:txBody>
          <a:bodyPr wrap="square">
            <a:spAutoFit/>
          </a:bodyPr>
          <a:lstStyle/>
          <a:p>
            <a:r>
              <a:rPr lang="en" altLang="zh-CN" sz="1400" dirty="0">
                <a:latin typeface="Arial Rounded MT Bold" panose="020F0704030504030204" pitchFamily="34" charset="0"/>
              </a:rPr>
              <a:t>One/More</a:t>
            </a:r>
          </a:p>
          <a:p>
            <a:r>
              <a:rPr lang="en-US" altLang="zh-CN" sz="1400" dirty="0">
                <a:latin typeface="Arial Rounded MT Bold" panose="020F0704030504030204" pitchFamily="34" charset="0"/>
              </a:rPr>
              <a:t>Compute</a:t>
            </a:r>
          </a:p>
          <a:p>
            <a:r>
              <a:rPr lang="en-US" altLang="zh-CN" sz="1400" dirty="0">
                <a:latin typeface="Arial Rounded MT Bold" panose="020F0704030504030204" pitchFamily="34" charset="0"/>
              </a:rPr>
              <a:t>Nodes</a:t>
            </a:r>
            <a:endParaRPr lang="zh-CN" altLang="en-US" sz="1400" dirty="0">
              <a:latin typeface="Arial Rounded MT Bold" panose="020F0704030504030204" pitchFamily="34" charset="0"/>
            </a:endParaRPr>
          </a:p>
        </p:txBody>
      </p:sp>
      <p:sp>
        <p:nvSpPr>
          <p:cNvPr id="5" name="矩形 4">
            <a:extLst>
              <a:ext uri="{FF2B5EF4-FFF2-40B4-BE49-F238E27FC236}">
                <a16:creationId xmlns:a16="http://schemas.microsoft.com/office/drawing/2014/main" id="{CCF4656F-881D-F749-B658-914094B0E743}"/>
              </a:ext>
            </a:extLst>
          </p:cNvPr>
          <p:cNvSpPr/>
          <p:nvPr/>
        </p:nvSpPr>
        <p:spPr bwMode="auto">
          <a:xfrm>
            <a:off x="6120110" y="5229137"/>
            <a:ext cx="2290398" cy="391849"/>
          </a:xfrm>
          <a:prstGeom prst="rect">
            <a:avLst/>
          </a:prstGeom>
          <a:noFill/>
          <a:ln w="22225" cap="flat" cmpd="sng" algn="ctr">
            <a:solidFill>
              <a:schemeClr val="dk1"/>
            </a:solidFill>
            <a:prstDash val="sysDot"/>
            <a:round/>
            <a:headEnd type="none" w="med" len="med"/>
            <a:tailEnd type="none" w="med" len="med"/>
          </a:ln>
          <a:extLst>
            <a:ext uri="{91240B29-F687-4f45-9708-019B960494DF}">
              <a14:hiddenLine xmlns:a14="http://schemas.microsoft.com/office/drawing/2010/main" xmlns="" w="9525">
                <a:solidFill>
                  <a:srgbClr val="000000"/>
                </a:solidFill>
                <a:miter lim="800000"/>
                <a:headEnd/>
                <a:tailEnd/>
              </a14:hiddenLine>
            </a:ext>
          </a:extLst>
        </p:spPr>
        <p:style>
          <a:lnRef idx="0">
            <a:scrgbClr r="0" g="0" b="0"/>
          </a:lnRef>
          <a:fillRef idx="0">
            <a:scrgbClr r="0" g="0" b="0"/>
          </a:fillRef>
          <a:effectRef idx="0">
            <a:scrgbClr r="0" g="0" b="0"/>
          </a:effectRef>
          <a:fontRef idx="minor">
            <a:schemeClr val="dk1"/>
          </a:fontRef>
        </p:style>
        <p:txBody>
          <a:bodyPr wrap="none" rtlCol="0" anchor="ctr"/>
          <a:lstStyle/>
          <a:p>
            <a:pPr algn="l"/>
            <a:endParaRPr kumimoji="1" lang="zh-CN" altLang="en-US" sz="2400" dirty="0">
              <a:latin typeface="Arial Rounded MT Bold" panose="020F0704030504030204" pitchFamily="34" charset="0"/>
            </a:endParaRPr>
          </a:p>
        </p:txBody>
      </p:sp>
      <p:sp>
        <p:nvSpPr>
          <p:cNvPr id="73" name="文本框 72">
            <a:extLst>
              <a:ext uri="{FF2B5EF4-FFF2-40B4-BE49-F238E27FC236}">
                <a16:creationId xmlns:a16="http://schemas.microsoft.com/office/drawing/2014/main" id="{8BCE5E68-653B-4442-9FD9-8B7E047E290B}"/>
              </a:ext>
            </a:extLst>
          </p:cNvPr>
          <p:cNvSpPr txBox="1"/>
          <p:nvPr/>
        </p:nvSpPr>
        <p:spPr>
          <a:xfrm>
            <a:off x="8394888" y="5284416"/>
            <a:ext cx="999259" cy="276999"/>
          </a:xfrm>
          <a:prstGeom prst="rect">
            <a:avLst/>
          </a:prstGeom>
          <a:noFill/>
        </p:spPr>
        <p:txBody>
          <a:bodyPr wrap="square">
            <a:spAutoFit/>
          </a:bodyPr>
          <a:lstStyle/>
          <a:p>
            <a:r>
              <a:rPr kumimoji="1" lang="en-US" altLang="zh-CN" sz="1200" dirty="0">
                <a:latin typeface="Arial Rounded MT Bold" panose="020F0704030504030204" pitchFamily="34" charset="0"/>
              </a:rPr>
              <a:t>EBS</a:t>
            </a:r>
            <a:r>
              <a:rPr kumimoji="1" lang="zh-CN" altLang="en-US" sz="1200" dirty="0">
                <a:latin typeface="Arial Rounded MT Bold" panose="020F0704030504030204" pitchFamily="34" charset="0"/>
              </a:rPr>
              <a:t> </a:t>
            </a:r>
            <a:r>
              <a:rPr kumimoji="1" lang="en-US" altLang="zh-CN" sz="1200" dirty="0">
                <a:latin typeface="Arial Rounded MT Bold" panose="020F0704030504030204" pitchFamily="34" charset="0"/>
              </a:rPr>
              <a:t>or S3</a:t>
            </a:r>
          </a:p>
        </p:txBody>
      </p:sp>
      <p:sp>
        <p:nvSpPr>
          <p:cNvPr id="74" name="文本框 73">
            <a:extLst>
              <a:ext uri="{FF2B5EF4-FFF2-40B4-BE49-F238E27FC236}">
                <a16:creationId xmlns:a16="http://schemas.microsoft.com/office/drawing/2014/main" id="{DD828DDC-AC12-724E-AC40-08E039BDFA81}"/>
              </a:ext>
            </a:extLst>
          </p:cNvPr>
          <p:cNvSpPr txBox="1"/>
          <p:nvPr/>
        </p:nvSpPr>
        <p:spPr>
          <a:xfrm>
            <a:off x="2155113" y="6042843"/>
            <a:ext cx="2353801" cy="307777"/>
          </a:xfrm>
          <a:prstGeom prst="rect">
            <a:avLst/>
          </a:prstGeom>
          <a:solidFill>
            <a:schemeClr val="accent3">
              <a:lumMod val="20000"/>
              <a:lumOff val="80000"/>
            </a:schemeClr>
          </a:solidFill>
        </p:spPr>
        <p:txBody>
          <a:bodyPr wrap="square">
            <a:spAutoFit/>
          </a:bodyPr>
          <a:lstStyle/>
          <a:p>
            <a:pPr algn="ctr"/>
            <a:r>
              <a:rPr kumimoji="1" lang="en-US" altLang="zh-CN" sz="1400" dirty="0">
                <a:latin typeface="Arial Rounded MT Bold" panose="020F0704030504030204" pitchFamily="34" charset="0"/>
              </a:rPr>
              <a:t>M</a:t>
            </a:r>
            <a:r>
              <a:rPr kumimoji="1" lang="zh-CN" altLang="en-US" sz="1400" dirty="0">
                <a:latin typeface="Arial Rounded MT Bold" panose="020F0704030504030204" pitchFamily="34" charset="0"/>
              </a:rPr>
              <a:t>onolithic</a:t>
            </a:r>
            <a:r>
              <a:rPr kumimoji="1" lang="en-US" altLang="zh-CN" sz="1400" dirty="0">
                <a:latin typeface="Arial Rounded MT Bold" panose="020F0704030504030204" pitchFamily="34" charset="0"/>
              </a:rPr>
              <a:t> </a:t>
            </a:r>
            <a:r>
              <a:rPr lang="en" altLang="zh-CN" sz="1400" dirty="0">
                <a:solidFill>
                  <a:prstClr val="black"/>
                </a:solidFill>
                <a:latin typeface="Arial Rounded MT Bold" panose="020F0704030504030204" pitchFamily="34" charset="0"/>
                <a:ea typeface="黑体" panose="02010609060101010101" pitchFamily="49" charset="-122"/>
              </a:rPr>
              <a:t>architectures</a:t>
            </a:r>
            <a:endParaRPr kumimoji="1" lang="en-US" altLang="zh-CN" sz="1400" dirty="0">
              <a:latin typeface="Arial Rounded MT Bold" panose="020F0704030504030204" pitchFamily="34" charset="0"/>
            </a:endParaRPr>
          </a:p>
        </p:txBody>
      </p:sp>
      <p:pic>
        <p:nvPicPr>
          <p:cNvPr id="79" name="图形 78" descr="上一步 纯色填充">
            <a:extLst>
              <a:ext uri="{FF2B5EF4-FFF2-40B4-BE49-F238E27FC236}">
                <a16:creationId xmlns:a16="http://schemas.microsoft.com/office/drawing/2014/main" id="{2EE5F730-8B5D-7940-B71D-68FCD5DC06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164820" flipV="1">
            <a:off x="7756080" y="4000444"/>
            <a:ext cx="1500905" cy="372515"/>
          </a:xfrm>
          <a:prstGeom prst="rect">
            <a:avLst/>
          </a:prstGeom>
        </p:spPr>
      </p:pic>
      <p:sp>
        <p:nvSpPr>
          <p:cNvPr id="81" name="文本框 80">
            <a:extLst>
              <a:ext uri="{FF2B5EF4-FFF2-40B4-BE49-F238E27FC236}">
                <a16:creationId xmlns:a16="http://schemas.microsoft.com/office/drawing/2014/main" id="{76658B25-493A-5C41-9A65-D6E91E528FE2}"/>
              </a:ext>
            </a:extLst>
          </p:cNvPr>
          <p:cNvSpPr txBox="1"/>
          <p:nvPr/>
        </p:nvSpPr>
        <p:spPr>
          <a:xfrm>
            <a:off x="9091287" y="3660900"/>
            <a:ext cx="2470697" cy="738664"/>
          </a:xfrm>
          <a:prstGeom prst="rect">
            <a:avLst/>
          </a:prstGeom>
          <a:noFill/>
        </p:spPr>
        <p:txBody>
          <a:bodyPr wrap="square">
            <a:spAutoFit/>
          </a:bodyPr>
          <a:lstStyle/>
          <a:p>
            <a:r>
              <a:rPr lang="en" altLang="zh-CN" sz="1400" b="0" i="0" dirty="0">
                <a:solidFill>
                  <a:srgbClr val="0F1115"/>
                </a:solidFill>
                <a:effectLst/>
                <a:latin typeface="Arial Rounded MT Bold" panose="020F0704030504030204" pitchFamily="34" charset="0"/>
              </a:rPr>
              <a:t>The network transmission speed is slower than the PCIe bus.</a:t>
            </a:r>
            <a:endParaRPr kumimoji="1" lang="en-US" altLang="zh-CN" sz="1400" dirty="0">
              <a:latin typeface="Arial Rounded MT Bold" panose="020F0704030504030204" pitchFamily="34" charset="0"/>
            </a:endParaRPr>
          </a:p>
        </p:txBody>
      </p:sp>
      <p:pic>
        <p:nvPicPr>
          <p:cNvPr id="87" name="图形 86">
            <a:extLst>
              <a:ext uri="{FF2B5EF4-FFF2-40B4-BE49-F238E27FC236}">
                <a16:creationId xmlns:a16="http://schemas.microsoft.com/office/drawing/2014/main" id="{3D1E8117-EAC8-344F-B678-6C87AA0CDC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18303" y="4173784"/>
            <a:ext cx="287877" cy="287877"/>
          </a:xfrm>
          <a:prstGeom prst="rect">
            <a:avLst/>
          </a:prstGeom>
        </p:spPr>
      </p:pic>
      <p:pic>
        <p:nvPicPr>
          <p:cNvPr id="89" name="图形 88">
            <a:extLst>
              <a:ext uri="{FF2B5EF4-FFF2-40B4-BE49-F238E27FC236}">
                <a16:creationId xmlns:a16="http://schemas.microsoft.com/office/drawing/2014/main" id="{F4D11B92-5815-724D-9C4C-E54242B0DE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78395" y="4894817"/>
            <a:ext cx="288000" cy="288000"/>
          </a:xfrm>
          <a:prstGeom prst="rect">
            <a:avLst/>
          </a:prstGeom>
        </p:spPr>
      </p:pic>
      <p:sp>
        <p:nvSpPr>
          <p:cNvPr id="98" name="object 2">
            <a:extLst>
              <a:ext uri="{FF2B5EF4-FFF2-40B4-BE49-F238E27FC236}">
                <a16:creationId xmlns:a16="http://schemas.microsoft.com/office/drawing/2014/main" id="{DF99C905-C1EE-684B-A04A-6A079A951016}"/>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5</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857403399"/>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4299435" cy="590700"/>
          </a:xfrm>
        </p:spPr>
        <p:txBody>
          <a:bodyPr/>
          <a:lstStyle/>
          <a:p>
            <a:r>
              <a:rPr lang="en-US" altLang="zh-CN" dirty="0">
                <a:latin typeface="Arial Rounded MT Bold" panose="020F0704030504030204" pitchFamily="34" charset="0"/>
                <a:sym typeface="Arial"/>
              </a:rPr>
              <a:t>Research Problem</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FB9BC1A7-B811-F842-83AD-C6E6040FCA4A}"/>
              </a:ext>
            </a:extLst>
          </p:cNvPr>
          <p:cNvSpPr/>
          <p:nvPr/>
        </p:nvSpPr>
        <p:spPr>
          <a:xfrm>
            <a:off x="2698025" y="3178339"/>
            <a:ext cx="2923822" cy="724620"/>
          </a:xfrm>
          <a:prstGeom prst="rect">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Rounded MT Bold" panose="020F0704030504030204" pitchFamily="34" charset="0"/>
            </a:endParaRPr>
          </a:p>
        </p:txBody>
      </p:sp>
      <p:sp>
        <p:nvSpPr>
          <p:cNvPr id="7" name="矩形 6">
            <a:extLst>
              <a:ext uri="{FF2B5EF4-FFF2-40B4-BE49-F238E27FC236}">
                <a16:creationId xmlns:a16="http://schemas.microsoft.com/office/drawing/2014/main" id="{81E9959F-81C6-3A41-89F5-91E8CE4EBFDC}"/>
              </a:ext>
            </a:extLst>
          </p:cNvPr>
          <p:cNvSpPr/>
          <p:nvPr/>
        </p:nvSpPr>
        <p:spPr>
          <a:xfrm>
            <a:off x="898491" y="3178339"/>
            <a:ext cx="1169607" cy="728001"/>
          </a:xfrm>
          <a:prstGeom prst="rect">
            <a:avLst/>
          </a:prstGeom>
          <a:solidFill>
            <a:schemeClr val="accent5">
              <a:lumMod val="20000"/>
              <a:lumOff val="80000"/>
            </a:schemeClr>
          </a:solidFill>
          <a:ln w="22225"/>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1400" dirty="0">
                <a:latin typeface="Arial Rounded MT Bold" panose="020F0704030504030204" pitchFamily="34" charset="0"/>
                <a:ea typeface="Microsoft YaHei" panose="020B0503020204020204" pitchFamily="34" charset="-122"/>
              </a:rPr>
              <a:t>Complex</a:t>
            </a:r>
          </a:p>
          <a:p>
            <a:pPr algn="ctr"/>
            <a:r>
              <a:rPr kumimoji="1" lang="en-US" altLang="zh-CN" sz="1400" dirty="0">
                <a:latin typeface="Arial Rounded MT Bold" panose="020F0704030504030204" pitchFamily="34" charset="0"/>
                <a:ea typeface="Microsoft YaHei" panose="020B0503020204020204" pitchFamily="34" charset="-122"/>
              </a:rPr>
              <a:t>Event</a:t>
            </a:r>
          </a:p>
          <a:p>
            <a:pPr algn="ctr"/>
            <a:r>
              <a:rPr kumimoji="1" lang="en-US" altLang="zh-CN" sz="1400" dirty="0">
                <a:latin typeface="Arial Rounded MT Bold" panose="020F0704030504030204" pitchFamily="34" charset="0"/>
                <a:ea typeface="Microsoft YaHei" panose="020B0503020204020204" pitchFamily="34" charset="-122"/>
              </a:rPr>
              <a:t>Queries</a:t>
            </a:r>
            <a:endParaRPr kumimoji="1" lang="zh-CN" altLang="en-US" sz="1400" dirty="0">
              <a:latin typeface="Arial Rounded MT Bold" panose="020F0704030504030204" pitchFamily="34" charset="0"/>
              <a:ea typeface="Microsoft YaHei" panose="020B0503020204020204" pitchFamily="34" charset="-122"/>
            </a:endParaRPr>
          </a:p>
        </p:txBody>
      </p:sp>
      <p:sp>
        <p:nvSpPr>
          <p:cNvPr id="8" name="圆柱体 7">
            <a:extLst>
              <a:ext uri="{FF2B5EF4-FFF2-40B4-BE49-F238E27FC236}">
                <a16:creationId xmlns:a16="http://schemas.microsoft.com/office/drawing/2014/main" id="{94395B5B-54A8-334E-9CC1-5F1E146E76FE}"/>
              </a:ext>
            </a:extLst>
          </p:cNvPr>
          <p:cNvSpPr/>
          <p:nvPr/>
        </p:nvSpPr>
        <p:spPr>
          <a:xfrm>
            <a:off x="898490" y="4501847"/>
            <a:ext cx="4723357" cy="834459"/>
          </a:xfrm>
          <a:prstGeom prst="can">
            <a:avLst>
              <a:gd name="adj" fmla="val 39254"/>
            </a:avLst>
          </a:prstGeom>
          <a:solidFill>
            <a:schemeClr val="accent6">
              <a:lumMod val="40000"/>
              <a:lumOff val="6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tx1"/>
                </a:solidFill>
                <a:latin typeface="Arial Rounded MT Bold" panose="020F0704030504030204" pitchFamily="34" charset="0"/>
                <a:ea typeface="Microsoft YaHei" panose="020B0503020204020204" pitchFamily="34" charset="-122"/>
              </a:rPr>
              <a:t>Distributed/Shared storage (EBS or S3)</a:t>
            </a:r>
            <a:endParaRPr kumimoji="1" lang="zh-CN" altLang="en-US" sz="1400" dirty="0">
              <a:solidFill>
                <a:schemeClr val="tx1"/>
              </a:solidFill>
              <a:latin typeface="Arial Rounded MT Bold" panose="020F0704030504030204" pitchFamily="34" charset="0"/>
              <a:ea typeface="Microsoft YaHei" panose="020B0503020204020204" pitchFamily="34" charset="-122"/>
            </a:endParaRPr>
          </a:p>
        </p:txBody>
      </p:sp>
      <p:sp>
        <p:nvSpPr>
          <p:cNvPr id="13" name="上下箭头 12">
            <a:extLst>
              <a:ext uri="{FF2B5EF4-FFF2-40B4-BE49-F238E27FC236}">
                <a16:creationId xmlns:a16="http://schemas.microsoft.com/office/drawing/2014/main" id="{60529DA3-64CA-2143-95F5-26F1849A1D83}"/>
              </a:ext>
            </a:extLst>
          </p:cNvPr>
          <p:cNvSpPr/>
          <p:nvPr/>
        </p:nvSpPr>
        <p:spPr>
          <a:xfrm>
            <a:off x="4754606" y="3935973"/>
            <a:ext cx="201600" cy="562494"/>
          </a:xfrm>
          <a:prstGeom prst="upDownArrow">
            <a:avLst/>
          </a:prstGeom>
          <a:solidFill>
            <a:schemeClr val="accent1">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Rounded MT Bold" panose="020F0704030504030204" pitchFamily="34" charset="0"/>
            </a:endParaRPr>
          </a:p>
        </p:txBody>
      </p:sp>
      <p:sp>
        <p:nvSpPr>
          <p:cNvPr id="14" name="上下箭头 13">
            <a:extLst>
              <a:ext uri="{FF2B5EF4-FFF2-40B4-BE49-F238E27FC236}">
                <a16:creationId xmlns:a16="http://schemas.microsoft.com/office/drawing/2014/main" id="{9C2D040C-D4A0-9C4B-89DB-E368D4AFD0DC}"/>
              </a:ext>
            </a:extLst>
          </p:cNvPr>
          <p:cNvSpPr/>
          <p:nvPr/>
        </p:nvSpPr>
        <p:spPr>
          <a:xfrm rot="5400000">
            <a:off x="2299663" y="3368209"/>
            <a:ext cx="178318" cy="486070"/>
          </a:xfrm>
          <a:prstGeom prst="up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Rounded MT Bold" panose="020F0704030504030204" pitchFamily="34" charset="0"/>
            </a:endParaRPr>
          </a:p>
        </p:txBody>
      </p:sp>
      <p:sp>
        <p:nvSpPr>
          <p:cNvPr id="16" name="文本框 15">
            <a:extLst>
              <a:ext uri="{FF2B5EF4-FFF2-40B4-BE49-F238E27FC236}">
                <a16:creationId xmlns:a16="http://schemas.microsoft.com/office/drawing/2014/main" id="{22246BE1-5897-854E-95F0-31CCC75DEC89}"/>
              </a:ext>
            </a:extLst>
          </p:cNvPr>
          <p:cNvSpPr txBox="1"/>
          <p:nvPr/>
        </p:nvSpPr>
        <p:spPr>
          <a:xfrm>
            <a:off x="3483377" y="4004535"/>
            <a:ext cx="1480954" cy="307777"/>
          </a:xfrm>
          <a:prstGeom prst="rect">
            <a:avLst/>
          </a:prstGeom>
          <a:noFill/>
        </p:spPr>
        <p:txBody>
          <a:bodyPr wrap="square" rtlCol="0">
            <a:spAutoFit/>
          </a:bodyPr>
          <a:lstStyle/>
          <a:p>
            <a:r>
              <a:rPr kumimoji="1" lang="zh-CN" altLang="en-US" sz="1400" b="1" dirty="0">
                <a:solidFill>
                  <a:schemeClr val="accent6">
                    <a:lumMod val="50000"/>
                  </a:schemeClr>
                </a:solidFill>
                <a:latin typeface="Arial Rounded MT Bold" panose="020F0704030504030204" pitchFamily="34" charset="0"/>
                <a:ea typeface="Microsoft YaHei" panose="020B0503020204020204" pitchFamily="34" charset="-122"/>
              </a:rPr>
              <a:t>✄</a:t>
            </a:r>
            <a:r>
              <a:rPr kumimoji="1" lang="zh-CN" altLang="en-US" sz="1400" dirty="0">
                <a:solidFill>
                  <a:schemeClr val="accent6">
                    <a:lumMod val="50000"/>
                  </a:schemeClr>
                </a:solidFill>
                <a:latin typeface="Arial Rounded MT Bold" panose="020F0704030504030204" pitchFamily="34" charset="0"/>
                <a:ea typeface="Microsoft YaHei" panose="020B0503020204020204" pitchFamily="34" charset="-122"/>
              </a:rPr>
              <a:t> </a:t>
            </a:r>
            <a:r>
              <a:rPr kumimoji="1" lang="en-US" altLang="zh-CN" sz="1400" dirty="0">
                <a:latin typeface="Arial Rounded MT Bold" panose="020F0704030504030204" pitchFamily="34" charset="0"/>
                <a:ea typeface="Microsoft YaHei" panose="020B0503020204020204" pitchFamily="34" charset="-122"/>
              </a:rPr>
              <a:t>Network</a:t>
            </a:r>
            <a:r>
              <a:rPr kumimoji="1" lang="en-US" altLang="zh-CN" sz="1400" dirty="0">
                <a:solidFill>
                  <a:schemeClr val="accent6">
                    <a:lumMod val="50000"/>
                  </a:schemeClr>
                </a:solidFill>
                <a:latin typeface="Arial Rounded MT Bold" panose="020F0704030504030204" pitchFamily="34" charset="0"/>
                <a:ea typeface="Microsoft YaHei" panose="020B0503020204020204" pitchFamily="34" charset="-122"/>
              </a:rPr>
              <a:t> </a:t>
            </a:r>
            <a:endParaRPr kumimoji="1" lang="zh-CN" altLang="en-US" sz="1400" dirty="0">
              <a:solidFill>
                <a:schemeClr val="accent6">
                  <a:lumMod val="50000"/>
                </a:schemeClr>
              </a:solidFill>
              <a:latin typeface="Arial Rounded MT Bold" panose="020F0704030504030204" pitchFamily="34" charset="0"/>
              <a:ea typeface="Microsoft YaHei" panose="020B0503020204020204" pitchFamily="34" charset="-122"/>
            </a:endParaRPr>
          </a:p>
        </p:txBody>
      </p:sp>
      <p:sp>
        <p:nvSpPr>
          <p:cNvPr id="18" name="矩形 17">
            <a:extLst>
              <a:ext uri="{FF2B5EF4-FFF2-40B4-BE49-F238E27FC236}">
                <a16:creationId xmlns:a16="http://schemas.microsoft.com/office/drawing/2014/main" id="{C356EC4C-4128-F049-B5F9-E40C866D7464}"/>
              </a:ext>
            </a:extLst>
          </p:cNvPr>
          <p:cNvSpPr/>
          <p:nvPr/>
        </p:nvSpPr>
        <p:spPr>
          <a:xfrm>
            <a:off x="342904" y="1164377"/>
            <a:ext cx="10922908" cy="1787284"/>
          </a:xfrm>
          <a:prstGeom prst="rect">
            <a:avLst/>
          </a:prstGeom>
        </p:spPr>
        <p:txBody>
          <a:bodyPr wrap="square" lIns="0" tIns="0" rIns="0" bIns="0">
            <a:spAutoFit/>
          </a:bodyPr>
          <a:lstStyle/>
          <a:p>
            <a:pPr>
              <a:lnSpc>
                <a:spcPct val="150000"/>
              </a:lnSpc>
            </a:pPr>
            <a:r>
              <a:rPr lang="en-US" altLang="zh-CN" sz="2000" dirty="0">
                <a:solidFill>
                  <a:prstClr val="black"/>
                </a:solidFill>
                <a:latin typeface="Arial Rounded MT Bold" panose="020F0704030504030204" pitchFamily="34" charset="0"/>
                <a:ea typeface="黑体" panose="02010609060101010101" pitchFamily="49" charset="-122"/>
              </a:rPr>
              <a:t>Cloud-native with </a:t>
            </a:r>
            <a:r>
              <a:rPr lang="en-US" altLang="zh-CN" sz="2000" u="sng" dirty="0">
                <a:solidFill>
                  <a:prstClr val="black"/>
                </a:solidFill>
                <a:latin typeface="Arial Rounded MT Bold" panose="020F0704030504030204" pitchFamily="34" charset="0"/>
                <a:ea typeface="黑体" panose="02010609060101010101" pitchFamily="49" charset="-122"/>
              </a:rPr>
              <a:t>high availability</a:t>
            </a:r>
            <a:r>
              <a:rPr lang="en-US" altLang="zh-CN" sz="2000" dirty="0">
                <a:solidFill>
                  <a:prstClr val="black"/>
                </a:solidFill>
                <a:latin typeface="Arial Rounded MT Bold" panose="020F0704030504030204" pitchFamily="34" charset="0"/>
                <a:ea typeface="黑体" panose="02010609060101010101" pitchFamily="49" charset="-122"/>
              </a:rPr>
              <a:t>, </a:t>
            </a:r>
            <a:r>
              <a:rPr lang="en-US" altLang="zh-CN" sz="2000" u="sng" dirty="0">
                <a:solidFill>
                  <a:prstClr val="black"/>
                </a:solidFill>
                <a:latin typeface="Arial Rounded MT Bold" panose="020F0704030504030204" pitchFamily="34" charset="0"/>
                <a:ea typeface="黑体" panose="02010609060101010101" pitchFamily="49" charset="-122"/>
              </a:rPr>
              <a:t>high scalability</a:t>
            </a:r>
            <a:r>
              <a:rPr lang="en-US" altLang="zh-CN" sz="2000" dirty="0">
                <a:solidFill>
                  <a:prstClr val="black"/>
                </a:solidFill>
                <a:latin typeface="Arial Rounded MT Bold" panose="020F0704030504030204" pitchFamily="34" charset="0"/>
                <a:ea typeface="黑体" panose="02010609060101010101" pitchFamily="49" charset="-122"/>
              </a:rPr>
              <a:t>, and </a:t>
            </a:r>
            <a:r>
              <a:rPr lang="en-US" altLang="zh-CN" sz="2000" u="sng" dirty="0">
                <a:solidFill>
                  <a:prstClr val="black"/>
                </a:solidFill>
                <a:latin typeface="Arial Rounded MT Bold" panose="020F0704030504030204" pitchFamily="34" charset="0"/>
                <a:ea typeface="黑体" panose="02010609060101010101" pitchFamily="49" charset="-122"/>
              </a:rPr>
              <a:t>low cost</a:t>
            </a:r>
            <a:r>
              <a:rPr lang="en-US" altLang="zh-CN" sz="2000" dirty="0">
                <a:solidFill>
                  <a:prstClr val="black"/>
                </a:solidFill>
                <a:latin typeface="Arial Rounded MT Bold" panose="020F0704030504030204" pitchFamily="34" charset="0"/>
                <a:ea typeface="黑体" panose="02010609060101010101" pitchFamily="49" charset="-122"/>
              </a:rPr>
              <a:t> </a:t>
            </a:r>
            <a:r>
              <a:rPr lang="zh-CN" altLang="en-US" sz="2000" dirty="0">
                <a:solidFill>
                  <a:prstClr val="black"/>
                </a:solidFill>
                <a:latin typeface="Arial Rounded MT Bold" panose="020F0704030504030204" pitchFamily="34" charset="0"/>
                <a:ea typeface="黑体" panose="02010609060101010101" pitchFamily="49" charset="-122"/>
                <a:sym typeface="Wingdings" pitchFamily="2" charset="2"/>
              </a:rPr>
              <a:t>➜ </a:t>
            </a:r>
            <a:r>
              <a:rPr lang="en-US" altLang="zh-CN" sz="2000" dirty="0">
                <a:solidFill>
                  <a:prstClr val="black"/>
                </a:solidFill>
                <a:latin typeface="Arial Rounded MT Bold" panose="020F0704030504030204" pitchFamily="34" charset="0"/>
                <a:ea typeface="黑体" panose="02010609060101010101" pitchFamily="49" charset="-122"/>
              </a:rPr>
              <a:t>more and more applications are migrating to the cloud-native </a:t>
            </a:r>
            <a:r>
              <a:rPr lang="en" altLang="zh-CN" sz="2000" dirty="0">
                <a:solidFill>
                  <a:prstClr val="black"/>
                </a:solidFill>
                <a:latin typeface="Arial Rounded MT Bold" panose="020F0704030504030204" pitchFamily="34" charset="0"/>
                <a:ea typeface="黑体" panose="02010609060101010101" pitchFamily="49" charset="-122"/>
              </a:rPr>
              <a:t>architecture</a:t>
            </a:r>
            <a:r>
              <a:rPr lang="en-US" altLang="zh-CN" sz="2000" dirty="0">
                <a:solidFill>
                  <a:prstClr val="black"/>
                </a:solidFill>
                <a:latin typeface="Arial Rounded MT Bold" panose="020F0704030504030204" pitchFamily="34" charset="0"/>
                <a:ea typeface="黑体" panose="02010609060101010101" pitchFamily="49" charset="-122"/>
              </a:rPr>
              <a:t>. </a:t>
            </a:r>
          </a:p>
          <a:p>
            <a:pPr>
              <a:lnSpc>
                <a:spcPct val="150000"/>
              </a:lnSpc>
            </a:pPr>
            <a:r>
              <a:rPr lang="en-US" altLang="zh-CN" sz="2000" dirty="0">
                <a:solidFill>
                  <a:srgbClr val="C00000"/>
                </a:solidFill>
                <a:latin typeface="Arial Rounded MT Bold" panose="020F0704030504030204" pitchFamily="34" charset="0"/>
                <a:ea typeface="黑体" panose="02010609060101010101" pitchFamily="49" charset="-122"/>
              </a:rPr>
              <a:t>Q: Can we also migrate CER to the cloud native architecture</a:t>
            </a:r>
            <a:r>
              <a:rPr lang="zh-CN" altLang="en-US" sz="2000" dirty="0">
                <a:solidFill>
                  <a:srgbClr val="C00000"/>
                </a:solidFill>
                <a:latin typeface="Arial Rounded MT Bold" panose="020F0704030504030204" pitchFamily="34" charset="0"/>
                <a:ea typeface="黑体" panose="02010609060101010101" pitchFamily="49" charset="-122"/>
              </a:rPr>
              <a:t>🤔</a:t>
            </a:r>
            <a:r>
              <a:rPr lang="en-US" altLang="zh-CN" sz="2000" dirty="0">
                <a:solidFill>
                  <a:srgbClr val="C00000"/>
                </a:solidFill>
                <a:latin typeface="Arial Rounded MT Bold" panose="020F0704030504030204" pitchFamily="34" charset="0"/>
                <a:ea typeface="黑体" panose="02010609060101010101" pitchFamily="49" charset="-122"/>
              </a:rPr>
              <a:t>?</a:t>
            </a:r>
          </a:p>
          <a:p>
            <a:pPr>
              <a:lnSpc>
                <a:spcPct val="150000"/>
              </a:lnSpc>
            </a:pPr>
            <a:r>
              <a:rPr lang="en-US" altLang="zh-CN" sz="2000" dirty="0">
                <a:solidFill>
                  <a:srgbClr val="00B0F0"/>
                </a:solidFill>
                <a:latin typeface="Arial Rounded MT Bold" panose="020F0704030504030204" pitchFamily="34" charset="0"/>
                <a:ea typeface="黑体" panose="02010609060101010101" pitchFamily="49" charset="-122"/>
              </a:rPr>
              <a:t>A: Sure, but the </a:t>
            </a:r>
            <a:r>
              <a:rPr kumimoji="0" lang="en-US" altLang="zh-CN" sz="2000" b="0" i="0" u="none" strike="noStrike" kern="1200" cap="none" spc="0" normalizeH="0" baseline="0" noProof="0" dirty="0">
                <a:ln>
                  <a:noFill/>
                </a:ln>
                <a:solidFill>
                  <a:srgbClr val="00B0F0"/>
                </a:solidFill>
                <a:effectLst/>
                <a:uLnTx/>
                <a:uFillTx/>
                <a:latin typeface="Arial Rounded MT Bold" panose="020F0704030504030204" pitchFamily="34" charset="0"/>
                <a:ea typeface="黑体" panose="02010609060101010101" pitchFamily="49" charset="-122"/>
              </a:rPr>
              <a:t>network will become a performance bottleneck of query.</a:t>
            </a:r>
            <a:endParaRPr lang="en-US" altLang="zh-CN" sz="2000" dirty="0">
              <a:solidFill>
                <a:srgbClr val="00B0F0"/>
              </a:solidFill>
              <a:latin typeface="Arial Rounded MT Bold" panose="020F0704030504030204" pitchFamily="34" charset="0"/>
              <a:ea typeface="黑体" panose="02010609060101010101" pitchFamily="49" charset="-122"/>
            </a:endParaRPr>
          </a:p>
        </p:txBody>
      </p:sp>
      <p:grpSp>
        <p:nvGrpSpPr>
          <p:cNvPr id="34" name="组合 33">
            <a:extLst>
              <a:ext uri="{FF2B5EF4-FFF2-40B4-BE49-F238E27FC236}">
                <a16:creationId xmlns:a16="http://schemas.microsoft.com/office/drawing/2014/main" id="{A8581821-9A41-0948-8A5A-59EA51610124}"/>
              </a:ext>
            </a:extLst>
          </p:cNvPr>
          <p:cNvGrpSpPr/>
          <p:nvPr/>
        </p:nvGrpSpPr>
        <p:grpSpPr>
          <a:xfrm>
            <a:off x="3626770" y="3341781"/>
            <a:ext cx="1853012" cy="523491"/>
            <a:chOff x="8393935" y="4673164"/>
            <a:chExt cx="1853012" cy="523491"/>
          </a:xfrm>
        </p:grpSpPr>
        <p:sp>
          <p:nvSpPr>
            <p:cNvPr id="29" name="圆角矩形 28">
              <a:extLst>
                <a:ext uri="{FF2B5EF4-FFF2-40B4-BE49-F238E27FC236}">
                  <a16:creationId xmlns:a16="http://schemas.microsoft.com/office/drawing/2014/main" id="{073A1592-55EB-404D-BFA4-CAF2C329469F}"/>
                </a:ext>
              </a:extLst>
            </p:cNvPr>
            <p:cNvSpPr/>
            <p:nvPr/>
          </p:nvSpPr>
          <p:spPr>
            <a:xfrm>
              <a:off x="8393935" y="4710604"/>
              <a:ext cx="1853012" cy="482498"/>
            </a:xfrm>
            <a:prstGeom prst="roundRect">
              <a:avLst/>
            </a:prstGeom>
            <a:solidFill>
              <a:schemeClr val="accent2">
                <a:lumMod val="20000"/>
                <a:lumOff val="8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latin typeface="Arial Rounded MT Bold" panose="020F0704030504030204" pitchFamily="34" charset="0"/>
              </a:endParaRPr>
            </a:p>
          </p:txBody>
        </p:sp>
        <p:sp>
          <p:nvSpPr>
            <p:cNvPr id="30" name="文本框 29">
              <a:extLst>
                <a:ext uri="{FF2B5EF4-FFF2-40B4-BE49-F238E27FC236}">
                  <a16:creationId xmlns:a16="http://schemas.microsoft.com/office/drawing/2014/main" id="{33DCBCBD-46DB-3247-89AE-826767976A80}"/>
                </a:ext>
              </a:extLst>
            </p:cNvPr>
            <p:cNvSpPr txBox="1"/>
            <p:nvPr/>
          </p:nvSpPr>
          <p:spPr>
            <a:xfrm>
              <a:off x="8393935" y="4673164"/>
              <a:ext cx="1853012" cy="307777"/>
            </a:xfrm>
            <a:prstGeom prst="rect">
              <a:avLst/>
            </a:prstGeom>
            <a:noFill/>
            <a:ln>
              <a:noFill/>
            </a:ln>
          </p:spPr>
          <p:txBody>
            <a:bodyPr wrap="square">
              <a:spAutoFit/>
            </a:bodyPr>
            <a:lstStyle/>
            <a:p>
              <a:pPr algn="ctr"/>
              <a:r>
                <a:rPr kumimoji="1" lang="en-US" altLang="zh-CN" sz="1400" dirty="0">
                  <a:solidFill>
                    <a:schemeClr val="tx1"/>
                  </a:solidFill>
                  <a:latin typeface="Arial Rounded MT Bold" panose="020F0704030504030204" pitchFamily="34" charset="0"/>
                  <a:ea typeface="Microsoft YaHei" panose="020B0503020204020204" pitchFamily="34" charset="-122"/>
                </a:rPr>
                <a:t>Compute node n</a:t>
              </a:r>
              <a:endParaRPr kumimoji="1" lang="zh-CN" altLang="en-US" sz="1400" dirty="0">
                <a:solidFill>
                  <a:schemeClr val="tx1"/>
                </a:solidFill>
                <a:latin typeface="Arial Rounded MT Bold" panose="020F0704030504030204" pitchFamily="34" charset="0"/>
                <a:ea typeface="Microsoft YaHei" panose="020B0503020204020204" pitchFamily="34" charset="-122"/>
              </a:endParaRPr>
            </a:p>
          </p:txBody>
        </p:sp>
        <p:grpSp>
          <p:nvGrpSpPr>
            <p:cNvPr id="31" name="组合 30">
              <a:extLst>
                <a:ext uri="{FF2B5EF4-FFF2-40B4-BE49-F238E27FC236}">
                  <a16:creationId xmlns:a16="http://schemas.microsoft.com/office/drawing/2014/main" id="{5F75099D-F309-C64A-BA6A-AFA22D732DC8}"/>
                </a:ext>
              </a:extLst>
            </p:cNvPr>
            <p:cNvGrpSpPr/>
            <p:nvPr/>
          </p:nvGrpSpPr>
          <p:grpSpPr>
            <a:xfrm>
              <a:off x="8934967" y="4919656"/>
              <a:ext cx="1035554" cy="276999"/>
              <a:chOff x="8517820" y="4098539"/>
              <a:chExt cx="1035554" cy="276999"/>
            </a:xfrm>
          </p:grpSpPr>
          <p:pic>
            <p:nvPicPr>
              <p:cNvPr id="32" name="图形 31">
                <a:extLst>
                  <a:ext uri="{FF2B5EF4-FFF2-40B4-BE49-F238E27FC236}">
                    <a16:creationId xmlns:a16="http://schemas.microsoft.com/office/drawing/2014/main" id="{E9FE2D79-596C-024F-B6BC-4A329FE406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17820" y="4173871"/>
                <a:ext cx="162421" cy="162421"/>
              </a:xfrm>
              <a:prstGeom prst="rect">
                <a:avLst/>
              </a:prstGeom>
            </p:spPr>
          </p:pic>
          <p:sp>
            <p:nvSpPr>
              <p:cNvPr id="33" name="文本框 32">
                <a:extLst>
                  <a:ext uri="{FF2B5EF4-FFF2-40B4-BE49-F238E27FC236}">
                    <a16:creationId xmlns:a16="http://schemas.microsoft.com/office/drawing/2014/main" id="{440CBADE-E22B-2645-87CA-C69208293BA6}"/>
                  </a:ext>
                </a:extLst>
              </p:cNvPr>
              <p:cNvSpPr txBox="1"/>
              <p:nvPr/>
            </p:nvSpPr>
            <p:spPr>
              <a:xfrm>
                <a:off x="8680241" y="4098539"/>
                <a:ext cx="873133" cy="276999"/>
              </a:xfrm>
              <a:prstGeom prst="rect">
                <a:avLst/>
              </a:prstGeom>
              <a:noFill/>
            </p:spPr>
            <p:txBody>
              <a:bodyPr wrap="square" rtlCol="0">
                <a:spAutoFit/>
              </a:bodyPr>
              <a:lstStyle/>
              <a:p>
                <a:r>
                  <a:rPr kumimoji="1" lang="en-US" altLang="zh-CN" sz="1200" dirty="0">
                    <a:solidFill>
                      <a:schemeClr val="tx1">
                        <a:lumMod val="50000"/>
                        <a:lumOff val="50000"/>
                      </a:schemeClr>
                    </a:solidFill>
                    <a:latin typeface="Arial Rounded MT Bold" panose="020F0704030504030204" pitchFamily="34" charset="0"/>
                  </a:rPr>
                  <a:t>CER APP</a:t>
                </a:r>
                <a:endParaRPr kumimoji="1" lang="zh-CN" altLang="en-US" sz="1200" dirty="0">
                  <a:solidFill>
                    <a:schemeClr val="tx1">
                      <a:lumMod val="50000"/>
                      <a:lumOff val="50000"/>
                    </a:schemeClr>
                  </a:solidFill>
                  <a:latin typeface="Arial Rounded MT Bold" panose="020F0704030504030204" pitchFamily="34" charset="0"/>
                </a:endParaRPr>
              </a:p>
            </p:txBody>
          </p:sp>
        </p:grpSp>
      </p:grpSp>
      <p:sp>
        <p:nvSpPr>
          <p:cNvPr id="36" name="文本框 35">
            <a:extLst>
              <a:ext uri="{FF2B5EF4-FFF2-40B4-BE49-F238E27FC236}">
                <a16:creationId xmlns:a16="http://schemas.microsoft.com/office/drawing/2014/main" id="{F4069E6E-0F63-714E-A349-6550C5CCB1FA}"/>
              </a:ext>
            </a:extLst>
          </p:cNvPr>
          <p:cNvSpPr txBox="1"/>
          <p:nvPr/>
        </p:nvSpPr>
        <p:spPr>
          <a:xfrm rot="857772">
            <a:off x="3225873" y="3564348"/>
            <a:ext cx="566528" cy="338554"/>
          </a:xfrm>
          <a:prstGeom prst="rect">
            <a:avLst/>
          </a:prstGeom>
          <a:noFill/>
        </p:spPr>
        <p:txBody>
          <a:bodyPr wrap="square" rtlCol="0">
            <a:spAutoFit/>
          </a:bodyPr>
          <a:lstStyle/>
          <a:p>
            <a:r>
              <a:rPr kumimoji="1" lang="en-US" altLang="zh-CN" sz="1600" dirty="0">
                <a:latin typeface="Arial Rounded MT Bold" panose="020F0704030504030204" pitchFamily="34" charset="0"/>
                <a:ea typeface="Microsoft YaHei" panose="020B0503020204020204" pitchFamily="34" charset="-122"/>
              </a:rPr>
              <a:t>…</a:t>
            </a:r>
            <a:endParaRPr kumimoji="1" lang="zh-CN" altLang="en-US" sz="1600" dirty="0">
              <a:latin typeface="Arial Rounded MT Bold" panose="020F0704030504030204" pitchFamily="34" charset="0"/>
              <a:ea typeface="Microsoft YaHei" panose="020B0503020204020204" pitchFamily="34" charset="-122"/>
            </a:endParaRPr>
          </a:p>
        </p:txBody>
      </p:sp>
      <p:sp>
        <p:nvSpPr>
          <p:cNvPr id="37" name="上下箭头 36">
            <a:extLst>
              <a:ext uri="{FF2B5EF4-FFF2-40B4-BE49-F238E27FC236}">
                <a16:creationId xmlns:a16="http://schemas.microsoft.com/office/drawing/2014/main" id="{DD0A1CCE-2891-694B-9FF2-041EAD61E6A8}"/>
              </a:ext>
            </a:extLst>
          </p:cNvPr>
          <p:cNvSpPr/>
          <p:nvPr/>
        </p:nvSpPr>
        <p:spPr>
          <a:xfrm>
            <a:off x="3249825" y="3942965"/>
            <a:ext cx="201600" cy="504000"/>
          </a:xfrm>
          <a:prstGeom prst="upDownArrow">
            <a:avLst/>
          </a:prstGeom>
          <a:solidFill>
            <a:schemeClr val="accent1">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Rounded MT Bold" panose="020F0704030504030204" pitchFamily="34" charset="0"/>
            </a:endParaRPr>
          </a:p>
        </p:txBody>
      </p:sp>
      <p:pic>
        <p:nvPicPr>
          <p:cNvPr id="35" name="图片 34">
            <a:extLst>
              <a:ext uri="{FF2B5EF4-FFF2-40B4-BE49-F238E27FC236}">
                <a16:creationId xmlns:a16="http://schemas.microsoft.com/office/drawing/2014/main" id="{C9F47D90-4BE4-2243-9D3F-59BFD34097E5}"/>
              </a:ext>
            </a:extLst>
          </p:cNvPr>
          <p:cNvPicPr>
            <a:picLocks noChangeAspect="1"/>
          </p:cNvPicPr>
          <p:nvPr/>
        </p:nvPicPr>
        <p:blipFill rotWithShape="1">
          <a:blip r:embed="rId6"/>
          <a:srcRect t="6346"/>
          <a:stretch/>
        </p:blipFill>
        <p:spPr>
          <a:xfrm>
            <a:off x="6359945" y="3163821"/>
            <a:ext cx="3607954" cy="2172485"/>
          </a:xfrm>
          <a:prstGeom prst="rect">
            <a:avLst/>
          </a:prstGeom>
        </p:spPr>
      </p:pic>
      <p:sp>
        <p:nvSpPr>
          <p:cNvPr id="43" name="文本框 42">
            <a:extLst>
              <a:ext uri="{FF2B5EF4-FFF2-40B4-BE49-F238E27FC236}">
                <a16:creationId xmlns:a16="http://schemas.microsoft.com/office/drawing/2014/main" id="{5DFD0745-78A2-6240-9026-E55DA850E6A3}"/>
              </a:ext>
            </a:extLst>
          </p:cNvPr>
          <p:cNvSpPr txBox="1"/>
          <p:nvPr/>
        </p:nvSpPr>
        <p:spPr>
          <a:xfrm>
            <a:off x="587165" y="5421676"/>
            <a:ext cx="10608057" cy="1285416"/>
          </a:xfrm>
          <a:prstGeom prst="rect">
            <a:avLst/>
          </a:prstGeom>
          <a:solidFill>
            <a:srgbClr val="EFD55E"/>
          </a:solidFill>
        </p:spPr>
        <p:txBody>
          <a:bodyPr wrap="square">
            <a:spAutoFit/>
          </a:bodyPr>
          <a:lstStyle/>
          <a:p>
            <a:pPr>
              <a:lnSpc>
                <a:spcPct val="150000"/>
              </a:lnSpc>
            </a:pPr>
            <a:r>
              <a:rPr lang="en" altLang="zh-CN" dirty="0">
                <a:solidFill>
                  <a:prstClr val="black"/>
                </a:solidFill>
                <a:latin typeface="Arial Rounded MT Bold" panose="020F0704030504030204" pitchFamily="34" charset="0"/>
                <a:ea typeface="黑体" panose="02010609060101010101" pitchFamily="49" charset="-122"/>
              </a:rPr>
              <a:t>Then, in a cloud-native architecture where computing and storage are separated, the problem for a given query is to design an efficient event-pulling strategy between the storage node and the compute node to minimize query latency.</a:t>
            </a:r>
            <a:endParaRPr lang="en-US" altLang="zh-CN" dirty="0">
              <a:solidFill>
                <a:prstClr val="black"/>
              </a:solidFill>
              <a:latin typeface="Arial Rounded MT Bold" panose="020F0704030504030204" pitchFamily="34" charset="0"/>
              <a:ea typeface="黑体" panose="02010609060101010101" pitchFamily="49" charset="-122"/>
            </a:endParaRPr>
          </a:p>
        </p:txBody>
      </p:sp>
      <p:grpSp>
        <p:nvGrpSpPr>
          <p:cNvPr id="45" name="组合 44">
            <a:extLst>
              <a:ext uri="{FF2B5EF4-FFF2-40B4-BE49-F238E27FC236}">
                <a16:creationId xmlns:a16="http://schemas.microsoft.com/office/drawing/2014/main" id="{EDFF741C-8051-1B40-8D47-9C94AFFF1AB2}"/>
              </a:ext>
            </a:extLst>
          </p:cNvPr>
          <p:cNvGrpSpPr/>
          <p:nvPr/>
        </p:nvGrpSpPr>
        <p:grpSpPr>
          <a:xfrm>
            <a:off x="2838477" y="3179790"/>
            <a:ext cx="1853012" cy="523491"/>
            <a:chOff x="8393935" y="4673164"/>
            <a:chExt cx="1853012" cy="523491"/>
          </a:xfrm>
        </p:grpSpPr>
        <p:sp>
          <p:nvSpPr>
            <p:cNvPr id="46" name="圆角矩形 45">
              <a:extLst>
                <a:ext uri="{FF2B5EF4-FFF2-40B4-BE49-F238E27FC236}">
                  <a16:creationId xmlns:a16="http://schemas.microsoft.com/office/drawing/2014/main" id="{E3C4E3A0-308A-A04F-B6F2-B810822AB477}"/>
                </a:ext>
              </a:extLst>
            </p:cNvPr>
            <p:cNvSpPr/>
            <p:nvPr/>
          </p:nvSpPr>
          <p:spPr>
            <a:xfrm>
              <a:off x="8393935" y="4710604"/>
              <a:ext cx="1853012" cy="482498"/>
            </a:xfrm>
            <a:prstGeom prst="roundRect">
              <a:avLst/>
            </a:prstGeom>
            <a:solidFill>
              <a:schemeClr val="accent2">
                <a:lumMod val="20000"/>
                <a:lumOff val="80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latin typeface="Arial Rounded MT Bold" panose="020F0704030504030204" pitchFamily="34" charset="0"/>
              </a:endParaRPr>
            </a:p>
          </p:txBody>
        </p:sp>
        <p:sp>
          <p:nvSpPr>
            <p:cNvPr id="47" name="文本框 46">
              <a:extLst>
                <a:ext uri="{FF2B5EF4-FFF2-40B4-BE49-F238E27FC236}">
                  <a16:creationId xmlns:a16="http://schemas.microsoft.com/office/drawing/2014/main" id="{240928FD-8CE3-D641-851F-02190EE4D474}"/>
                </a:ext>
              </a:extLst>
            </p:cNvPr>
            <p:cNvSpPr txBox="1"/>
            <p:nvPr/>
          </p:nvSpPr>
          <p:spPr>
            <a:xfrm>
              <a:off x="8393935" y="4673164"/>
              <a:ext cx="1853012" cy="307777"/>
            </a:xfrm>
            <a:prstGeom prst="rect">
              <a:avLst/>
            </a:prstGeom>
            <a:noFill/>
            <a:ln>
              <a:noFill/>
            </a:ln>
          </p:spPr>
          <p:txBody>
            <a:bodyPr wrap="square">
              <a:spAutoFit/>
            </a:bodyPr>
            <a:lstStyle/>
            <a:p>
              <a:pPr algn="ctr"/>
              <a:r>
                <a:rPr kumimoji="1" lang="en-US" altLang="zh-CN" sz="1400" dirty="0">
                  <a:solidFill>
                    <a:schemeClr val="tx1"/>
                  </a:solidFill>
                  <a:latin typeface="Arial Rounded MT Bold" panose="020F0704030504030204" pitchFamily="34" charset="0"/>
                  <a:ea typeface="Microsoft YaHei" panose="020B0503020204020204" pitchFamily="34" charset="-122"/>
                </a:rPr>
                <a:t>Compute node 1</a:t>
              </a:r>
              <a:endParaRPr kumimoji="1" lang="zh-CN" altLang="en-US" sz="1400" dirty="0">
                <a:solidFill>
                  <a:schemeClr val="tx1"/>
                </a:solidFill>
                <a:latin typeface="Arial Rounded MT Bold" panose="020F0704030504030204" pitchFamily="34" charset="0"/>
                <a:ea typeface="Microsoft YaHei" panose="020B0503020204020204" pitchFamily="34" charset="-122"/>
              </a:endParaRPr>
            </a:p>
          </p:txBody>
        </p:sp>
        <p:grpSp>
          <p:nvGrpSpPr>
            <p:cNvPr id="48" name="组合 47">
              <a:extLst>
                <a:ext uri="{FF2B5EF4-FFF2-40B4-BE49-F238E27FC236}">
                  <a16:creationId xmlns:a16="http://schemas.microsoft.com/office/drawing/2014/main" id="{2F63F3AC-CE5D-824A-B159-265EFC510BE4}"/>
                </a:ext>
              </a:extLst>
            </p:cNvPr>
            <p:cNvGrpSpPr/>
            <p:nvPr/>
          </p:nvGrpSpPr>
          <p:grpSpPr>
            <a:xfrm>
              <a:off x="8934967" y="4919656"/>
              <a:ext cx="1035554" cy="276999"/>
              <a:chOff x="8517820" y="4098539"/>
              <a:chExt cx="1035554" cy="276999"/>
            </a:xfrm>
          </p:grpSpPr>
          <p:pic>
            <p:nvPicPr>
              <p:cNvPr id="49" name="图形 48">
                <a:extLst>
                  <a:ext uri="{FF2B5EF4-FFF2-40B4-BE49-F238E27FC236}">
                    <a16:creationId xmlns:a16="http://schemas.microsoft.com/office/drawing/2014/main" id="{38B88644-21AF-1F4D-8BD3-D2DD2828AE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17820" y="4173871"/>
                <a:ext cx="162421" cy="162421"/>
              </a:xfrm>
              <a:prstGeom prst="rect">
                <a:avLst/>
              </a:prstGeom>
            </p:spPr>
          </p:pic>
          <p:sp>
            <p:nvSpPr>
              <p:cNvPr id="50" name="文本框 49">
                <a:extLst>
                  <a:ext uri="{FF2B5EF4-FFF2-40B4-BE49-F238E27FC236}">
                    <a16:creationId xmlns:a16="http://schemas.microsoft.com/office/drawing/2014/main" id="{78C73689-4324-0F45-809C-34585B963D47}"/>
                  </a:ext>
                </a:extLst>
              </p:cNvPr>
              <p:cNvSpPr txBox="1"/>
              <p:nvPr/>
            </p:nvSpPr>
            <p:spPr>
              <a:xfrm>
                <a:off x="8680241" y="4098539"/>
                <a:ext cx="873133" cy="276999"/>
              </a:xfrm>
              <a:prstGeom prst="rect">
                <a:avLst/>
              </a:prstGeom>
              <a:noFill/>
            </p:spPr>
            <p:txBody>
              <a:bodyPr wrap="square" rtlCol="0">
                <a:spAutoFit/>
              </a:bodyPr>
              <a:lstStyle/>
              <a:p>
                <a:r>
                  <a:rPr kumimoji="1" lang="en-US" altLang="zh-CN" sz="1200" dirty="0">
                    <a:solidFill>
                      <a:schemeClr val="tx1">
                        <a:lumMod val="50000"/>
                        <a:lumOff val="50000"/>
                      </a:schemeClr>
                    </a:solidFill>
                    <a:latin typeface="Arial Rounded MT Bold" panose="020F0704030504030204" pitchFamily="34" charset="0"/>
                  </a:rPr>
                  <a:t>CER APP</a:t>
                </a:r>
                <a:endParaRPr kumimoji="1" lang="zh-CN" altLang="en-US" sz="1200" dirty="0">
                  <a:solidFill>
                    <a:schemeClr val="tx1">
                      <a:lumMod val="50000"/>
                      <a:lumOff val="50000"/>
                    </a:schemeClr>
                  </a:solidFill>
                  <a:latin typeface="Arial Rounded MT Bold" panose="020F0704030504030204" pitchFamily="34" charset="0"/>
                </a:endParaRPr>
              </a:p>
            </p:txBody>
          </p:sp>
        </p:grpSp>
      </p:grpSp>
      <p:pic>
        <p:nvPicPr>
          <p:cNvPr id="51" name="图形 50">
            <a:extLst>
              <a:ext uri="{FF2B5EF4-FFF2-40B4-BE49-F238E27FC236}">
                <a16:creationId xmlns:a16="http://schemas.microsoft.com/office/drawing/2014/main" id="{4D36C6B8-5368-B04C-906E-B8AED9C647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38477" y="4524344"/>
            <a:ext cx="257437" cy="257437"/>
          </a:xfrm>
          <a:prstGeom prst="rect">
            <a:avLst/>
          </a:prstGeom>
        </p:spPr>
      </p:pic>
      <p:pic>
        <p:nvPicPr>
          <p:cNvPr id="53" name="图形 52">
            <a:extLst>
              <a:ext uri="{FF2B5EF4-FFF2-40B4-BE49-F238E27FC236}">
                <a16:creationId xmlns:a16="http://schemas.microsoft.com/office/drawing/2014/main" id="{C8B9D6BF-233D-CB49-AC89-478F90F8CB3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82889" y="4524344"/>
            <a:ext cx="257437" cy="257437"/>
          </a:xfrm>
          <a:prstGeom prst="rect">
            <a:avLst/>
          </a:prstGeom>
        </p:spPr>
      </p:pic>
      <p:sp>
        <p:nvSpPr>
          <p:cNvPr id="54" name="文本框 53">
            <a:extLst>
              <a:ext uri="{FF2B5EF4-FFF2-40B4-BE49-F238E27FC236}">
                <a16:creationId xmlns:a16="http://schemas.microsoft.com/office/drawing/2014/main" id="{B6CC72E2-AA2C-5D48-9391-86647DC00B9C}"/>
              </a:ext>
            </a:extLst>
          </p:cNvPr>
          <p:cNvSpPr txBox="1"/>
          <p:nvPr/>
        </p:nvSpPr>
        <p:spPr>
          <a:xfrm>
            <a:off x="3134856" y="4433129"/>
            <a:ext cx="566528" cy="338554"/>
          </a:xfrm>
          <a:prstGeom prst="rect">
            <a:avLst/>
          </a:prstGeom>
          <a:noFill/>
        </p:spPr>
        <p:txBody>
          <a:bodyPr wrap="square" rtlCol="0">
            <a:spAutoFit/>
          </a:bodyPr>
          <a:lstStyle/>
          <a:p>
            <a:r>
              <a:rPr kumimoji="1" lang="en-US" altLang="zh-CN" sz="1600" dirty="0">
                <a:latin typeface="Arial Rounded MT Bold" panose="020F0704030504030204" pitchFamily="34" charset="0"/>
                <a:ea typeface="Microsoft YaHei" panose="020B0503020204020204" pitchFamily="34" charset="-122"/>
              </a:rPr>
              <a:t>…</a:t>
            </a:r>
            <a:endParaRPr kumimoji="1" lang="zh-CN" altLang="en-US" sz="1600" dirty="0">
              <a:latin typeface="Arial Rounded MT Bold" panose="020F0704030504030204" pitchFamily="34" charset="0"/>
              <a:ea typeface="Microsoft YaHei" panose="020B0503020204020204" pitchFamily="34" charset="-122"/>
            </a:endParaRPr>
          </a:p>
        </p:txBody>
      </p:sp>
      <p:sp>
        <p:nvSpPr>
          <p:cNvPr id="58" name="object 2">
            <a:extLst>
              <a:ext uri="{FF2B5EF4-FFF2-40B4-BE49-F238E27FC236}">
                <a16:creationId xmlns:a16="http://schemas.microsoft.com/office/drawing/2014/main" id="{13E4E519-F56A-D343-991D-54BB2C1240B6}"/>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6</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398116238"/>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3" y="332656"/>
            <a:ext cx="10531043" cy="590700"/>
          </a:xfrm>
        </p:spPr>
        <p:txBody>
          <a:bodyPr/>
          <a:lstStyle/>
          <a:p>
            <a:r>
              <a:rPr lang="en-US" altLang="zh-CN" dirty="0">
                <a:latin typeface="Arial Rounded MT Bold" panose="020F0704030504030204" pitchFamily="34" charset="0"/>
                <a:sym typeface="Arial"/>
              </a:rPr>
              <a:t>Prior Approaches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A63AE431-BF75-CC47-99E5-9B76C1372636}"/>
              </a:ext>
            </a:extLst>
          </p:cNvPr>
          <p:cNvSpPr/>
          <p:nvPr/>
        </p:nvSpPr>
        <p:spPr>
          <a:xfrm>
            <a:off x="342903" y="1164377"/>
            <a:ext cx="11231475" cy="2710614"/>
          </a:xfrm>
          <a:prstGeom prst="rect">
            <a:avLst/>
          </a:prstGeom>
        </p:spPr>
        <p:txBody>
          <a:bodyPr wrap="square" lIns="0" tIns="0" rIns="0" bIns="0">
            <a:spAutoFit/>
          </a:bodyPr>
          <a:lstStyle/>
          <a:p>
            <a:pPr marL="342900" indent="-342900">
              <a:lnSpc>
                <a:spcPct val="150000"/>
              </a:lnSpc>
              <a:buFont typeface="Wingdings" pitchFamily="2" charset="2"/>
              <a:buChar char="p"/>
            </a:pPr>
            <a:r>
              <a:rPr lang="en-US" altLang="zh-CN" sz="2000" dirty="0">
                <a:solidFill>
                  <a:prstClr val="black"/>
                </a:solidFill>
                <a:latin typeface="Arial Rounded MT Bold" panose="020F0704030504030204" pitchFamily="34" charset="0"/>
                <a:ea typeface="黑体" panose="02010609060101010101" pitchFamily="49" charset="-122"/>
              </a:rPr>
              <a:t>Pull-all: It directly transmits all historical events to the compute node</a:t>
            </a:r>
          </a:p>
          <a:p>
            <a:pPr marL="342900" indent="-342900">
              <a:lnSpc>
                <a:spcPct val="150000"/>
              </a:lnSpc>
              <a:buFont typeface="Wingdings" pitchFamily="2" charset="2"/>
              <a:buChar char="p"/>
            </a:pPr>
            <a:r>
              <a:rPr lang="en-US" altLang="zh-CN" sz="2000" dirty="0">
                <a:solidFill>
                  <a:schemeClr val="bg1">
                    <a:lumMod val="85000"/>
                  </a:schemeClr>
                </a:solidFill>
                <a:latin typeface="Arial Rounded MT Bold" panose="020F0704030504030204" pitchFamily="34" charset="0"/>
                <a:ea typeface="黑体" panose="02010609060101010101" pitchFamily="49" charset="-122"/>
              </a:rPr>
              <a:t>Push-down (</a:t>
            </a:r>
            <a:r>
              <a:rPr lang="en" altLang="zh-CN" sz="2000" dirty="0">
                <a:solidFill>
                  <a:schemeClr val="bg1">
                    <a:lumMod val="85000"/>
                  </a:schemeClr>
                </a:solidFill>
                <a:latin typeface="Arial Rounded MT Bold" panose="020F0704030504030204" pitchFamily="34" charset="0"/>
                <a:ea typeface="黑体" panose="02010609060101010101" pitchFamily="49" charset="-122"/>
              </a:rPr>
              <a:t>under skipping semantics</a:t>
            </a:r>
            <a:r>
              <a:rPr lang="en-US" altLang="zh-CN" sz="2000" dirty="0">
                <a:solidFill>
                  <a:schemeClr val="bg1">
                    <a:lumMod val="85000"/>
                  </a:schemeClr>
                </a:solidFill>
                <a:latin typeface="Arial Rounded MT Bold" panose="020F0704030504030204" pitchFamily="34" charset="0"/>
                <a:ea typeface="黑体" panose="02010609060101010101" pitchFamily="49" charset="-122"/>
              </a:rPr>
              <a:t>):  It </a:t>
            </a:r>
            <a:r>
              <a:rPr lang="en" altLang="zh-CN" sz="2000" dirty="0">
                <a:solidFill>
                  <a:schemeClr val="bg1">
                    <a:lumMod val="85000"/>
                  </a:schemeClr>
                </a:solidFill>
                <a:latin typeface="Arial Rounded MT Bold" panose="020F0704030504030204" pitchFamily="34" charset="0"/>
                <a:ea typeface="黑体" panose="02010609060101010101" pitchFamily="49" charset="-122"/>
              </a:rPr>
              <a:t>first pushes simple independent conditions to storage nodes, only transmits the </a:t>
            </a:r>
            <a:r>
              <a:rPr lang="en-US" altLang="zh-CN" sz="2000" dirty="0">
                <a:solidFill>
                  <a:schemeClr val="bg1">
                    <a:lumMod val="85000"/>
                  </a:schemeClr>
                </a:solidFill>
                <a:latin typeface="Arial Rounded MT Bold" panose="020F0704030504030204" pitchFamily="34" charset="0"/>
                <a:ea typeface="黑体" panose="02010609060101010101" pitchFamily="49" charset="-122"/>
              </a:rPr>
              <a:t>events</a:t>
            </a:r>
            <a:r>
              <a:rPr lang="en" altLang="zh-CN" sz="2000" dirty="0">
                <a:solidFill>
                  <a:schemeClr val="bg1">
                    <a:lumMod val="85000"/>
                  </a:schemeClr>
                </a:solidFill>
                <a:latin typeface="Arial Rounded MT Bold" panose="020F0704030504030204" pitchFamily="34" charset="0"/>
                <a:ea typeface="黑体" panose="02010609060101010101" pitchFamily="49" charset="-122"/>
              </a:rPr>
              <a:t> that hold the independent conditions</a:t>
            </a:r>
          </a:p>
          <a:p>
            <a:pPr marL="342900" indent="-342900">
              <a:lnSpc>
                <a:spcPct val="150000"/>
              </a:lnSpc>
              <a:buFont typeface="Wingdings" pitchFamily="2" charset="2"/>
              <a:buChar char="p"/>
            </a:pPr>
            <a:r>
              <a:rPr lang="en" altLang="zh-CN" sz="2000" dirty="0">
                <a:solidFill>
                  <a:schemeClr val="bg1">
                    <a:lumMod val="85000"/>
                  </a:schemeClr>
                </a:solidFill>
                <a:latin typeface="Arial Rounded MT Bold" panose="020F0704030504030204" pitchFamily="34" charset="0"/>
                <a:ea typeface="黑体" panose="02010609060101010101" pitchFamily="49" charset="-122"/>
              </a:rPr>
              <a:t>Push-pull</a:t>
            </a:r>
            <a:r>
              <a:rPr lang="en-US" altLang="zh-CN" sz="2000" dirty="0">
                <a:solidFill>
                  <a:schemeClr val="bg1">
                    <a:lumMod val="85000"/>
                  </a:schemeClr>
                </a:solidFill>
                <a:latin typeface="Arial Rounded MT Bold" panose="020F0704030504030204" pitchFamily="34" charset="0"/>
                <a:ea typeface="黑体" panose="02010609060101010101" pitchFamily="49" charset="-122"/>
              </a:rPr>
              <a:t> (</a:t>
            </a:r>
            <a:r>
              <a:rPr lang="en" altLang="zh-CN" sz="2000" dirty="0">
                <a:solidFill>
                  <a:schemeClr val="bg1">
                    <a:lumMod val="85000"/>
                  </a:schemeClr>
                </a:solidFill>
                <a:latin typeface="Arial Rounded MT Bold" panose="020F0704030504030204" pitchFamily="34" charset="0"/>
                <a:ea typeface="黑体" panose="02010609060101010101" pitchFamily="49" charset="-122"/>
              </a:rPr>
              <a:t>under skipping semantics): It uses a multi-round transmission mechanism, where each round runs a very time-consuming matching algorithm on the storage node to determine which subset of events needs to be transmitted</a:t>
            </a:r>
            <a:endParaRPr lang="en-US" altLang="zh-CN" sz="2000" dirty="0">
              <a:solidFill>
                <a:schemeClr val="bg1">
                  <a:lumMod val="85000"/>
                </a:schemeClr>
              </a:solidFill>
              <a:latin typeface="Arial Rounded MT Bold" panose="020F0704030504030204" pitchFamily="34" charset="0"/>
              <a:ea typeface="黑体" panose="02010609060101010101" pitchFamily="49" charset="-122"/>
            </a:endParaRPr>
          </a:p>
        </p:txBody>
      </p:sp>
      <p:sp>
        <p:nvSpPr>
          <p:cNvPr id="49" name="文本框 48">
            <a:extLst>
              <a:ext uri="{FF2B5EF4-FFF2-40B4-BE49-F238E27FC236}">
                <a16:creationId xmlns:a16="http://schemas.microsoft.com/office/drawing/2014/main" id="{6B71F422-3F89-3C4C-87FA-160D06A55B61}"/>
              </a:ext>
            </a:extLst>
          </p:cNvPr>
          <p:cNvSpPr txBox="1"/>
          <p:nvPr/>
        </p:nvSpPr>
        <p:spPr>
          <a:xfrm>
            <a:off x="604653" y="5735565"/>
            <a:ext cx="1157796" cy="523220"/>
          </a:xfrm>
          <a:prstGeom prst="rect">
            <a:avLst/>
          </a:prstGeom>
          <a:noFill/>
        </p:spPr>
        <p:txBody>
          <a:bodyPr wrap="square" rtlCol="0">
            <a:spAutoFit/>
          </a:bodyPr>
          <a:lstStyle/>
          <a:p>
            <a:r>
              <a:rPr kumimoji="1" lang="en-US" altLang="zh-CN" sz="1400" dirty="0">
                <a:latin typeface="Arial Rounded MT Bold" panose="020F0704030504030204" pitchFamily="34" charset="0"/>
                <a:ea typeface="Microsoft YaHei" panose="020B0503020204020204" pitchFamily="34" charset="-122"/>
              </a:rPr>
              <a:t>Storage node</a:t>
            </a:r>
            <a:endParaRPr kumimoji="1" lang="zh-CN" altLang="en-US" sz="1400" dirty="0">
              <a:latin typeface="Arial Rounded MT Bold" panose="020F0704030504030204" pitchFamily="34" charset="0"/>
              <a:ea typeface="Microsoft YaHei" panose="020B0503020204020204" pitchFamily="34" charset="-122"/>
            </a:endParaRPr>
          </a:p>
        </p:txBody>
      </p:sp>
      <p:grpSp>
        <p:nvGrpSpPr>
          <p:cNvPr id="50" name="组合 49">
            <a:extLst>
              <a:ext uri="{FF2B5EF4-FFF2-40B4-BE49-F238E27FC236}">
                <a16:creationId xmlns:a16="http://schemas.microsoft.com/office/drawing/2014/main" id="{EAE3DD62-A42F-ED47-95D7-B1AEF2CD956E}"/>
              </a:ext>
            </a:extLst>
          </p:cNvPr>
          <p:cNvGrpSpPr/>
          <p:nvPr/>
        </p:nvGrpSpPr>
        <p:grpSpPr>
          <a:xfrm>
            <a:off x="1563490" y="4219930"/>
            <a:ext cx="2761664" cy="774154"/>
            <a:chOff x="-246091" y="4625633"/>
            <a:chExt cx="2761664" cy="774154"/>
          </a:xfrm>
        </p:grpSpPr>
        <p:grpSp>
          <p:nvGrpSpPr>
            <p:cNvPr id="51" name="组合 50">
              <a:extLst>
                <a:ext uri="{FF2B5EF4-FFF2-40B4-BE49-F238E27FC236}">
                  <a16:creationId xmlns:a16="http://schemas.microsoft.com/office/drawing/2014/main" id="{C403A993-176E-5947-B1B2-2078F6C53286}"/>
                </a:ext>
              </a:extLst>
            </p:cNvPr>
            <p:cNvGrpSpPr/>
            <p:nvPr/>
          </p:nvGrpSpPr>
          <p:grpSpPr>
            <a:xfrm>
              <a:off x="678064" y="4625633"/>
              <a:ext cx="1837509" cy="774154"/>
              <a:chOff x="390624" y="1731615"/>
              <a:chExt cx="1837509" cy="774154"/>
            </a:xfrm>
          </p:grpSpPr>
          <p:sp>
            <p:nvSpPr>
              <p:cNvPr id="53" name="矩形 52">
                <a:extLst>
                  <a:ext uri="{FF2B5EF4-FFF2-40B4-BE49-F238E27FC236}">
                    <a16:creationId xmlns:a16="http://schemas.microsoft.com/office/drawing/2014/main" id="{C44FEF87-B8BC-6842-A5D2-D861FE6E09C5}"/>
                  </a:ext>
                </a:extLst>
              </p:cNvPr>
              <p:cNvSpPr/>
              <p:nvPr/>
            </p:nvSpPr>
            <p:spPr>
              <a:xfrm>
                <a:off x="390624" y="1731615"/>
                <a:ext cx="1837509" cy="774154"/>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54" name="矩形 53">
                <a:extLst>
                  <a:ext uri="{FF2B5EF4-FFF2-40B4-BE49-F238E27FC236}">
                    <a16:creationId xmlns:a16="http://schemas.microsoft.com/office/drawing/2014/main" id="{E8125A04-CA66-C443-ABE8-B69F89C3282A}"/>
                  </a:ext>
                </a:extLst>
              </p:cNvPr>
              <p:cNvSpPr/>
              <p:nvPr/>
            </p:nvSpPr>
            <p:spPr>
              <a:xfrm>
                <a:off x="636898" y="188994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55" name="缺角矩形 54">
                <a:extLst>
                  <a:ext uri="{FF2B5EF4-FFF2-40B4-BE49-F238E27FC236}">
                    <a16:creationId xmlns:a16="http://schemas.microsoft.com/office/drawing/2014/main" id="{75F892DE-159F-514F-9660-27C2893A2259}"/>
                  </a:ext>
                </a:extLst>
              </p:cNvPr>
              <p:cNvSpPr/>
              <p:nvPr/>
            </p:nvSpPr>
            <p:spPr>
              <a:xfrm>
                <a:off x="1226983" y="1889941"/>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56" name="梯形 55">
                <a:extLst>
                  <a:ext uri="{FF2B5EF4-FFF2-40B4-BE49-F238E27FC236}">
                    <a16:creationId xmlns:a16="http://schemas.microsoft.com/office/drawing/2014/main" id="{ACB10CD3-AAFD-EA4C-B7F3-F14521EBDBAD}"/>
                  </a:ext>
                </a:extLst>
              </p:cNvPr>
              <p:cNvSpPr/>
              <p:nvPr/>
            </p:nvSpPr>
            <p:spPr>
              <a:xfrm>
                <a:off x="1746231" y="1889941"/>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57" name="直线箭头连接符 56">
                <a:extLst>
                  <a:ext uri="{FF2B5EF4-FFF2-40B4-BE49-F238E27FC236}">
                    <a16:creationId xmlns:a16="http://schemas.microsoft.com/office/drawing/2014/main" id="{05BA5359-0DE0-DA40-90AC-3D3FDC220934}"/>
                  </a:ext>
                </a:extLst>
              </p:cNvPr>
              <p:cNvCxnSpPr>
                <a:cxnSpLocks/>
              </p:cNvCxnSpPr>
              <p:nvPr/>
            </p:nvCxnSpPr>
            <p:spPr>
              <a:xfrm>
                <a:off x="913355" y="2001334"/>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58" name="直线箭头连接符 57">
                <a:extLst>
                  <a:ext uri="{FF2B5EF4-FFF2-40B4-BE49-F238E27FC236}">
                    <a16:creationId xmlns:a16="http://schemas.microsoft.com/office/drawing/2014/main" id="{6D2D1E59-CEE0-B04C-A4D9-B6D99E75864B}"/>
                  </a:ext>
                </a:extLst>
              </p:cNvPr>
              <p:cNvCxnSpPr>
                <a:cxnSpLocks/>
              </p:cNvCxnSpPr>
              <p:nvPr/>
            </p:nvCxnSpPr>
            <p:spPr>
              <a:xfrm>
                <a:off x="1475584" y="1995877"/>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59" name="直线连接符 58">
                <a:extLst>
                  <a:ext uri="{FF2B5EF4-FFF2-40B4-BE49-F238E27FC236}">
                    <a16:creationId xmlns:a16="http://schemas.microsoft.com/office/drawing/2014/main" id="{3B8F22A1-5BAE-6343-A4CE-5ED2C773561F}"/>
                  </a:ext>
                </a:extLst>
              </p:cNvPr>
              <p:cNvCxnSpPr>
                <a:cxnSpLocks/>
              </p:cNvCxnSpPr>
              <p:nvPr/>
            </p:nvCxnSpPr>
            <p:spPr>
              <a:xfrm>
                <a:off x="742834" y="2161331"/>
                <a:ext cx="0" cy="184346"/>
              </a:xfrm>
              <a:prstGeom prst="line">
                <a:avLst/>
              </a:prstGeom>
              <a:noFill/>
              <a:ln w="25400" cap="flat" cmpd="sng" algn="ctr">
                <a:solidFill>
                  <a:srgbClr val="262626"/>
                </a:solidFill>
                <a:prstDash val="solid"/>
              </a:ln>
              <a:effectLst/>
            </p:spPr>
          </p:cxnSp>
          <p:cxnSp>
            <p:nvCxnSpPr>
              <p:cNvPr id="60" name="直线连接符 59">
                <a:extLst>
                  <a:ext uri="{FF2B5EF4-FFF2-40B4-BE49-F238E27FC236}">
                    <a16:creationId xmlns:a16="http://schemas.microsoft.com/office/drawing/2014/main" id="{2E94EEC8-2A99-0C45-AB48-CA6D33D165BB}"/>
                  </a:ext>
                </a:extLst>
              </p:cNvPr>
              <p:cNvCxnSpPr>
                <a:cxnSpLocks/>
              </p:cNvCxnSpPr>
              <p:nvPr/>
            </p:nvCxnSpPr>
            <p:spPr>
              <a:xfrm>
                <a:off x="1849381" y="2161331"/>
                <a:ext cx="0" cy="184346"/>
              </a:xfrm>
              <a:prstGeom prst="line">
                <a:avLst/>
              </a:prstGeom>
              <a:noFill/>
              <a:ln w="25400" cap="flat" cmpd="sng" algn="ctr">
                <a:solidFill>
                  <a:srgbClr val="262626"/>
                </a:solidFill>
                <a:prstDash val="solid"/>
              </a:ln>
              <a:effectLst/>
            </p:spPr>
          </p:cxnSp>
          <p:cxnSp>
            <p:nvCxnSpPr>
              <p:cNvPr id="61" name="直线箭头连接符 60">
                <a:extLst>
                  <a:ext uri="{FF2B5EF4-FFF2-40B4-BE49-F238E27FC236}">
                    <a16:creationId xmlns:a16="http://schemas.microsoft.com/office/drawing/2014/main" id="{08FC36BD-21FD-344D-A374-630E37100283}"/>
                  </a:ext>
                </a:extLst>
              </p:cNvPr>
              <p:cNvCxnSpPr>
                <a:cxnSpLocks/>
              </p:cNvCxnSpPr>
              <p:nvPr/>
            </p:nvCxnSpPr>
            <p:spPr>
              <a:xfrm>
                <a:off x="742834" y="2300038"/>
                <a:ext cx="1106547"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sp>
            <p:nvSpPr>
              <p:cNvPr id="62" name="文本框 61">
                <a:extLst>
                  <a:ext uri="{FF2B5EF4-FFF2-40B4-BE49-F238E27FC236}">
                    <a16:creationId xmlns:a16="http://schemas.microsoft.com/office/drawing/2014/main" id="{D67EE221-07FF-8946-911A-958398B06F6E}"/>
                  </a:ext>
                </a:extLst>
              </p:cNvPr>
              <p:cNvSpPr txBox="1"/>
              <p:nvPr/>
            </p:nvSpPr>
            <p:spPr>
              <a:xfrm>
                <a:off x="745201" y="2052365"/>
                <a:ext cx="11018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6 secs</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52" name="文本框 51">
              <a:extLst>
                <a:ext uri="{FF2B5EF4-FFF2-40B4-BE49-F238E27FC236}">
                  <a16:creationId xmlns:a16="http://schemas.microsoft.com/office/drawing/2014/main" id="{B831A86B-1E4C-C847-9F9F-10E4B1939299}"/>
                </a:ext>
              </a:extLst>
            </p:cNvPr>
            <p:cNvSpPr txBox="1"/>
            <p:nvPr/>
          </p:nvSpPr>
          <p:spPr>
            <a:xfrm>
              <a:off x="-246091" y="4741221"/>
              <a:ext cx="978064"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Query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pattern</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grpSp>
        <p:nvGrpSpPr>
          <p:cNvPr id="160" name="组合 159">
            <a:extLst>
              <a:ext uri="{FF2B5EF4-FFF2-40B4-BE49-F238E27FC236}">
                <a16:creationId xmlns:a16="http://schemas.microsoft.com/office/drawing/2014/main" id="{ADA3BCB3-A621-694F-889A-E6BBE7F8AD92}"/>
              </a:ext>
            </a:extLst>
          </p:cNvPr>
          <p:cNvGrpSpPr/>
          <p:nvPr/>
        </p:nvGrpSpPr>
        <p:grpSpPr>
          <a:xfrm>
            <a:off x="5005169" y="4154473"/>
            <a:ext cx="6347602" cy="831722"/>
            <a:chOff x="1209598" y="2914038"/>
            <a:chExt cx="6347602" cy="831722"/>
          </a:xfrm>
        </p:grpSpPr>
        <p:sp>
          <p:nvSpPr>
            <p:cNvPr id="161" name="圆角矩形 160">
              <a:extLst>
                <a:ext uri="{FF2B5EF4-FFF2-40B4-BE49-F238E27FC236}">
                  <a16:creationId xmlns:a16="http://schemas.microsoft.com/office/drawing/2014/main" id="{AB2CEB05-B98C-224C-849B-304D2A417AC3}"/>
                </a:ext>
              </a:extLst>
            </p:cNvPr>
            <p:cNvSpPr/>
            <p:nvPr/>
          </p:nvSpPr>
          <p:spPr>
            <a:xfrm>
              <a:off x="1209598" y="2914038"/>
              <a:ext cx="6347602" cy="831722"/>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b="1" dirty="0">
                <a:latin typeface="Arial Rounded MT Bold" panose="020F0704030504030204" pitchFamily="34" charset="0"/>
              </a:endParaRPr>
            </a:p>
          </p:txBody>
        </p:sp>
        <p:sp>
          <p:nvSpPr>
            <p:cNvPr id="162" name="椭圆 161">
              <a:extLst>
                <a:ext uri="{FF2B5EF4-FFF2-40B4-BE49-F238E27FC236}">
                  <a16:creationId xmlns:a16="http://schemas.microsoft.com/office/drawing/2014/main" id="{0599083E-562E-F045-A6F4-15E8B52D1F01}"/>
                </a:ext>
              </a:extLst>
            </p:cNvPr>
            <p:cNvSpPr/>
            <p:nvPr/>
          </p:nvSpPr>
          <p:spPr>
            <a:xfrm>
              <a:off x="1649277" y="305269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63" name="矩形 162">
              <a:extLst>
                <a:ext uri="{FF2B5EF4-FFF2-40B4-BE49-F238E27FC236}">
                  <a16:creationId xmlns:a16="http://schemas.microsoft.com/office/drawing/2014/main" id="{BA8B1F5D-E467-0C49-86FD-A1CD30E043E7}"/>
                </a:ext>
              </a:extLst>
            </p:cNvPr>
            <p:cNvSpPr/>
            <p:nvPr/>
          </p:nvSpPr>
          <p:spPr>
            <a:xfrm>
              <a:off x="1945002" y="3052691"/>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64" name="六边形 163">
              <a:extLst>
                <a:ext uri="{FF2B5EF4-FFF2-40B4-BE49-F238E27FC236}">
                  <a16:creationId xmlns:a16="http://schemas.microsoft.com/office/drawing/2014/main" id="{3C60889A-5608-3240-8E37-11FC580EEC1E}"/>
                </a:ext>
              </a:extLst>
            </p:cNvPr>
            <p:cNvSpPr/>
            <p:nvPr/>
          </p:nvSpPr>
          <p:spPr>
            <a:xfrm>
              <a:off x="2539725" y="307368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65" name="缺角矩形 164">
              <a:extLst>
                <a:ext uri="{FF2B5EF4-FFF2-40B4-BE49-F238E27FC236}">
                  <a16:creationId xmlns:a16="http://schemas.microsoft.com/office/drawing/2014/main" id="{312279A6-6E73-044D-B5A3-8731890FA994}"/>
                </a:ext>
              </a:extLst>
            </p:cNvPr>
            <p:cNvSpPr/>
            <p:nvPr/>
          </p:nvSpPr>
          <p:spPr>
            <a:xfrm>
              <a:off x="4554316" y="3074372"/>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6" name="梯形 165">
              <a:extLst>
                <a:ext uri="{FF2B5EF4-FFF2-40B4-BE49-F238E27FC236}">
                  <a16:creationId xmlns:a16="http://schemas.microsoft.com/office/drawing/2014/main" id="{406D75AC-07A6-9241-8F24-1DE1ACBAE0A9}"/>
                </a:ext>
              </a:extLst>
            </p:cNvPr>
            <p:cNvSpPr/>
            <p:nvPr/>
          </p:nvSpPr>
          <p:spPr>
            <a:xfrm>
              <a:off x="4863680" y="3074372"/>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7" name="六边形 166">
              <a:extLst>
                <a:ext uri="{FF2B5EF4-FFF2-40B4-BE49-F238E27FC236}">
                  <a16:creationId xmlns:a16="http://schemas.microsoft.com/office/drawing/2014/main" id="{6BCEFBAC-FC5E-4C4E-A1CD-4AEE33E86209}"/>
                </a:ext>
              </a:extLst>
            </p:cNvPr>
            <p:cNvSpPr/>
            <p:nvPr/>
          </p:nvSpPr>
          <p:spPr>
            <a:xfrm>
              <a:off x="5464540" y="308243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8" name="椭圆 167">
              <a:extLst>
                <a:ext uri="{FF2B5EF4-FFF2-40B4-BE49-F238E27FC236}">
                  <a16:creationId xmlns:a16="http://schemas.microsoft.com/office/drawing/2014/main" id="{CCA4316D-CBA4-E242-93A1-69FA04CA1BDC}"/>
                </a:ext>
              </a:extLst>
            </p:cNvPr>
            <p:cNvSpPr/>
            <p:nvPr/>
          </p:nvSpPr>
          <p:spPr>
            <a:xfrm>
              <a:off x="6050091" y="3082430"/>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9" name="矩形 168">
              <a:extLst>
                <a:ext uri="{FF2B5EF4-FFF2-40B4-BE49-F238E27FC236}">
                  <a16:creationId xmlns:a16="http://schemas.microsoft.com/office/drawing/2014/main" id="{3FDEA72F-92C4-1B45-B542-CD9676F6106F}"/>
                </a:ext>
              </a:extLst>
            </p:cNvPr>
            <p:cNvSpPr/>
            <p:nvPr/>
          </p:nvSpPr>
          <p:spPr>
            <a:xfrm>
              <a:off x="6351701" y="3082430"/>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70" name="矩形 169">
              <a:extLst>
                <a:ext uri="{FF2B5EF4-FFF2-40B4-BE49-F238E27FC236}">
                  <a16:creationId xmlns:a16="http://schemas.microsoft.com/office/drawing/2014/main" id="{04FD5369-972A-424C-88DF-24EC16C9C6E3}"/>
                </a:ext>
              </a:extLst>
            </p:cNvPr>
            <p:cNvSpPr/>
            <p:nvPr/>
          </p:nvSpPr>
          <p:spPr>
            <a:xfrm>
              <a:off x="6644481" y="308448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71" name="矩形 170">
              <a:extLst>
                <a:ext uri="{FF2B5EF4-FFF2-40B4-BE49-F238E27FC236}">
                  <a16:creationId xmlns:a16="http://schemas.microsoft.com/office/drawing/2014/main" id="{F1BEF6CF-6DED-2F49-9BD6-C008DE971468}"/>
                </a:ext>
              </a:extLst>
            </p:cNvPr>
            <p:cNvSpPr/>
            <p:nvPr/>
          </p:nvSpPr>
          <p:spPr>
            <a:xfrm>
              <a:off x="3420680" y="306878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7</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72" name="缺角矩形 171">
              <a:extLst>
                <a:ext uri="{FF2B5EF4-FFF2-40B4-BE49-F238E27FC236}">
                  <a16:creationId xmlns:a16="http://schemas.microsoft.com/office/drawing/2014/main" id="{17ADEF35-911C-DB4C-8E18-2D53E1B0DAA7}"/>
                </a:ext>
              </a:extLst>
            </p:cNvPr>
            <p:cNvSpPr/>
            <p:nvPr/>
          </p:nvSpPr>
          <p:spPr>
            <a:xfrm>
              <a:off x="3127887" y="3068784"/>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kern="0" dirty="0">
                  <a:latin typeface="Arial Rounded MT Bold" panose="020F0704030504030204" pitchFamily="34" charset="0"/>
                  <a:ea typeface="宋体" panose="02010600030101010101" pitchFamily="2" charset="-122"/>
                  <a:sym typeface="Arial"/>
                </a:rPr>
                <a:t>6</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73" name="梯形 172">
              <a:extLst>
                <a:ext uri="{FF2B5EF4-FFF2-40B4-BE49-F238E27FC236}">
                  <a16:creationId xmlns:a16="http://schemas.microsoft.com/office/drawing/2014/main" id="{E9A451B9-5213-1243-8C66-CD950D08062C}"/>
                </a:ext>
              </a:extLst>
            </p:cNvPr>
            <p:cNvSpPr/>
            <p:nvPr/>
          </p:nvSpPr>
          <p:spPr>
            <a:xfrm>
              <a:off x="3713479" y="3068783"/>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8</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74" name="缺角矩形 173">
              <a:extLst>
                <a:ext uri="{FF2B5EF4-FFF2-40B4-BE49-F238E27FC236}">
                  <a16:creationId xmlns:a16="http://schemas.microsoft.com/office/drawing/2014/main" id="{651EE5CB-0C40-174F-A299-E3566BEDA699}"/>
                </a:ext>
              </a:extLst>
            </p:cNvPr>
            <p:cNvSpPr/>
            <p:nvPr/>
          </p:nvSpPr>
          <p:spPr>
            <a:xfrm>
              <a:off x="6937260" y="3082430"/>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175" name="直线箭头连接符 174">
              <a:extLst>
                <a:ext uri="{FF2B5EF4-FFF2-40B4-BE49-F238E27FC236}">
                  <a16:creationId xmlns:a16="http://schemas.microsoft.com/office/drawing/2014/main" id="{12764D5F-22A2-8946-854E-2F7B648C6B5E}"/>
                </a:ext>
              </a:extLst>
            </p:cNvPr>
            <p:cNvCxnSpPr>
              <a:cxnSpLocks/>
            </p:cNvCxnSpPr>
            <p:nvPr/>
          </p:nvCxnSpPr>
          <p:spPr>
            <a:xfrm>
              <a:off x="1357803" y="3409577"/>
              <a:ext cx="6066525"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176" name="文本框 175">
              <a:extLst>
                <a:ext uri="{FF2B5EF4-FFF2-40B4-BE49-F238E27FC236}">
                  <a16:creationId xmlns:a16="http://schemas.microsoft.com/office/drawing/2014/main" id="{F8B9E7D9-919E-A04F-9C15-119382077C3C}"/>
                </a:ext>
              </a:extLst>
            </p:cNvPr>
            <p:cNvSpPr txBox="1"/>
            <p:nvPr/>
          </p:nvSpPr>
          <p:spPr>
            <a:xfrm>
              <a:off x="1256906" y="3424794"/>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Old</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77" name="文本框 176">
              <a:extLst>
                <a:ext uri="{FF2B5EF4-FFF2-40B4-BE49-F238E27FC236}">
                  <a16:creationId xmlns:a16="http://schemas.microsoft.com/office/drawing/2014/main" id="{99E913B3-C69D-C346-9C93-77D02D326601}"/>
                </a:ext>
              </a:extLst>
            </p:cNvPr>
            <p:cNvSpPr txBox="1"/>
            <p:nvPr/>
          </p:nvSpPr>
          <p:spPr>
            <a:xfrm>
              <a:off x="6759640" y="3420378"/>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New</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78" name="六边形 177">
              <a:extLst>
                <a:ext uri="{FF2B5EF4-FFF2-40B4-BE49-F238E27FC236}">
                  <a16:creationId xmlns:a16="http://schemas.microsoft.com/office/drawing/2014/main" id="{A69A5CAB-D851-4640-A9C9-0575E2012D65}"/>
                </a:ext>
              </a:extLst>
            </p:cNvPr>
            <p:cNvSpPr/>
            <p:nvPr/>
          </p:nvSpPr>
          <p:spPr>
            <a:xfrm>
              <a:off x="2830785" y="307982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79" name="文本框 178">
              <a:extLst>
                <a:ext uri="{FF2B5EF4-FFF2-40B4-BE49-F238E27FC236}">
                  <a16:creationId xmlns:a16="http://schemas.microsoft.com/office/drawing/2014/main" id="{13449AD4-A872-B34C-A6C2-51C0C1CAF92B}"/>
                </a:ext>
              </a:extLst>
            </p:cNvPr>
            <p:cNvSpPr txBox="1"/>
            <p:nvPr/>
          </p:nvSpPr>
          <p:spPr>
            <a:xfrm>
              <a:off x="4475865" y="3051624"/>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0" name="文本框 179">
              <a:extLst>
                <a:ext uri="{FF2B5EF4-FFF2-40B4-BE49-F238E27FC236}">
                  <a16:creationId xmlns:a16="http://schemas.microsoft.com/office/drawing/2014/main" id="{C6CC86A9-86D7-FE4F-8A95-59D101845256}"/>
                </a:ext>
              </a:extLst>
            </p:cNvPr>
            <p:cNvSpPr txBox="1"/>
            <p:nvPr/>
          </p:nvSpPr>
          <p:spPr>
            <a:xfrm>
              <a:off x="4775532" y="3079872"/>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1" name="文本框 180">
              <a:extLst>
                <a:ext uri="{FF2B5EF4-FFF2-40B4-BE49-F238E27FC236}">
                  <a16:creationId xmlns:a16="http://schemas.microsoft.com/office/drawing/2014/main" id="{D66080A1-6B52-094A-A71E-8A53D3EDED91}"/>
                </a:ext>
              </a:extLst>
            </p:cNvPr>
            <p:cNvSpPr txBox="1"/>
            <p:nvPr/>
          </p:nvSpPr>
          <p:spPr>
            <a:xfrm>
              <a:off x="5379932" y="3051960"/>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25</a:t>
              </a:r>
              <a:endParaRPr kumimoji="1" lang="zh-CN" altLang="en-US"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2" name="文本框 181">
              <a:extLst>
                <a:ext uri="{FF2B5EF4-FFF2-40B4-BE49-F238E27FC236}">
                  <a16:creationId xmlns:a16="http://schemas.microsoft.com/office/drawing/2014/main" id="{306276EB-98F7-9144-8B5D-088CA88AFF3C}"/>
                </a:ext>
              </a:extLst>
            </p:cNvPr>
            <p:cNvSpPr txBox="1"/>
            <p:nvPr/>
          </p:nvSpPr>
          <p:spPr>
            <a:xfrm>
              <a:off x="5969085" y="305432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3" name="文本框 182">
              <a:extLst>
                <a:ext uri="{FF2B5EF4-FFF2-40B4-BE49-F238E27FC236}">
                  <a16:creationId xmlns:a16="http://schemas.microsoft.com/office/drawing/2014/main" id="{EA7F977E-CDB9-494C-87B8-89EF41A014E1}"/>
                </a:ext>
              </a:extLst>
            </p:cNvPr>
            <p:cNvSpPr txBox="1"/>
            <p:nvPr/>
          </p:nvSpPr>
          <p:spPr>
            <a:xfrm>
              <a:off x="6269589" y="3062107"/>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4" name="文本框 183">
              <a:extLst>
                <a:ext uri="{FF2B5EF4-FFF2-40B4-BE49-F238E27FC236}">
                  <a16:creationId xmlns:a16="http://schemas.microsoft.com/office/drawing/2014/main" id="{06B20785-0868-FE48-8EB6-74029133EB3D}"/>
                </a:ext>
              </a:extLst>
            </p:cNvPr>
            <p:cNvSpPr txBox="1"/>
            <p:nvPr/>
          </p:nvSpPr>
          <p:spPr>
            <a:xfrm>
              <a:off x="6565733" y="305827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5" name="文本框 184">
              <a:extLst>
                <a:ext uri="{FF2B5EF4-FFF2-40B4-BE49-F238E27FC236}">
                  <a16:creationId xmlns:a16="http://schemas.microsoft.com/office/drawing/2014/main" id="{E2EC2BDF-97EC-8D4B-97A3-400CB51640BF}"/>
                </a:ext>
              </a:extLst>
            </p:cNvPr>
            <p:cNvSpPr txBox="1"/>
            <p:nvPr/>
          </p:nvSpPr>
          <p:spPr>
            <a:xfrm>
              <a:off x="6851917" y="305827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30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6" name="六边形 185">
              <a:extLst>
                <a:ext uri="{FF2B5EF4-FFF2-40B4-BE49-F238E27FC236}">
                  <a16:creationId xmlns:a16="http://schemas.microsoft.com/office/drawing/2014/main" id="{F8C21A37-D9B0-2E41-AB7D-D817BD1BDB5C}"/>
                </a:ext>
              </a:extLst>
            </p:cNvPr>
            <p:cNvSpPr/>
            <p:nvPr/>
          </p:nvSpPr>
          <p:spPr>
            <a:xfrm>
              <a:off x="2227139" y="3064066"/>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87" name="矩形 186">
              <a:extLst>
                <a:ext uri="{FF2B5EF4-FFF2-40B4-BE49-F238E27FC236}">
                  <a16:creationId xmlns:a16="http://schemas.microsoft.com/office/drawing/2014/main" id="{97411DBC-1B46-A644-8498-3C46B17A2266}"/>
                </a:ext>
              </a:extLst>
            </p:cNvPr>
            <p:cNvSpPr/>
            <p:nvPr/>
          </p:nvSpPr>
          <p:spPr>
            <a:xfrm>
              <a:off x="5150886" y="309135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88" name="文本框 187">
              <a:extLst>
                <a:ext uri="{FF2B5EF4-FFF2-40B4-BE49-F238E27FC236}">
                  <a16:creationId xmlns:a16="http://schemas.microsoft.com/office/drawing/2014/main" id="{09EE0109-D071-6440-A1B7-A293C5F41AC4}"/>
                </a:ext>
              </a:extLst>
            </p:cNvPr>
            <p:cNvSpPr txBox="1"/>
            <p:nvPr/>
          </p:nvSpPr>
          <p:spPr>
            <a:xfrm>
              <a:off x="5059390" y="306825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24</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9" name="矩形 188">
              <a:extLst>
                <a:ext uri="{FF2B5EF4-FFF2-40B4-BE49-F238E27FC236}">
                  <a16:creationId xmlns:a16="http://schemas.microsoft.com/office/drawing/2014/main" id="{B084ECCA-D520-0847-AA7F-0519C9AD30B6}"/>
                </a:ext>
              </a:extLst>
            </p:cNvPr>
            <p:cNvSpPr/>
            <p:nvPr/>
          </p:nvSpPr>
          <p:spPr>
            <a:xfrm>
              <a:off x="5760789" y="308189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90" name="文本框 189">
              <a:extLst>
                <a:ext uri="{FF2B5EF4-FFF2-40B4-BE49-F238E27FC236}">
                  <a16:creationId xmlns:a16="http://schemas.microsoft.com/office/drawing/2014/main" id="{2F30134A-7DF4-D145-A06F-4E8F854C56C6}"/>
                </a:ext>
              </a:extLst>
            </p:cNvPr>
            <p:cNvSpPr txBox="1"/>
            <p:nvPr/>
          </p:nvSpPr>
          <p:spPr>
            <a:xfrm>
              <a:off x="5669293" y="305879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26</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91" name="文本框 190">
              <a:extLst>
                <a:ext uri="{FF2B5EF4-FFF2-40B4-BE49-F238E27FC236}">
                  <a16:creationId xmlns:a16="http://schemas.microsoft.com/office/drawing/2014/main" id="{75523FC6-1D44-654D-8D66-D470C59F8B38}"/>
                </a:ext>
              </a:extLst>
            </p:cNvPr>
            <p:cNvSpPr txBox="1"/>
            <p:nvPr/>
          </p:nvSpPr>
          <p:spPr>
            <a:xfrm>
              <a:off x="3833891" y="2965976"/>
              <a:ext cx="781548"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600" b="1"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a:t>
              </a:r>
              <a:endParaRPr kumimoji="0" lang="zh-CN" altLang="en-US" sz="1600" b="1"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94" name="下弧形箭头 193">
            <a:extLst>
              <a:ext uri="{FF2B5EF4-FFF2-40B4-BE49-F238E27FC236}">
                <a16:creationId xmlns:a16="http://schemas.microsoft.com/office/drawing/2014/main" id="{1B8B3AA1-AD44-1A47-90AB-CBF6CAF7A049}"/>
              </a:ext>
            </a:extLst>
          </p:cNvPr>
          <p:cNvSpPr/>
          <p:nvPr/>
        </p:nvSpPr>
        <p:spPr bwMode="auto">
          <a:xfrm flipV="1">
            <a:off x="3363397" y="5031013"/>
            <a:ext cx="4316337" cy="540191"/>
          </a:xfrm>
          <a:prstGeom prst="curvedDownArrow">
            <a:avLst/>
          </a:prstGeom>
          <a:solidFill>
            <a:schemeClr val="accent6">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kumimoji="1" lang="zh-CN" altLang="en-US" sz="2400" dirty="0"/>
          </a:p>
        </p:txBody>
      </p:sp>
      <p:sp>
        <p:nvSpPr>
          <p:cNvPr id="195" name="文本框 194">
            <a:extLst>
              <a:ext uri="{FF2B5EF4-FFF2-40B4-BE49-F238E27FC236}">
                <a16:creationId xmlns:a16="http://schemas.microsoft.com/office/drawing/2014/main" id="{0692584A-4523-0F40-880C-8F28006EC1EB}"/>
              </a:ext>
            </a:extLst>
          </p:cNvPr>
          <p:cNvSpPr txBox="1"/>
          <p:nvPr/>
        </p:nvSpPr>
        <p:spPr>
          <a:xfrm>
            <a:off x="4603297" y="5261086"/>
            <a:ext cx="1837509"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Retrieve</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nvGrpSpPr>
          <p:cNvPr id="196" name="组合 195">
            <a:extLst>
              <a:ext uri="{FF2B5EF4-FFF2-40B4-BE49-F238E27FC236}">
                <a16:creationId xmlns:a16="http://schemas.microsoft.com/office/drawing/2014/main" id="{39B819C4-D0B4-4D44-8E73-4E7999D8605A}"/>
              </a:ext>
            </a:extLst>
          </p:cNvPr>
          <p:cNvGrpSpPr/>
          <p:nvPr/>
        </p:nvGrpSpPr>
        <p:grpSpPr>
          <a:xfrm>
            <a:off x="1477952" y="5586424"/>
            <a:ext cx="9870002" cy="844543"/>
            <a:chOff x="1477952" y="5586424"/>
            <a:chExt cx="9870002" cy="844543"/>
          </a:xfrm>
        </p:grpSpPr>
        <p:sp>
          <p:nvSpPr>
            <p:cNvPr id="197" name="圆角矩形 196">
              <a:extLst>
                <a:ext uri="{FF2B5EF4-FFF2-40B4-BE49-F238E27FC236}">
                  <a16:creationId xmlns:a16="http://schemas.microsoft.com/office/drawing/2014/main" id="{9FD6C69E-E8F9-FC42-ACCB-EEA011742633}"/>
                </a:ext>
              </a:extLst>
            </p:cNvPr>
            <p:cNvSpPr/>
            <p:nvPr/>
          </p:nvSpPr>
          <p:spPr>
            <a:xfrm>
              <a:off x="1477952" y="5586424"/>
              <a:ext cx="9870002" cy="831722"/>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grpSp>
          <p:nvGrpSpPr>
            <p:cNvPr id="198" name="组合 197">
              <a:extLst>
                <a:ext uri="{FF2B5EF4-FFF2-40B4-BE49-F238E27FC236}">
                  <a16:creationId xmlns:a16="http://schemas.microsoft.com/office/drawing/2014/main" id="{3BBCB355-4F88-104F-B526-810D1E8C6979}"/>
                </a:ext>
              </a:extLst>
            </p:cNvPr>
            <p:cNvGrpSpPr/>
            <p:nvPr/>
          </p:nvGrpSpPr>
          <p:grpSpPr>
            <a:xfrm>
              <a:off x="1577651" y="5728231"/>
              <a:ext cx="9497597" cy="702736"/>
              <a:chOff x="1256906" y="3029835"/>
              <a:chExt cx="9497597" cy="702736"/>
            </a:xfrm>
          </p:grpSpPr>
          <p:sp>
            <p:nvSpPr>
              <p:cNvPr id="201" name="椭圆 200">
                <a:extLst>
                  <a:ext uri="{FF2B5EF4-FFF2-40B4-BE49-F238E27FC236}">
                    <a16:creationId xmlns:a16="http://schemas.microsoft.com/office/drawing/2014/main" id="{185A754D-F86A-B048-AC59-C29CFF8B63C9}"/>
                  </a:ext>
                </a:extLst>
              </p:cNvPr>
              <p:cNvSpPr/>
              <p:nvPr/>
            </p:nvSpPr>
            <p:spPr>
              <a:xfrm>
                <a:off x="1649277" y="305269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02" name="矩形 201">
                <a:extLst>
                  <a:ext uri="{FF2B5EF4-FFF2-40B4-BE49-F238E27FC236}">
                    <a16:creationId xmlns:a16="http://schemas.microsoft.com/office/drawing/2014/main" id="{36E8BA7D-0E89-4E4C-BECC-99CE2A6A96FC}"/>
                  </a:ext>
                </a:extLst>
              </p:cNvPr>
              <p:cNvSpPr/>
              <p:nvPr/>
            </p:nvSpPr>
            <p:spPr>
              <a:xfrm>
                <a:off x="1945002" y="3052691"/>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03" name="六边形 202">
                <a:extLst>
                  <a:ext uri="{FF2B5EF4-FFF2-40B4-BE49-F238E27FC236}">
                    <a16:creationId xmlns:a16="http://schemas.microsoft.com/office/drawing/2014/main" id="{6EF712D9-E224-724D-9104-F65738099BF4}"/>
                  </a:ext>
                </a:extLst>
              </p:cNvPr>
              <p:cNvSpPr/>
              <p:nvPr/>
            </p:nvSpPr>
            <p:spPr>
              <a:xfrm>
                <a:off x="2539725" y="307368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04" name="六边形 203">
                <a:extLst>
                  <a:ext uri="{FF2B5EF4-FFF2-40B4-BE49-F238E27FC236}">
                    <a16:creationId xmlns:a16="http://schemas.microsoft.com/office/drawing/2014/main" id="{EE177C64-B554-764D-897F-D6B7DA656769}"/>
                  </a:ext>
                </a:extLst>
              </p:cNvPr>
              <p:cNvSpPr/>
              <p:nvPr/>
            </p:nvSpPr>
            <p:spPr>
              <a:xfrm>
                <a:off x="4001791" y="307065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9</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05" name="矩形 204">
                <a:extLst>
                  <a:ext uri="{FF2B5EF4-FFF2-40B4-BE49-F238E27FC236}">
                    <a16:creationId xmlns:a16="http://schemas.microsoft.com/office/drawing/2014/main" id="{A6946602-1B02-DB43-A3FE-68779E48A675}"/>
                  </a:ext>
                </a:extLst>
              </p:cNvPr>
              <p:cNvSpPr/>
              <p:nvPr/>
            </p:nvSpPr>
            <p:spPr>
              <a:xfrm>
                <a:off x="4588511" y="307174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06" name="缺角矩形 205">
                <a:extLst>
                  <a:ext uri="{FF2B5EF4-FFF2-40B4-BE49-F238E27FC236}">
                    <a16:creationId xmlns:a16="http://schemas.microsoft.com/office/drawing/2014/main" id="{FEACF50B-BC4B-6A4B-B67D-9896A650A03C}"/>
                  </a:ext>
                </a:extLst>
              </p:cNvPr>
              <p:cNvSpPr/>
              <p:nvPr/>
            </p:nvSpPr>
            <p:spPr>
              <a:xfrm>
                <a:off x="4282552" y="3070540"/>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8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07" name="矩形 206">
                <a:extLst>
                  <a:ext uri="{FF2B5EF4-FFF2-40B4-BE49-F238E27FC236}">
                    <a16:creationId xmlns:a16="http://schemas.microsoft.com/office/drawing/2014/main" id="{FCCBC1B7-D1DA-6C48-AF19-ECB2B5803039}"/>
                  </a:ext>
                </a:extLst>
              </p:cNvPr>
              <p:cNvSpPr/>
              <p:nvPr/>
            </p:nvSpPr>
            <p:spPr>
              <a:xfrm>
                <a:off x="4884231" y="307174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08" name="矩形 207">
                <a:extLst>
                  <a:ext uri="{FF2B5EF4-FFF2-40B4-BE49-F238E27FC236}">
                    <a16:creationId xmlns:a16="http://schemas.microsoft.com/office/drawing/2014/main" id="{6FC5D422-BE60-2B44-9ABD-020666CEB4A6}"/>
                  </a:ext>
                </a:extLst>
              </p:cNvPr>
              <p:cNvSpPr/>
              <p:nvPr/>
            </p:nvSpPr>
            <p:spPr>
              <a:xfrm>
                <a:off x="5179951" y="308536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09" name="六边形 208">
                <a:extLst>
                  <a:ext uri="{FF2B5EF4-FFF2-40B4-BE49-F238E27FC236}">
                    <a16:creationId xmlns:a16="http://schemas.microsoft.com/office/drawing/2014/main" id="{5AC3AA16-7FA2-0E4C-B233-AEF9BCDD8BE2}"/>
                  </a:ext>
                </a:extLst>
              </p:cNvPr>
              <p:cNvSpPr/>
              <p:nvPr/>
            </p:nvSpPr>
            <p:spPr>
              <a:xfrm>
                <a:off x="5472731" y="3085362"/>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0" name="六边形 209">
                <a:extLst>
                  <a:ext uri="{FF2B5EF4-FFF2-40B4-BE49-F238E27FC236}">
                    <a16:creationId xmlns:a16="http://schemas.microsoft.com/office/drawing/2014/main" id="{DBC542F2-8A8E-CD45-B78D-6F7E7E41B7A8}"/>
                  </a:ext>
                </a:extLst>
              </p:cNvPr>
              <p:cNvSpPr/>
              <p:nvPr/>
            </p:nvSpPr>
            <p:spPr>
              <a:xfrm>
                <a:off x="6660634" y="307128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1" name="椭圆 210">
                <a:extLst>
                  <a:ext uri="{FF2B5EF4-FFF2-40B4-BE49-F238E27FC236}">
                    <a16:creationId xmlns:a16="http://schemas.microsoft.com/office/drawing/2014/main" id="{A7433EF7-4299-1241-9A5C-4F2261310D22}"/>
                  </a:ext>
                </a:extLst>
              </p:cNvPr>
              <p:cNvSpPr/>
              <p:nvPr/>
            </p:nvSpPr>
            <p:spPr>
              <a:xfrm>
                <a:off x="6959297" y="307128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2" name="椭圆 211">
                <a:extLst>
                  <a:ext uri="{FF2B5EF4-FFF2-40B4-BE49-F238E27FC236}">
                    <a16:creationId xmlns:a16="http://schemas.microsoft.com/office/drawing/2014/main" id="{CBB0C986-6932-2D48-AF12-198A99A536C2}"/>
                  </a:ext>
                </a:extLst>
              </p:cNvPr>
              <p:cNvSpPr/>
              <p:nvPr/>
            </p:nvSpPr>
            <p:spPr>
              <a:xfrm>
                <a:off x="7255017" y="307508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3" name="缺角矩形 212">
                <a:extLst>
                  <a:ext uri="{FF2B5EF4-FFF2-40B4-BE49-F238E27FC236}">
                    <a16:creationId xmlns:a16="http://schemas.microsoft.com/office/drawing/2014/main" id="{F1F40EEC-704C-4C47-B940-3F2A9A95ADC6}"/>
                  </a:ext>
                </a:extLst>
              </p:cNvPr>
              <p:cNvSpPr/>
              <p:nvPr/>
            </p:nvSpPr>
            <p:spPr>
              <a:xfrm>
                <a:off x="7838349" y="3075648"/>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4" name="梯形 213">
                <a:extLst>
                  <a:ext uri="{FF2B5EF4-FFF2-40B4-BE49-F238E27FC236}">
                    <a16:creationId xmlns:a16="http://schemas.microsoft.com/office/drawing/2014/main" id="{386927E9-FC0B-FD4D-A453-2668E7137CE4}"/>
                  </a:ext>
                </a:extLst>
              </p:cNvPr>
              <p:cNvSpPr/>
              <p:nvPr/>
            </p:nvSpPr>
            <p:spPr>
              <a:xfrm>
                <a:off x="8147713" y="3075648"/>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5" name="六边形 214">
                <a:extLst>
                  <a:ext uri="{FF2B5EF4-FFF2-40B4-BE49-F238E27FC236}">
                    <a16:creationId xmlns:a16="http://schemas.microsoft.com/office/drawing/2014/main" id="{D71B71D4-A7E0-5A41-86CE-947E9761597B}"/>
                  </a:ext>
                </a:extLst>
              </p:cNvPr>
              <p:cNvSpPr/>
              <p:nvPr/>
            </p:nvSpPr>
            <p:spPr>
              <a:xfrm>
                <a:off x="8748573" y="308370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6" name="椭圆 215">
                <a:extLst>
                  <a:ext uri="{FF2B5EF4-FFF2-40B4-BE49-F238E27FC236}">
                    <a16:creationId xmlns:a16="http://schemas.microsoft.com/office/drawing/2014/main" id="{1079F5F0-CC61-6C40-A791-AC4FAC8B0244}"/>
                  </a:ext>
                </a:extLst>
              </p:cNvPr>
              <p:cNvSpPr/>
              <p:nvPr/>
            </p:nvSpPr>
            <p:spPr>
              <a:xfrm>
                <a:off x="9334124" y="3083706"/>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7" name="矩形 216">
                <a:extLst>
                  <a:ext uri="{FF2B5EF4-FFF2-40B4-BE49-F238E27FC236}">
                    <a16:creationId xmlns:a16="http://schemas.microsoft.com/office/drawing/2014/main" id="{CF24B685-9AA8-9E4A-B620-C24C727C526D}"/>
                  </a:ext>
                </a:extLst>
              </p:cNvPr>
              <p:cNvSpPr/>
              <p:nvPr/>
            </p:nvSpPr>
            <p:spPr>
              <a:xfrm>
                <a:off x="9635734" y="308370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18" name="矩形 217">
                <a:extLst>
                  <a:ext uri="{FF2B5EF4-FFF2-40B4-BE49-F238E27FC236}">
                    <a16:creationId xmlns:a16="http://schemas.microsoft.com/office/drawing/2014/main" id="{7C475079-C3BC-4745-8109-CB71D9C052B7}"/>
                  </a:ext>
                </a:extLst>
              </p:cNvPr>
              <p:cNvSpPr/>
              <p:nvPr/>
            </p:nvSpPr>
            <p:spPr>
              <a:xfrm>
                <a:off x="9928514" y="308576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9" name="矩形 218">
                <a:extLst>
                  <a:ext uri="{FF2B5EF4-FFF2-40B4-BE49-F238E27FC236}">
                    <a16:creationId xmlns:a16="http://schemas.microsoft.com/office/drawing/2014/main" id="{11ECCB0F-F516-C241-BF42-9261FEFDD037}"/>
                  </a:ext>
                </a:extLst>
              </p:cNvPr>
              <p:cNvSpPr/>
              <p:nvPr/>
            </p:nvSpPr>
            <p:spPr>
              <a:xfrm>
                <a:off x="3420680" y="306878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7</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20" name="缺角矩形 219">
                <a:extLst>
                  <a:ext uri="{FF2B5EF4-FFF2-40B4-BE49-F238E27FC236}">
                    <a16:creationId xmlns:a16="http://schemas.microsoft.com/office/drawing/2014/main" id="{32790E73-61A1-5544-8B77-166472F4ABF2}"/>
                  </a:ext>
                </a:extLst>
              </p:cNvPr>
              <p:cNvSpPr/>
              <p:nvPr/>
            </p:nvSpPr>
            <p:spPr>
              <a:xfrm>
                <a:off x="6335574" y="3078227"/>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1" name="缺角矩形 220">
                <a:extLst>
                  <a:ext uri="{FF2B5EF4-FFF2-40B4-BE49-F238E27FC236}">
                    <a16:creationId xmlns:a16="http://schemas.microsoft.com/office/drawing/2014/main" id="{0D0EF4F1-85A4-8749-887A-8F4051C8EF2D}"/>
                  </a:ext>
                </a:extLst>
              </p:cNvPr>
              <p:cNvSpPr/>
              <p:nvPr/>
            </p:nvSpPr>
            <p:spPr>
              <a:xfrm>
                <a:off x="3127887" y="3068784"/>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kern="0" dirty="0">
                    <a:latin typeface="Arial Rounded MT Bold" panose="020F0704030504030204" pitchFamily="34" charset="0"/>
                    <a:ea typeface="宋体" panose="02010600030101010101" pitchFamily="2" charset="-122"/>
                    <a:sym typeface="Arial"/>
                  </a:rPr>
                  <a:t>6</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22" name="梯形 221">
                <a:extLst>
                  <a:ext uri="{FF2B5EF4-FFF2-40B4-BE49-F238E27FC236}">
                    <a16:creationId xmlns:a16="http://schemas.microsoft.com/office/drawing/2014/main" id="{7E711AC9-9008-C845-B523-D3778F52671F}"/>
                  </a:ext>
                </a:extLst>
              </p:cNvPr>
              <p:cNvSpPr/>
              <p:nvPr/>
            </p:nvSpPr>
            <p:spPr>
              <a:xfrm>
                <a:off x="3713479" y="3068783"/>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8</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23" name="缺角矩形 222">
                <a:extLst>
                  <a:ext uri="{FF2B5EF4-FFF2-40B4-BE49-F238E27FC236}">
                    <a16:creationId xmlns:a16="http://schemas.microsoft.com/office/drawing/2014/main" id="{512F24E4-EBAC-5848-A32C-4D01E8E29C79}"/>
                  </a:ext>
                </a:extLst>
              </p:cNvPr>
              <p:cNvSpPr/>
              <p:nvPr/>
            </p:nvSpPr>
            <p:spPr>
              <a:xfrm>
                <a:off x="10221293" y="3083706"/>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224" name="直线箭头连接符 223">
                <a:extLst>
                  <a:ext uri="{FF2B5EF4-FFF2-40B4-BE49-F238E27FC236}">
                    <a16:creationId xmlns:a16="http://schemas.microsoft.com/office/drawing/2014/main" id="{0C1B637D-F791-5649-957A-DA9EC1B4EF1F}"/>
                  </a:ext>
                </a:extLst>
              </p:cNvPr>
              <p:cNvCxnSpPr>
                <a:cxnSpLocks/>
              </p:cNvCxnSpPr>
              <p:nvPr/>
            </p:nvCxnSpPr>
            <p:spPr>
              <a:xfrm>
                <a:off x="1357803" y="3409577"/>
                <a:ext cx="9396700"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225" name="文本框 224">
                <a:extLst>
                  <a:ext uri="{FF2B5EF4-FFF2-40B4-BE49-F238E27FC236}">
                    <a16:creationId xmlns:a16="http://schemas.microsoft.com/office/drawing/2014/main" id="{960DEBFB-4C95-6948-A131-7E025562715C}"/>
                  </a:ext>
                </a:extLst>
              </p:cNvPr>
              <p:cNvSpPr txBox="1"/>
              <p:nvPr/>
            </p:nvSpPr>
            <p:spPr>
              <a:xfrm>
                <a:off x="1256906" y="3424794"/>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Old</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26" name="文本框 225">
                <a:extLst>
                  <a:ext uri="{FF2B5EF4-FFF2-40B4-BE49-F238E27FC236}">
                    <a16:creationId xmlns:a16="http://schemas.microsoft.com/office/drawing/2014/main" id="{CEF84855-F764-2F4A-B910-E90C81E0801E}"/>
                  </a:ext>
                </a:extLst>
              </p:cNvPr>
              <p:cNvSpPr txBox="1"/>
              <p:nvPr/>
            </p:nvSpPr>
            <p:spPr>
              <a:xfrm>
                <a:off x="10000038" y="3404899"/>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New</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27" name="文本框 226">
                <a:extLst>
                  <a:ext uri="{FF2B5EF4-FFF2-40B4-BE49-F238E27FC236}">
                    <a16:creationId xmlns:a16="http://schemas.microsoft.com/office/drawing/2014/main" id="{45CC49A4-C10B-6740-BE7F-77120BFF6C7B}"/>
                  </a:ext>
                </a:extLst>
              </p:cNvPr>
              <p:cNvSpPr txBox="1"/>
              <p:nvPr/>
            </p:nvSpPr>
            <p:spPr>
              <a:xfrm>
                <a:off x="4495374" y="304021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28" name="文本框 227">
                <a:extLst>
                  <a:ext uri="{FF2B5EF4-FFF2-40B4-BE49-F238E27FC236}">
                    <a16:creationId xmlns:a16="http://schemas.microsoft.com/office/drawing/2014/main" id="{C53B73E9-67EF-3046-8F0D-719BE1138105}"/>
                  </a:ext>
                </a:extLst>
              </p:cNvPr>
              <p:cNvSpPr txBox="1"/>
              <p:nvPr/>
            </p:nvSpPr>
            <p:spPr>
              <a:xfrm>
                <a:off x="4787238" y="302983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29" name="文本框 228">
                <a:extLst>
                  <a:ext uri="{FF2B5EF4-FFF2-40B4-BE49-F238E27FC236}">
                    <a16:creationId xmlns:a16="http://schemas.microsoft.com/office/drawing/2014/main" id="{AF4AEF1A-3776-E041-88F0-A924A306E6F7}"/>
                  </a:ext>
                </a:extLst>
              </p:cNvPr>
              <p:cNvSpPr txBox="1"/>
              <p:nvPr/>
            </p:nvSpPr>
            <p:spPr>
              <a:xfrm>
                <a:off x="5088322" y="304020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13</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0" name="文本框 229">
                <a:extLst>
                  <a:ext uri="{FF2B5EF4-FFF2-40B4-BE49-F238E27FC236}">
                    <a16:creationId xmlns:a16="http://schemas.microsoft.com/office/drawing/2014/main" id="{FE6056A8-93B8-F74F-A117-402C2035F130}"/>
                  </a:ext>
                </a:extLst>
              </p:cNvPr>
              <p:cNvSpPr txBox="1"/>
              <p:nvPr/>
            </p:nvSpPr>
            <p:spPr>
              <a:xfrm>
                <a:off x="5377397" y="305200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14</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1" name="六边形 230">
                <a:extLst>
                  <a:ext uri="{FF2B5EF4-FFF2-40B4-BE49-F238E27FC236}">
                    <a16:creationId xmlns:a16="http://schemas.microsoft.com/office/drawing/2014/main" id="{D37F7E0F-5D74-4944-AE19-258F41CA4371}"/>
                  </a:ext>
                </a:extLst>
              </p:cNvPr>
              <p:cNvSpPr/>
              <p:nvPr/>
            </p:nvSpPr>
            <p:spPr>
              <a:xfrm>
                <a:off x="2830785" y="307982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32" name="文本框 231">
                <a:extLst>
                  <a:ext uri="{FF2B5EF4-FFF2-40B4-BE49-F238E27FC236}">
                    <a16:creationId xmlns:a16="http://schemas.microsoft.com/office/drawing/2014/main" id="{30A1A0DA-1750-F24E-99AA-007E65BA5943}"/>
                  </a:ext>
                </a:extLst>
              </p:cNvPr>
              <p:cNvSpPr txBox="1"/>
              <p:nvPr/>
            </p:nvSpPr>
            <p:spPr>
              <a:xfrm>
                <a:off x="6565321" y="3037847"/>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3" name="矩形 232">
                <a:extLst>
                  <a:ext uri="{FF2B5EF4-FFF2-40B4-BE49-F238E27FC236}">
                    <a16:creationId xmlns:a16="http://schemas.microsoft.com/office/drawing/2014/main" id="{3BDB8FAB-7942-3741-8285-2693A9E6DCCF}"/>
                  </a:ext>
                </a:extLst>
              </p:cNvPr>
              <p:cNvSpPr/>
              <p:nvPr/>
            </p:nvSpPr>
            <p:spPr>
              <a:xfrm>
                <a:off x="7530657" y="308002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34" name="文本框 233">
                <a:extLst>
                  <a:ext uri="{FF2B5EF4-FFF2-40B4-BE49-F238E27FC236}">
                    <a16:creationId xmlns:a16="http://schemas.microsoft.com/office/drawing/2014/main" id="{F1032999-D5B5-0E44-9898-41C14FE2CBEB}"/>
                  </a:ext>
                </a:extLst>
              </p:cNvPr>
              <p:cNvSpPr txBox="1"/>
              <p:nvPr/>
            </p:nvSpPr>
            <p:spPr>
              <a:xfrm>
                <a:off x="6862761" y="303082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5" name="文本框 234">
                <a:extLst>
                  <a:ext uri="{FF2B5EF4-FFF2-40B4-BE49-F238E27FC236}">
                    <a16:creationId xmlns:a16="http://schemas.microsoft.com/office/drawing/2014/main" id="{AE1ECE6C-A3ED-CD47-A80C-871ABBFBCC7B}"/>
                  </a:ext>
                </a:extLst>
              </p:cNvPr>
              <p:cNvSpPr txBox="1"/>
              <p:nvPr/>
            </p:nvSpPr>
            <p:spPr>
              <a:xfrm>
                <a:off x="7173756" y="304294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6" name="文本框 235">
                <a:extLst>
                  <a:ext uri="{FF2B5EF4-FFF2-40B4-BE49-F238E27FC236}">
                    <a16:creationId xmlns:a16="http://schemas.microsoft.com/office/drawing/2014/main" id="{6D7374C9-E4BD-0847-82A5-E7AD4B598C20}"/>
                  </a:ext>
                </a:extLst>
              </p:cNvPr>
              <p:cNvSpPr txBox="1"/>
              <p:nvPr/>
            </p:nvSpPr>
            <p:spPr>
              <a:xfrm>
                <a:off x="7759898" y="305290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7" name="文本框 236">
                <a:extLst>
                  <a:ext uri="{FF2B5EF4-FFF2-40B4-BE49-F238E27FC236}">
                    <a16:creationId xmlns:a16="http://schemas.microsoft.com/office/drawing/2014/main" id="{FDFC043A-7FC5-B249-97D3-A6A692FE6CF4}"/>
                  </a:ext>
                </a:extLst>
              </p:cNvPr>
              <p:cNvSpPr txBox="1"/>
              <p:nvPr/>
            </p:nvSpPr>
            <p:spPr>
              <a:xfrm>
                <a:off x="8059565" y="3081148"/>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8" name="文本框 237">
                <a:extLst>
                  <a:ext uri="{FF2B5EF4-FFF2-40B4-BE49-F238E27FC236}">
                    <a16:creationId xmlns:a16="http://schemas.microsoft.com/office/drawing/2014/main" id="{B92122EC-7804-E746-B96F-53B5ED5304F0}"/>
                  </a:ext>
                </a:extLst>
              </p:cNvPr>
              <p:cNvSpPr txBox="1"/>
              <p:nvPr/>
            </p:nvSpPr>
            <p:spPr>
              <a:xfrm>
                <a:off x="8663965" y="3053236"/>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25</a:t>
                </a:r>
                <a:endParaRPr kumimoji="1" lang="zh-CN" altLang="en-US"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9" name="文本框 238">
                <a:extLst>
                  <a:ext uri="{FF2B5EF4-FFF2-40B4-BE49-F238E27FC236}">
                    <a16:creationId xmlns:a16="http://schemas.microsoft.com/office/drawing/2014/main" id="{C59675C3-3912-1049-8BC0-05C4EEA1B4E9}"/>
                  </a:ext>
                </a:extLst>
              </p:cNvPr>
              <p:cNvSpPr txBox="1"/>
              <p:nvPr/>
            </p:nvSpPr>
            <p:spPr>
              <a:xfrm>
                <a:off x="9253118" y="30555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0" name="文本框 239">
                <a:extLst>
                  <a:ext uri="{FF2B5EF4-FFF2-40B4-BE49-F238E27FC236}">
                    <a16:creationId xmlns:a16="http://schemas.microsoft.com/office/drawing/2014/main" id="{508AC3DC-A835-3F4A-8CD5-52EC641559B4}"/>
                  </a:ext>
                </a:extLst>
              </p:cNvPr>
              <p:cNvSpPr txBox="1"/>
              <p:nvPr/>
            </p:nvSpPr>
            <p:spPr>
              <a:xfrm>
                <a:off x="9553622" y="3063383"/>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1" name="文本框 240">
                <a:extLst>
                  <a:ext uri="{FF2B5EF4-FFF2-40B4-BE49-F238E27FC236}">
                    <a16:creationId xmlns:a16="http://schemas.microsoft.com/office/drawing/2014/main" id="{22583EA2-FD36-1D48-97CA-A996EF0D9B97}"/>
                  </a:ext>
                </a:extLst>
              </p:cNvPr>
              <p:cNvSpPr txBox="1"/>
              <p:nvPr/>
            </p:nvSpPr>
            <p:spPr>
              <a:xfrm>
                <a:off x="9849766" y="305954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2" name="文本框 241">
                <a:extLst>
                  <a:ext uri="{FF2B5EF4-FFF2-40B4-BE49-F238E27FC236}">
                    <a16:creationId xmlns:a16="http://schemas.microsoft.com/office/drawing/2014/main" id="{D1F1D16E-862C-9B49-9C96-602382EE2094}"/>
                  </a:ext>
                </a:extLst>
              </p:cNvPr>
              <p:cNvSpPr txBox="1"/>
              <p:nvPr/>
            </p:nvSpPr>
            <p:spPr>
              <a:xfrm>
                <a:off x="10135950" y="305954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30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3" name="六边形 242">
                <a:extLst>
                  <a:ext uri="{FF2B5EF4-FFF2-40B4-BE49-F238E27FC236}">
                    <a16:creationId xmlns:a16="http://schemas.microsoft.com/office/drawing/2014/main" id="{2B1A0761-F07E-E046-B57D-A1AA4A7E9734}"/>
                  </a:ext>
                </a:extLst>
              </p:cNvPr>
              <p:cNvSpPr/>
              <p:nvPr/>
            </p:nvSpPr>
            <p:spPr>
              <a:xfrm>
                <a:off x="2227139" y="3064066"/>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44" name="文本框 243">
                <a:extLst>
                  <a:ext uri="{FF2B5EF4-FFF2-40B4-BE49-F238E27FC236}">
                    <a16:creationId xmlns:a16="http://schemas.microsoft.com/office/drawing/2014/main" id="{64DBBAA9-10A7-FA42-B42C-7C7C36F45F56}"/>
                  </a:ext>
                </a:extLst>
              </p:cNvPr>
              <p:cNvSpPr txBox="1"/>
              <p:nvPr/>
            </p:nvSpPr>
            <p:spPr>
              <a:xfrm>
                <a:off x="4195479" y="303125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5" name="六边形 244">
                <a:extLst>
                  <a:ext uri="{FF2B5EF4-FFF2-40B4-BE49-F238E27FC236}">
                    <a16:creationId xmlns:a16="http://schemas.microsoft.com/office/drawing/2014/main" id="{D7FB7B7A-EE14-004D-B9DC-4C0801020D47}"/>
                  </a:ext>
                </a:extLst>
              </p:cNvPr>
              <p:cNvSpPr/>
              <p:nvPr/>
            </p:nvSpPr>
            <p:spPr>
              <a:xfrm>
                <a:off x="5740391" y="3073587"/>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46" name="六边形 245">
                <a:extLst>
                  <a:ext uri="{FF2B5EF4-FFF2-40B4-BE49-F238E27FC236}">
                    <a16:creationId xmlns:a16="http://schemas.microsoft.com/office/drawing/2014/main" id="{AEDE404F-06DB-4F4B-AB10-0966DEB43762}"/>
                  </a:ext>
                </a:extLst>
              </p:cNvPr>
              <p:cNvSpPr/>
              <p:nvPr/>
            </p:nvSpPr>
            <p:spPr>
              <a:xfrm>
                <a:off x="6038168" y="307214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47" name="文本框 246">
                <a:extLst>
                  <a:ext uri="{FF2B5EF4-FFF2-40B4-BE49-F238E27FC236}">
                    <a16:creationId xmlns:a16="http://schemas.microsoft.com/office/drawing/2014/main" id="{35DA382B-D38C-A44A-AAD7-7835F4263614}"/>
                  </a:ext>
                </a:extLst>
              </p:cNvPr>
              <p:cNvSpPr txBox="1"/>
              <p:nvPr/>
            </p:nvSpPr>
            <p:spPr>
              <a:xfrm>
                <a:off x="7443731" y="304822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8" name="文本框 247">
                <a:extLst>
                  <a:ext uri="{FF2B5EF4-FFF2-40B4-BE49-F238E27FC236}">
                    <a16:creationId xmlns:a16="http://schemas.microsoft.com/office/drawing/2014/main" id="{67C60F2F-4B39-7048-9A06-01BA1A52862E}"/>
                  </a:ext>
                </a:extLst>
              </p:cNvPr>
              <p:cNvSpPr txBox="1"/>
              <p:nvPr/>
            </p:nvSpPr>
            <p:spPr>
              <a:xfrm>
                <a:off x="5642520" y="30496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15</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9" name="矩形 248">
                <a:extLst>
                  <a:ext uri="{FF2B5EF4-FFF2-40B4-BE49-F238E27FC236}">
                    <a16:creationId xmlns:a16="http://schemas.microsoft.com/office/drawing/2014/main" id="{66D5A263-5ED1-6F47-966C-40E3BD1959BC}"/>
                  </a:ext>
                </a:extLst>
              </p:cNvPr>
              <p:cNvSpPr/>
              <p:nvPr/>
            </p:nvSpPr>
            <p:spPr>
              <a:xfrm>
                <a:off x="8434919" y="309263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50" name="文本框 249">
                <a:extLst>
                  <a:ext uri="{FF2B5EF4-FFF2-40B4-BE49-F238E27FC236}">
                    <a16:creationId xmlns:a16="http://schemas.microsoft.com/office/drawing/2014/main" id="{C94AF942-39CF-4F4A-B0F7-C77EA636D808}"/>
                  </a:ext>
                </a:extLst>
              </p:cNvPr>
              <p:cNvSpPr txBox="1"/>
              <p:nvPr/>
            </p:nvSpPr>
            <p:spPr>
              <a:xfrm>
                <a:off x="8343423" y="306953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24</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51" name="矩形 250">
                <a:extLst>
                  <a:ext uri="{FF2B5EF4-FFF2-40B4-BE49-F238E27FC236}">
                    <a16:creationId xmlns:a16="http://schemas.microsoft.com/office/drawing/2014/main" id="{614EACFB-3096-BD40-B5A3-22048A4C5B5A}"/>
                  </a:ext>
                </a:extLst>
              </p:cNvPr>
              <p:cNvSpPr/>
              <p:nvPr/>
            </p:nvSpPr>
            <p:spPr>
              <a:xfrm>
                <a:off x="9044822" y="308317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52" name="文本框 251">
                <a:extLst>
                  <a:ext uri="{FF2B5EF4-FFF2-40B4-BE49-F238E27FC236}">
                    <a16:creationId xmlns:a16="http://schemas.microsoft.com/office/drawing/2014/main" id="{CEB8AA78-803C-3841-9E11-881C425F861F}"/>
                  </a:ext>
                </a:extLst>
              </p:cNvPr>
              <p:cNvSpPr txBox="1"/>
              <p:nvPr/>
            </p:nvSpPr>
            <p:spPr>
              <a:xfrm>
                <a:off x="8953326" y="306007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26</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99" name="文本框 198">
              <a:extLst>
                <a:ext uri="{FF2B5EF4-FFF2-40B4-BE49-F238E27FC236}">
                  <a16:creationId xmlns:a16="http://schemas.microsoft.com/office/drawing/2014/main" id="{AB960D3D-9A7C-C848-B2B1-471CF043E455}"/>
                </a:ext>
              </a:extLst>
            </p:cNvPr>
            <p:cNvSpPr txBox="1"/>
            <p:nvPr/>
          </p:nvSpPr>
          <p:spPr>
            <a:xfrm>
              <a:off x="6262999" y="574378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16</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00" name="文本框 199">
              <a:extLst>
                <a:ext uri="{FF2B5EF4-FFF2-40B4-BE49-F238E27FC236}">
                  <a16:creationId xmlns:a16="http://schemas.microsoft.com/office/drawing/2014/main" id="{B060D244-1811-944F-9FB8-3DCBD6F925E4}"/>
                </a:ext>
              </a:extLst>
            </p:cNvPr>
            <p:cNvSpPr txBox="1"/>
            <p:nvPr/>
          </p:nvSpPr>
          <p:spPr>
            <a:xfrm>
              <a:off x="6570886" y="575399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11" name="object 2">
            <a:extLst>
              <a:ext uri="{FF2B5EF4-FFF2-40B4-BE49-F238E27FC236}">
                <a16:creationId xmlns:a16="http://schemas.microsoft.com/office/drawing/2014/main" id="{CA3CE70A-686E-4F4E-8024-1008A718E3A6}"/>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7</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896299114"/>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4" y="332656"/>
            <a:ext cx="4337252" cy="590700"/>
          </a:xfrm>
        </p:spPr>
        <p:txBody>
          <a:bodyPr/>
          <a:lstStyle/>
          <a:p>
            <a:r>
              <a:rPr lang="en-US" altLang="zh-CN" dirty="0">
                <a:latin typeface="Arial Rounded MT Bold" panose="020F0704030504030204" pitchFamily="34" charset="0"/>
                <a:sym typeface="Arial"/>
              </a:rPr>
              <a:t>Prior Approaches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A63AE431-BF75-CC47-99E5-9B76C1372636}"/>
              </a:ext>
            </a:extLst>
          </p:cNvPr>
          <p:cNvSpPr/>
          <p:nvPr/>
        </p:nvSpPr>
        <p:spPr>
          <a:xfrm>
            <a:off x="342903" y="1164377"/>
            <a:ext cx="11231475" cy="2710614"/>
          </a:xfrm>
          <a:prstGeom prst="rect">
            <a:avLst/>
          </a:prstGeom>
        </p:spPr>
        <p:txBody>
          <a:bodyPr wrap="square" lIns="0" tIns="0" rIns="0" bIns="0">
            <a:spAutoFit/>
          </a:bodyPr>
          <a:lstStyle/>
          <a:p>
            <a:pPr marL="342900" indent="-342900">
              <a:lnSpc>
                <a:spcPct val="150000"/>
              </a:lnSpc>
              <a:buFont typeface="Wingdings" pitchFamily="2" charset="2"/>
              <a:buChar char="p"/>
            </a:pPr>
            <a:r>
              <a:rPr lang="en-US" altLang="zh-CN" sz="2000" dirty="0">
                <a:solidFill>
                  <a:schemeClr val="bg1">
                    <a:lumMod val="85000"/>
                  </a:schemeClr>
                </a:solidFill>
                <a:latin typeface="Arial Rounded MT Bold" panose="020F0704030504030204" pitchFamily="34" charset="0"/>
                <a:ea typeface="黑体" panose="02010609060101010101" pitchFamily="49" charset="-122"/>
              </a:rPr>
              <a:t>Pull-all: It directly transmits all historical events to the compute node</a:t>
            </a:r>
          </a:p>
          <a:p>
            <a:pPr marL="342900" indent="-342900">
              <a:lnSpc>
                <a:spcPct val="150000"/>
              </a:lnSpc>
              <a:buFont typeface="Wingdings" pitchFamily="2" charset="2"/>
              <a:buChar char="p"/>
            </a:pPr>
            <a:r>
              <a:rPr lang="en-US" altLang="zh-CN" sz="2000" dirty="0">
                <a:latin typeface="Arial Rounded MT Bold" panose="020F0704030504030204" pitchFamily="34" charset="0"/>
                <a:ea typeface="黑体" panose="02010609060101010101" pitchFamily="49" charset="-122"/>
              </a:rPr>
              <a:t>Push-down (</a:t>
            </a:r>
            <a:r>
              <a:rPr lang="en" altLang="zh-CN" sz="2000" dirty="0">
                <a:latin typeface="Arial Rounded MT Bold" panose="020F0704030504030204" pitchFamily="34" charset="0"/>
                <a:ea typeface="黑体" panose="02010609060101010101" pitchFamily="49" charset="-122"/>
              </a:rPr>
              <a:t>under skipping semantics</a:t>
            </a:r>
            <a:r>
              <a:rPr lang="en-US" altLang="zh-CN" sz="2000" dirty="0">
                <a:latin typeface="Arial Rounded MT Bold" panose="020F0704030504030204" pitchFamily="34" charset="0"/>
                <a:ea typeface="黑体" panose="02010609060101010101" pitchFamily="49" charset="-122"/>
              </a:rPr>
              <a:t>):  It </a:t>
            </a:r>
            <a:r>
              <a:rPr lang="en" altLang="zh-CN" sz="2000" dirty="0">
                <a:latin typeface="Arial Rounded MT Bold" panose="020F0704030504030204" pitchFamily="34" charset="0"/>
                <a:ea typeface="黑体" panose="02010609060101010101" pitchFamily="49" charset="-122"/>
              </a:rPr>
              <a:t>first pushes simple independent conditions to storage nodes, only transmits the </a:t>
            </a:r>
            <a:r>
              <a:rPr lang="en-US" altLang="zh-CN" sz="2000" dirty="0">
                <a:latin typeface="Arial Rounded MT Bold" panose="020F0704030504030204" pitchFamily="34" charset="0"/>
                <a:ea typeface="黑体" panose="02010609060101010101" pitchFamily="49" charset="-122"/>
              </a:rPr>
              <a:t>events</a:t>
            </a:r>
            <a:r>
              <a:rPr lang="en" altLang="zh-CN" sz="2000" dirty="0">
                <a:latin typeface="Arial Rounded MT Bold" panose="020F0704030504030204" pitchFamily="34" charset="0"/>
                <a:ea typeface="黑体" panose="02010609060101010101" pitchFamily="49" charset="-122"/>
              </a:rPr>
              <a:t> that hold the independent conditions</a:t>
            </a:r>
          </a:p>
          <a:p>
            <a:pPr marL="342900" indent="-342900">
              <a:lnSpc>
                <a:spcPct val="150000"/>
              </a:lnSpc>
              <a:buFont typeface="Wingdings" pitchFamily="2" charset="2"/>
              <a:buChar char="p"/>
            </a:pPr>
            <a:r>
              <a:rPr lang="en" altLang="zh-CN" sz="2000" dirty="0">
                <a:solidFill>
                  <a:schemeClr val="bg1">
                    <a:lumMod val="85000"/>
                  </a:schemeClr>
                </a:solidFill>
                <a:latin typeface="Arial Rounded MT Bold" panose="020F0704030504030204" pitchFamily="34" charset="0"/>
                <a:ea typeface="黑体" panose="02010609060101010101" pitchFamily="49" charset="-122"/>
              </a:rPr>
              <a:t>Push-pull</a:t>
            </a:r>
            <a:r>
              <a:rPr lang="en-US" altLang="zh-CN" sz="2000" dirty="0">
                <a:solidFill>
                  <a:schemeClr val="bg1">
                    <a:lumMod val="85000"/>
                  </a:schemeClr>
                </a:solidFill>
                <a:latin typeface="Arial Rounded MT Bold" panose="020F0704030504030204" pitchFamily="34" charset="0"/>
                <a:ea typeface="黑体" panose="02010609060101010101" pitchFamily="49" charset="-122"/>
              </a:rPr>
              <a:t> (</a:t>
            </a:r>
            <a:r>
              <a:rPr lang="en" altLang="zh-CN" sz="2000" dirty="0">
                <a:solidFill>
                  <a:schemeClr val="bg1">
                    <a:lumMod val="85000"/>
                  </a:schemeClr>
                </a:solidFill>
                <a:latin typeface="Arial Rounded MT Bold" panose="020F0704030504030204" pitchFamily="34" charset="0"/>
                <a:ea typeface="黑体" panose="02010609060101010101" pitchFamily="49" charset="-122"/>
              </a:rPr>
              <a:t>under skipping semantics): It uses a multi-round transmission mechanism, where each round runs a very time-consuming matching algorithm on the storage node to determine which subset of events needs to be transmitted</a:t>
            </a:r>
            <a:endParaRPr lang="en-US" altLang="zh-CN" sz="2000" dirty="0">
              <a:solidFill>
                <a:schemeClr val="bg1">
                  <a:lumMod val="85000"/>
                </a:schemeClr>
              </a:solidFill>
              <a:latin typeface="Arial Rounded MT Bold" panose="020F0704030504030204" pitchFamily="34" charset="0"/>
              <a:ea typeface="黑体" panose="02010609060101010101" pitchFamily="49" charset="-122"/>
            </a:endParaRPr>
          </a:p>
        </p:txBody>
      </p:sp>
      <p:sp>
        <p:nvSpPr>
          <p:cNvPr id="49" name="文本框 48">
            <a:extLst>
              <a:ext uri="{FF2B5EF4-FFF2-40B4-BE49-F238E27FC236}">
                <a16:creationId xmlns:a16="http://schemas.microsoft.com/office/drawing/2014/main" id="{6B71F422-3F89-3C4C-87FA-160D06A55B61}"/>
              </a:ext>
            </a:extLst>
          </p:cNvPr>
          <p:cNvSpPr txBox="1"/>
          <p:nvPr/>
        </p:nvSpPr>
        <p:spPr>
          <a:xfrm>
            <a:off x="604653" y="5735565"/>
            <a:ext cx="1157796" cy="523220"/>
          </a:xfrm>
          <a:prstGeom prst="rect">
            <a:avLst/>
          </a:prstGeom>
          <a:noFill/>
        </p:spPr>
        <p:txBody>
          <a:bodyPr wrap="square" rtlCol="0">
            <a:spAutoFit/>
          </a:bodyPr>
          <a:lstStyle/>
          <a:p>
            <a:r>
              <a:rPr kumimoji="1" lang="en-US" altLang="zh-CN" sz="1400" dirty="0">
                <a:latin typeface="Arial Rounded MT Bold" panose="020F0704030504030204" pitchFamily="34" charset="0"/>
                <a:ea typeface="Microsoft YaHei" panose="020B0503020204020204" pitchFamily="34" charset="-122"/>
              </a:rPr>
              <a:t>Storage node</a:t>
            </a:r>
            <a:endParaRPr kumimoji="1" lang="zh-CN" altLang="en-US" sz="1400" dirty="0">
              <a:latin typeface="Arial Rounded MT Bold" panose="020F0704030504030204" pitchFamily="34" charset="0"/>
              <a:ea typeface="Microsoft YaHei" panose="020B0503020204020204" pitchFamily="34" charset="-122"/>
            </a:endParaRPr>
          </a:p>
        </p:txBody>
      </p:sp>
      <p:sp>
        <p:nvSpPr>
          <p:cNvPr id="87" name="文本框 86">
            <a:extLst>
              <a:ext uri="{FF2B5EF4-FFF2-40B4-BE49-F238E27FC236}">
                <a16:creationId xmlns:a16="http://schemas.microsoft.com/office/drawing/2014/main" id="{F27C0465-B7CA-CD45-AADC-52C02FB55AC6}"/>
              </a:ext>
            </a:extLst>
          </p:cNvPr>
          <p:cNvSpPr txBox="1"/>
          <p:nvPr/>
        </p:nvSpPr>
        <p:spPr>
          <a:xfrm>
            <a:off x="4603297" y="5261086"/>
            <a:ext cx="1837509"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Retrieve</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88" name="圆角矩形 87">
            <a:extLst>
              <a:ext uri="{FF2B5EF4-FFF2-40B4-BE49-F238E27FC236}">
                <a16:creationId xmlns:a16="http://schemas.microsoft.com/office/drawing/2014/main" id="{7BDD78C6-5C6C-E04B-83F2-368E0E72F75B}"/>
              </a:ext>
            </a:extLst>
          </p:cNvPr>
          <p:cNvSpPr/>
          <p:nvPr/>
        </p:nvSpPr>
        <p:spPr>
          <a:xfrm>
            <a:off x="5005169" y="4154473"/>
            <a:ext cx="6347602" cy="831722"/>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400" b="1" dirty="0">
              <a:latin typeface="Arial Rounded MT Bold" panose="020F0704030504030204" pitchFamily="34" charset="0"/>
            </a:endParaRPr>
          </a:p>
        </p:txBody>
      </p:sp>
      <p:cxnSp>
        <p:nvCxnSpPr>
          <p:cNvPr id="102" name="直线箭头连接符 101">
            <a:extLst>
              <a:ext uri="{FF2B5EF4-FFF2-40B4-BE49-F238E27FC236}">
                <a16:creationId xmlns:a16="http://schemas.microsoft.com/office/drawing/2014/main" id="{D235B07C-A7A7-9449-95FE-DBC544EB3EE6}"/>
              </a:ext>
            </a:extLst>
          </p:cNvPr>
          <p:cNvCxnSpPr>
            <a:cxnSpLocks/>
          </p:cNvCxnSpPr>
          <p:nvPr/>
        </p:nvCxnSpPr>
        <p:spPr>
          <a:xfrm>
            <a:off x="5153374" y="4650012"/>
            <a:ext cx="6066525"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103" name="文本框 102">
            <a:extLst>
              <a:ext uri="{FF2B5EF4-FFF2-40B4-BE49-F238E27FC236}">
                <a16:creationId xmlns:a16="http://schemas.microsoft.com/office/drawing/2014/main" id="{296A8D23-C7E2-A845-87CE-D7D26B01A066}"/>
              </a:ext>
            </a:extLst>
          </p:cNvPr>
          <p:cNvSpPr txBox="1"/>
          <p:nvPr/>
        </p:nvSpPr>
        <p:spPr>
          <a:xfrm>
            <a:off x="5052477" y="4665229"/>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Old</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04" name="文本框 103">
            <a:extLst>
              <a:ext uri="{FF2B5EF4-FFF2-40B4-BE49-F238E27FC236}">
                <a16:creationId xmlns:a16="http://schemas.microsoft.com/office/drawing/2014/main" id="{616A86AB-BD38-144B-9B5E-0A2DA18DB03C}"/>
              </a:ext>
            </a:extLst>
          </p:cNvPr>
          <p:cNvSpPr txBox="1"/>
          <p:nvPr/>
        </p:nvSpPr>
        <p:spPr>
          <a:xfrm>
            <a:off x="10555211" y="4660813"/>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New</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19" name="矩形 118">
            <a:extLst>
              <a:ext uri="{FF2B5EF4-FFF2-40B4-BE49-F238E27FC236}">
                <a16:creationId xmlns:a16="http://schemas.microsoft.com/office/drawing/2014/main" id="{43E0049C-F8FB-7145-BCB2-D0A5C074D8E7}"/>
              </a:ext>
            </a:extLst>
          </p:cNvPr>
          <p:cNvSpPr/>
          <p:nvPr/>
        </p:nvSpPr>
        <p:spPr>
          <a:xfrm>
            <a:off x="5606061" y="434201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20" name="矩形 119">
            <a:extLst>
              <a:ext uri="{FF2B5EF4-FFF2-40B4-BE49-F238E27FC236}">
                <a16:creationId xmlns:a16="http://schemas.microsoft.com/office/drawing/2014/main" id="{49CF6D29-2653-4044-B19E-50C73B200162}"/>
              </a:ext>
            </a:extLst>
          </p:cNvPr>
          <p:cNvSpPr/>
          <p:nvPr/>
        </p:nvSpPr>
        <p:spPr>
          <a:xfrm>
            <a:off x="7077772" y="4328401"/>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21" name="缺角矩形 120">
            <a:extLst>
              <a:ext uri="{FF2B5EF4-FFF2-40B4-BE49-F238E27FC236}">
                <a16:creationId xmlns:a16="http://schemas.microsoft.com/office/drawing/2014/main" id="{04A6BC93-64FD-FF45-978E-D35E865530A1}"/>
              </a:ext>
            </a:extLst>
          </p:cNvPr>
          <p:cNvSpPr/>
          <p:nvPr/>
        </p:nvSpPr>
        <p:spPr>
          <a:xfrm>
            <a:off x="6771813" y="4327194"/>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8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22" name="矩形 121">
            <a:extLst>
              <a:ext uri="{FF2B5EF4-FFF2-40B4-BE49-F238E27FC236}">
                <a16:creationId xmlns:a16="http://schemas.microsoft.com/office/drawing/2014/main" id="{6C337F45-CA3F-EE42-AC8E-305B0B281253}"/>
              </a:ext>
            </a:extLst>
          </p:cNvPr>
          <p:cNvSpPr/>
          <p:nvPr/>
        </p:nvSpPr>
        <p:spPr>
          <a:xfrm>
            <a:off x="7373492" y="4328400"/>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23" name="矩形 122">
            <a:extLst>
              <a:ext uri="{FF2B5EF4-FFF2-40B4-BE49-F238E27FC236}">
                <a16:creationId xmlns:a16="http://schemas.microsoft.com/office/drawing/2014/main" id="{42CEA224-4F01-584A-A860-61303FA43942}"/>
              </a:ext>
            </a:extLst>
          </p:cNvPr>
          <p:cNvSpPr/>
          <p:nvPr/>
        </p:nvSpPr>
        <p:spPr>
          <a:xfrm>
            <a:off x="7669212" y="434201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24" name="缺角矩形 123">
            <a:extLst>
              <a:ext uri="{FF2B5EF4-FFF2-40B4-BE49-F238E27FC236}">
                <a16:creationId xmlns:a16="http://schemas.microsoft.com/office/drawing/2014/main" id="{F3186141-AADB-D64E-9F30-34765BE4E240}"/>
              </a:ext>
            </a:extLst>
          </p:cNvPr>
          <p:cNvSpPr/>
          <p:nvPr/>
        </p:nvSpPr>
        <p:spPr>
          <a:xfrm>
            <a:off x="8596911" y="4334089"/>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25" name="梯形 124">
            <a:extLst>
              <a:ext uri="{FF2B5EF4-FFF2-40B4-BE49-F238E27FC236}">
                <a16:creationId xmlns:a16="http://schemas.microsoft.com/office/drawing/2014/main" id="{579F33FA-796D-304C-89C1-F80347A66574}"/>
              </a:ext>
            </a:extLst>
          </p:cNvPr>
          <p:cNvSpPr/>
          <p:nvPr/>
        </p:nvSpPr>
        <p:spPr>
          <a:xfrm>
            <a:off x="8906275" y="4334089"/>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26" name="矩形 125">
            <a:extLst>
              <a:ext uri="{FF2B5EF4-FFF2-40B4-BE49-F238E27FC236}">
                <a16:creationId xmlns:a16="http://schemas.microsoft.com/office/drawing/2014/main" id="{A8C43D67-F370-A445-8CB5-0AE4B0808FF2}"/>
              </a:ext>
            </a:extLst>
          </p:cNvPr>
          <p:cNvSpPr/>
          <p:nvPr/>
        </p:nvSpPr>
        <p:spPr>
          <a:xfrm>
            <a:off x="9798022" y="4351074"/>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27" name="矩形 126">
            <a:extLst>
              <a:ext uri="{FF2B5EF4-FFF2-40B4-BE49-F238E27FC236}">
                <a16:creationId xmlns:a16="http://schemas.microsoft.com/office/drawing/2014/main" id="{A5C87394-4E96-1948-BCEE-7017B81E8A62}"/>
              </a:ext>
            </a:extLst>
          </p:cNvPr>
          <p:cNvSpPr/>
          <p:nvPr/>
        </p:nvSpPr>
        <p:spPr>
          <a:xfrm>
            <a:off x="10090802" y="4353130"/>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28" name="矩形 127">
            <a:extLst>
              <a:ext uri="{FF2B5EF4-FFF2-40B4-BE49-F238E27FC236}">
                <a16:creationId xmlns:a16="http://schemas.microsoft.com/office/drawing/2014/main" id="{7F46AD80-83B4-084C-88F0-AC5118C74200}"/>
              </a:ext>
            </a:extLst>
          </p:cNvPr>
          <p:cNvSpPr/>
          <p:nvPr/>
        </p:nvSpPr>
        <p:spPr>
          <a:xfrm>
            <a:off x="6191653" y="433515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7</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29" name="缺角矩形 128">
            <a:extLst>
              <a:ext uri="{FF2B5EF4-FFF2-40B4-BE49-F238E27FC236}">
                <a16:creationId xmlns:a16="http://schemas.microsoft.com/office/drawing/2014/main" id="{8FED84A1-C42E-A649-8CE8-F6ABF1FBB52B}"/>
              </a:ext>
            </a:extLst>
          </p:cNvPr>
          <p:cNvSpPr/>
          <p:nvPr/>
        </p:nvSpPr>
        <p:spPr>
          <a:xfrm>
            <a:off x="7985713" y="4339647"/>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30" name="缺角矩形 129">
            <a:extLst>
              <a:ext uri="{FF2B5EF4-FFF2-40B4-BE49-F238E27FC236}">
                <a16:creationId xmlns:a16="http://schemas.microsoft.com/office/drawing/2014/main" id="{324893E9-9597-9247-B739-090BB8B82E5C}"/>
              </a:ext>
            </a:extLst>
          </p:cNvPr>
          <p:cNvSpPr/>
          <p:nvPr/>
        </p:nvSpPr>
        <p:spPr>
          <a:xfrm>
            <a:off x="5898860" y="4335153"/>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kern="0" dirty="0">
                <a:latin typeface="Arial Rounded MT Bold" panose="020F0704030504030204" pitchFamily="34" charset="0"/>
                <a:ea typeface="宋体" panose="02010600030101010101" pitchFamily="2" charset="-122"/>
                <a:sym typeface="Arial"/>
              </a:rPr>
              <a:t>6</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31" name="梯形 130">
            <a:extLst>
              <a:ext uri="{FF2B5EF4-FFF2-40B4-BE49-F238E27FC236}">
                <a16:creationId xmlns:a16="http://schemas.microsoft.com/office/drawing/2014/main" id="{ED0B67A5-909F-2943-894C-20781A1EEB0C}"/>
              </a:ext>
            </a:extLst>
          </p:cNvPr>
          <p:cNvSpPr/>
          <p:nvPr/>
        </p:nvSpPr>
        <p:spPr>
          <a:xfrm>
            <a:off x="6484452" y="4335152"/>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8</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32" name="缺角矩形 131">
            <a:extLst>
              <a:ext uri="{FF2B5EF4-FFF2-40B4-BE49-F238E27FC236}">
                <a16:creationId xmlns:a16="http://schemas.microsoft.com/office/drawing/2014/main" id="{57981B4F-BB73-BD4D-B34E-73E3ADE71FC9}"/>
              </a:ext>
            </a:extLst>
          </p:cNvPr>
          <p:cNvSpPr/>
          <p:nvPr/>
        </p:nvSpPr>
        <p:spPr>
          <a:xfrm>
            <a:off x="10383581" y="4351074"/>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33" name="文本框 132">
            <a:extLst>
              <a:ext uri="{FF2B5EF4-FFF2-40B4-BE49-F238E27FC236}">
                <a16:creationId xmlns:a16="http://schemas.microsoft.com/office/drawing/2014/main" id="{C2BA1BAA-F6DE-6B41-AA95-79CBCC0C1325}"/>
              </a:ext>
            </a:extLst>
          </p:cNvPr>
          <p:cNvSpPr txBox="1"/>
          <p:nvPr/>
        </p:nvSpPr>
        <p:spPr>
          <a:xfrm>
            <a:off x="6984635" y="4296864"/>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34" name="文本框 133">
            <a:extLst>
              <a:ext uri="{FF2B5EF4-FFF2-40B4-BE49-F238E27FC236}">
                <a16:creationId xmlns:a16="http://schemas.microsoft.com/office/drawing/2014/main" id="{8A39D0A3-CF97-AB4C-ABD6-F5B162F8FB77}"/>
              </a:ext>
            </a:extLst>
          </p:cNvPr>
          <p:cNvSpPr txBox="1"/>
          <p:nvPr/>
        </p:nvSpPr>
        <p:spPr>
          <a:xfrm>
            <a:off x="7276499" y="428648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35" name="文本框 134">
            <a:extLst>
              <a:ext uri="{FF2B5EF4-FFF2-40B4-BE49-F238E27FC236}">
                <a16:creationId xmlns:a16="http://schemas.microsoft.com/office/drawing/2014/main" id="{C1A57FC4-02BE-AF47-8542-F21B3B104D49}"/>
              </a:ext>
            </a:extLst>
          </p:cNvPr>
          <p:cNvSpPr txBox="1"/>
          <p:nvPr/>
        </p:nvSpPr>
        <p:spPr>
          <a:xfrm>
            <a:off x="7577583" y="4296863"/>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13</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36" name="文本框 135">
            <a:extLst>
              <a:ext uri="{FF2B5EF4-FFF2-40B4-BE49-F238E27FC236}">
                <a16:creationId xmlns:a16="http://schemas.microsoft.com/office/drawing/2014/main" id="{5D36F84E-F716-924E-AE27-6978CB0C7157}"/>
              </a:ext>
            </a:extLst>
          </p:cNvPr>
          <p:cNvSpPr txBox="1"/>
          <p:nvPr/>
        </p:nvSpPr>
        <p:spPr>
          <a:xfrm>
            <a:off x="7897092" y="430810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37" name="矩形 136">
            <a:extLst>
              <a:ext uri="{FF2B5EF4-FFF2-40B4-BE49-F238E27FC236}">
                <a16:creationId xmlns:a16="http://schemas.microsoft.com/office/drawing/2014/main" id="{F52160DE-0BBE-8B48-AEA6-B77ECFC9F304}"/>
              </a:ext>
            </a:extLst>
          </p:cNvPr>
          <p:cNvSpPr/>
          <p:nvPr/>
        </p:nvSpPr>
        <p:spPr>
          <a:xfrm>
            <a:off x="8289219" y="433846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38" name="文本框 137">
            <a:extLst>
              <a:ext uri="{FF2B5EF4-FFF2-40B4-BE49-F238E27FC236}">
                <a16:creationId xmlns:a16="http://schemas.microsoft.com/office/drawing/2014/main" id="{97AD2252-4BE1-9D40-9965-1F0A4DBA91F2}"/>
              </a:ext>
            </a:extLst>
          </p:cNvPr>
          <p:cNvSpPr txBox="1"/>
          <p:nvPr/>
        </p:nvSpPr>
        <p:spPr>
          <a:xfrm>
            <a:off x="8518460" y="431134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39" name="文本框 138">
            <a:extLst>
              <a:ext uri="{FF2B5EF4-FFF2-40B4-BE49-F238E27FC236}">
                <a16:creationId xmlns:a16="http://schemas.microsoft.com/office/drawing/2014/main" id="{1F882420-7A46-4C4E-A3B6-6AF42564BF0E}"/>
              </a:ext>
            </a:extLst>
          </p:cNvPr>
          <p:cNvSpPr txBox="1"/>
          <p:nvPr/>
        </p:nvSpPr>
        <p:spPr>
          <a:xfrm>
            <a:off x="8818127" y="4339589"/>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40" name="文本框 139">
            <a:extLst>
              <a:ext uri="{FF2B5EF4-FFF2-40B4-BE49-F238E27FC236}">
                <a16:creationId xmlns:a16="http://schemas.microsoft.com/office/drawing/2014/main" id="{626F36E5-0885-E34A-8F5C-AF6BCCAED856}"/>
              </a:ext>
            </a:extLst>
          </p:cNvPr>
          <p:cNvSpPr txBox="1"/>
          <p:nvPr/>
        </p:nvSpPr>
        <p:spPr>
          <a:xfrm>
            <a:off x="9715910" y="433075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41" name="文本框 140">
            <a:extLst>
              <a:ext uri="{FF2B5EF4-FFF2-40B4-BE49-F238E27FC236}">
                <a16:creationId xmlns:a16="http://schemas.microsoft.com/office/drawing/2014/main" id="{B0A44888-1EE8-0B42-9E22-228953AFC2B0}"/>
              </a:ext>
            </a:extLst>
          </p:cNvPr>
          <p:cNvSpPr txBox="1"/>
          <p:nvPr/>
        </p:nvSpPr>
        <p:spPr>
          <a:xfrm>
            <a:off x="10012054" y="4326914"/>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42" name="文本框 141">
            <a:extLst>
              <a:ext uri="{FF2B5EF4-FFF2-40B4-BE49-F238E27FC236}">
                <a16:creationId xmlns:a16="http://schemas.microsoft.com/office/drawing/2014/main" id="{11409189-8324-E245-8E1A-E0008A178899}"/>
              </a:ext>
            </a:extLst>
          </p:cNvPr>
          <p:cNvSpPr txBox="1"/>
          <p:nvPr/>
        </p:nvSpPr>
        <p:spPr>
          <a:xfrm>
            <a:off x="10298238" y="4326914"/>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30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43" name="文本框 142">
            <a:extLst>
              <a:ext uri="{FF2B5EF4-FFF2-40B4-BE49-F238E27FC236}">
                <a16:creationId xmlns:a16="http://schemas.microsoft.com/office/drawing/2014/main" id="{B6387D83-AC38-1044-91A9-6CF601C08E85}"/>
              </a:ext>
            </a:extLst>
          </p:cNvPr>
          <p:cNvSpPr txBox="1"/>
          <p:nvPr/>
        </p:nvSpPr>
        <p:spPr>
          <a:xfrm>
            <a:off x="6684740" y="4287904"/>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44" name="文本框 143">
            <a:extLst>
              <a:ext uri="{FF2B5EF4-FFF2-40B4-BE49-F238E27FC236}">
                <a16:creationId xmlns:a16="http://schemas.microsoft.com/office/drawing/2014/main" id="{A207B771-A6CF-8849-AA82-2959DF5FE0CD}"/>
              </a:ext>
            </a:extLst>
          </p:cNvPr>
          <p:cNvSpPr txBox="1"/>
          <p:nvPr/>
        </p:nvSpPr>
        <p:spPr>
          <a:xfrm>
            <a:off x="8202293" y="4306663"/>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45" name="矩形 144">
            <a:extLst>
              <a:ext uri="{FF2B5EF4-FFF2-40B4-BE49-F238E27FC236}">
                <a16:creationId xmlns:a16="http://schemas.microsoft.com/office/drawing/2014/main" id="{ECAEE682-A96C-564C-98C1-E0454F685F75}"/>
              </a:ext>
            </a:extLst>
          </p:cNvPr>
          <p:cNvSpPr/>
          <p:nvPr/>
        </p:nvSpPr>
        <p:spPr>
          <a:xfrm>
            <a:off x="9193481" y="4351074"/>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46" name="文本框 145">
            <a:extLst>
              <a:ext uri="{FF2B5EF4-FFF2-40B4-BE49-F238E27FC236}">
                <a16:creationId xmlns:a16="http://schemas.microsoft.com/office/drawing/2014/main" id="{99BB7740-63E0-ED4F-811B-9C472F075C7E}"/>
              </a:ext>
            </a:extLst>
          </p:cNvPr>
          <p:cNvSpPr txBox="1"/>
          <p:nvPr/>
        </p:nvSpPr>
        <p:spPr>
          <a:xfrm>
            <a:off x="9101985" y="432797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24</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47" name="矩形 146">
            <a:extLst>
              <a:ext uri="{FF2B5EF4-FFF2-40B4-BE49-F238E27FC236}">
                <a16:creationId xmlns:a16="http://schemas.microsoft.com/office/drawing/2014/main" id="{487A267A-6213-DB4F-B511-BE5FD9A14F98}"/>
              </a:ext>
            </a:extLst>
          </p:cNvPr>
          <p:cNvSpPr/>
          <p:nvPr/>
        </p:nvSpPr>
        <p:spPr>
          <a:xfrm>
            <a:off x="9493989" y="435001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48" name="文本框 147">
            <a:extLst>
              <a:ext uri="{FF2B5EF4-FFF2-40B4-BE49-F238E27FC236}">
                <a16:creationId xmlns:a16="http://schemas.microsoft.com/office/drawing/2014/main" id="{030EC4FD-684D-6F47-B252-3AD6C1B98D96}"/>
              </a:ext>
            </a:extLst>
          </p:cNvPr>
          <p:cNvSpPr txBox="1"/>
          <p:nvPr/>
        </p:nvSpPr>
        <p:spPr>
          <a:xfrm>
            <a:off x="9402493" y="4326914"/>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26</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08" name="下弧形箭头 207">
            <a:extLst>
              <a:ext uri="{FF2B5EF4-FFF2-40B4-BE49-F238E27FC236}">
                <a16:creationId xmlns:a16="http://schemas.microsoft.com/office/drawing/2014/main" id="{37F99B0C-1154-9F4E-9FB8-816214108D47}"/>
              </a:ext>
            </a:extLst>
          </p:cNvPr>
          <p:cNvSpPr/>
          <p:nvPr/>
        </p:nvSpPr>
        <p:spPr bwMode="auto">
          <a:xfrm flipV="1">
            <a:off x="3363397" y="5031013"/>
            <a:ext cx="4316337" cy="540191"/>
          </a:xfrm>
          <a:prstGeom prst="curvedDownArrow">
            <a:avLst/>
          </a:prstGeom>
          <a:solidFill>
            <a:schemeClr val="accent6">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kumimoji="1" lang="zh-CN" altLang="en-US" sz="2400" dirty="0"/>
          </a:p>
        </p:txBody>
      </p:sp>
      <p:grpSp>
        <p:nvGrpSpPr>
          <p:cNvPr id="4" name="组合 3">
            <a:extLst>
              <a:ext uri="{FF2B5EF4-FFF2-40B4-BE49-F238E27FC236}">
                <a16:creationId xmlns:a16="http://schemas.microsoft.com/office/drawing/2014/main" id="{66CD7422-07E0-DD43-B697-7E95269CBF2B}"/>
              </a:ext>
            </a:extLst>
          </p:cNvPr>
          <p:cNvGrpSpPr/>
          <p:nvPr/>
        </p:nvGrpSpPr>
        <p:grpSpPr>
          <a:xfrm>
            <a:off x="1477952" y="5586424"/>
            <a:ext cx="9870002" cy="844543"/>
            <a:chOff x="1477952" y="5586424"/>
            <a:chExt cx="9870002" cy="844543"/>
          </a:xfrm>
        </p:grpSpPr>
        <p:sp>
          <p:nvSpPr>
            <p:cNvPr id="152" name="圆角矩形 151">
              <a:extLst>
                <a:ext uri="{FF2B5EF4-FFF2-40B4-BE49-F238E27FC236}">
                  <a16:creationId xmlns:a16="http://schemas.microsoft.com/office/drawing/2014/main" id="{DA20CDB4-8CC5-B54A-B7D5-C64557E94B55}"/>
                </a:ext>
              </a:extLst>
            </p:cNvPr>
            <p:cNvSpPr/>
            <p:nvPr/>
          </p:nvSpPr>
          <p:spPr>
            <a:xfrm>
              <a:off x="1477952" y="5586424"/>
              <a:ext cx="9870002" cy="831722"/>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grpSp>
          <p:nvGrpSpPr>
            <p:cNvPr id="153" name="组合 152">
              <a:extLst>
                <a:ext uri="{FF2B5EF4-FFF2-40B4-BE49-F238E27FC236}">
                  <a16:creationId xmlns:a16="http://schemas.microsoft.com/office/drawing/2014/main" id="{644A7B7E-20D4-4D4A-82FF-252815899E2E}"/>
                </a:ext>
              </a:extLst>
            </p:cNvPr>
            <p:cNvGrpSpPr/>
            <p:nvPr/>
          </p:nvGrpSpPr>
          <p:grpSpPr>
            <a:xfrm>
              <a:off x="1577651" y="5728231"/>
              <a:ext cx="9497597" cy="702736"/>
              <a:chOff x="1256906" y="3029835"/>
              <a:chExt cx="9497597" cy="702736"/>
            </a:xfrm>
          </p:grpSpPr>
          <p:sp>
            <p:nvSpPr>
              <p:cNvPr id="154" name="椭圆 153">
                <a:extLst>
                  <a:ext uri="{FF2B5EF4-FFF2-40B4-BE49-F238E27FC236}">
                    <a16:creationId xmlns:a16="http://schemas.microsoft.com/office/drawing/2014/main" id="{3FCC761D-50ED-104D-9516-4C94F4CC9349}"/>
                  </a:ext>
                </a:extLst>
              </p:cNvPr>
              <p:cNvSpPr/>
              <p:nvPr/>
            </p:nvSpPr>
            <p:spPr>
              <a:xfrm>
                <a:off x="1649277" y="305269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55" name="矩形 154">
                <a:extLst>
                  <a:ext uri="{FF2B5EF4-FFF2-40B4-BE49-F238E27FC236}">
                    <a16:creationId xmlns:a16="http://schemas.microsoft.com/office/drawing/2014/main" id="{07847696-DD46-654B-8132-64F5BE373159}"/>
                  </a:ext>
                </a:extLst>
              </p:cNvPr>
              <p:cNvSpPr/>
              <p:nvPr/>
            </p:nvSpPr>
            <p:spPr>
              <a:xfrm>
                <a:off x="1945002" y="3052691"/>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56" name="六边形 155">
                <a:extLst>
                  <a:ext uri="{FF2B5EF4-FFF2-40B4-BE49-F238E27FC236}">
                    <a16:creationId xmlns:a16="http://schemas.microsoft.com/office/drawing/2014/main" id="{6AD70E8D-02F8-F64A-A1EA-BC57509467CE}"/>
                  </a:ext>
                </a:extLst>
              </p:cNvPr>
              <p:cNvSpPr/>
              <p:nvPr/>
            </p:nvSpPr>
            <p:spPr>
              <a:xfrm>
                <a:off x="2539725" y="307368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57" name="六边形 156">
                <a:extLst>
                  <a:ext uri="{FF2B5EF4-FFF2-40B4-BE49-F238E27FC236}">
                    <a16:creationId xmlns:a16="http://schemas.microsoft.com/office/drawing/2014/main" id="{1BD4FE5C-32A8-FB40-9E72-1EEBCECDBA76}"/>
                  </a:ext>
                </a:extLst>
              </p:cNvPr>
              <p:cNvSpPr/>
              <p:nvPr/>
            </p:nvSpPr>
            <p:spPr>
              <a:xfrm>
                <a:off x="4001791" y="307065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9</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58" name="矩形 157">
                <a:extLst>
                  <a:ext uri="{FF2B5EF4-FFF2-40B4-BE49-F238E27FC236}">
                    <a16:creationId xmlns:a16="http://schemas.microsoft.com/office/drawing/2014/main" id="{CA8486CC-D552-3543-BDE8-3308086C8B1C}"/>
                  </a:ext>
                </a:extLst>
              </p:cNvPr>
              <p:cNvSpPr/>
              <p:nvPr/>
            </p:nvSpPr>
            <p:spPr>
              <a:xfrm>
                <a:off x="4588511" y="307174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59" name="缺角矩形 158">
                <a:extLst>
                  <a:ext uri="{FF2B5EF4-FFF2-40B4-BE49-F238E27FC236}">
                    <a16:creationId xmlns:a16="http://schemas.microsoft.com/office/drawing/2014/main" id="{6F738142-69BD-FB48-BB34-35FF895C1783}"/>
                  </a:ext>
                </a:extLst>
              </p:cNvPr>
              <p:cNvSpPr/>
              <p:nvPr/>
            </p:nvSpPr>
            <p:spPr>
              <a:xfrm>
                <a:off x="4282552" y="3070540"/>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8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60" name="矩形 159">
                <a:extLst>
                  <a:ext uri="{FF2B5EF4-FFF2-40B4-BE49-F238E27FC236}">
                    <a16:creationId xmlns:a16="http://schemas.microsoft.com/office/drawing/2014/main" id="{DF1A4128-569C-9D40-9B76-125EEE007C2D}"/>
                  </a:ext>
                </a:extLst>
              </p:cNvPr>
              <p:cNvSpPr/>
              <p:nvPr/>
            </p:nvSpPr>
            <p:spPr>
              <a:xfrm>
                <a:off x="4884231" y="307174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1" name="矩形 160">
                <a:extLst>
                  <a:ext uri="{FF2B5EF4-FFF2-40B4-BE49-F238E27FC236}">
                    <a16:creationId xmlns:a16="http://schemas.microsoft.com/office/drawing/2014/main" id="{2E4A2B3D-D78D-8C47-93D8-DBD37AF05509}"/>
                  </a:ext>
                </a:extLst>
              </p:cNvPr>
              <p:cNvSpPr/>
              <p:nvPr/>
            </p:nvSpPr>
            <p:spPr>
              <a:xfrm>
                <a:off x="5179951" y="308536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2" name="六边形 161">
                <a:extLst>
                  <a:ext uri="{FF2B5EF4-FFF2-40B4-BE49-F238E27FC236}">
                    <a16:creationId xmlns:a16="http://schemas.microsoft.com/office/drawing/2014/main" id="{2D7313B3-5768-844F-9811-E01EB366231E}"/>
                  </a:ext>
                </a:extLst>
              </p:cNvPr>
              <p:cNvSpPr/>
              <p:nvPr/>
            </p:nvSpPr>
            <p:spPr>
              <a:xfrm>
                <a:off x="5472731" y="3085362"/>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3" name="六边形 162">
                <a:extLst>
                  <a:ext uri="{FF2B5EF4-FFF2-40B4-BE49-F238E27FC236}">
                    <a16:creationId xmlns:a16="http://schemas.microsoft.com/office/drawing/2014/main" id="{0E9EDCF8-0AB8-354C-BE5A-E38DFAA666AD}"/>
                  </a:ext>
                </a:extLst>
              </p:cNvPr>
              <p:cNvSpPr/>
              <p:nvPr/>
            </p:nvSpPr>
            <p:spPr>
              <a:xfrm>
                <a:off x="6660634" y="307128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4" name="椭圆 163">
                <a:extLst>
                  <a:ext uri="{FF2B5EF4-FFF2-40B4-BE49-F238E27FC236}">
                    <a16:creationId xmlns:a16="http://schemas.microsoft.com/office/drawing/2014/main" id="{5F227416-EE74-4045-9390-B05FF00E7216}"/>
                  </a:ext>
                </a:extLst>
              </p:cNvPr>
              <p:cNvSpPr/>
              <p:nvPr/>
            </p:nvSpPr>
            <p:spPr>
              <a:xfrm>
                <a:off x="6959297" y="307128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5" name="椭圆 164">
                <a:extLst>
                  <a:ext uri="{FF2B5EF4-FFF2-40B4-BE49-F238E27FC236}">
                    <a16:creationId xmlns:a16="http://schemas.microsoft.com/office/drawing/2014/main" id="{FB994959-F696-6845-A639-105D3B63A892}"/>
                  </a:ext>
                </a:extLst>
              </p:cNvPr>
              <p:cNvSpPr/>
              <p:nvPr/>
            </p:nvSpPr>
            <p:spPr>
              <a:xfrm>
                <a:off x="7255017" y="307508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6" name="缺角矩形 165">
                <a:extLst>
                  <a:ext uri="{FF2B5EF4-FFF2-40B4-BE49-F238E27FC236}">
                    <a16:creationId xmlns:a16="http://schemas.microsoft.com/office/drawing/2014/main" id="{C3766BFA-4B7A-A442-B21A-61DD0EA31996}"/>
                  </a:ext>
                </a:extLst>
              </p:cNvPr>
              <p:cNvSpPr/>
              <p:nvPr/>
            </p:nvSpPr>
            <p:spPr>
              <a:xfrm>
                <a:off x="7838349" y="3075648"/>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7" name="梯形 166">
                <a:extLst>
                  <a:ext uri="{FF2B5EF4-FFF2-40B4-BE49-F238E27FC236}">
                    <a16:creationId xmlns:a16="http://schemas.microsoft.com/office/drawing/2014/main" id="{36254D16-DCB2-A940-946D-E1A130822467}"/>
                  </a:ext>
                </a:extLst>
              </p:cNvPr>
              <p:cNvSpPr/>
              <p:nvPr/>
            </p:nvSpPr>
            <p:spPr>
              <a:xfrm>
                <a:off x="8147713" y="3075648"/>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8" name="六边形 167">
                <a:extLst>
                  <a:ext uri="{FF2B5EF4-FFF2-40B4-BE49-F238E27FC236}">
                    <a16:creationId xmlns:a16="http://schemas.microsoft.com/office/drawing/2014/main" id="{5E97E632-357A-4B48-8B4F-ACC1BCD71247}"/>
                  </a:ext>
                </a:extLst>
              </p:cNvPr>
              <p:cNvSpPr/>
              <p:nvPr/>
            </p:nvSpPr>
            <p:spPr>
              <a:xfrm>
                <a:off x="8748573" y="308370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69" name="椭圆 168">
                <a:extLst>
                  <a:ext uri="{FF2B5EF4-FFF2-40B4-BE49-F238E27FC236}">
                    <a16:creationId xmlns:a16="http://schemas.microsoft.com/office/drawing/2014/main" id="{E0B8F9EB-9A23-1345-996D-3A36846F5149}"/>
                  </a:ext>
                </a:extLst>
              </p:cNvPr>
              <p:cNvSpPr/>
              <p:nvPr/>
            </p:nvSpPr>
            <p:spPr>
              <a:xfrm>
                <a:off x="9334124" y="3083706"/>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70" name="矩形 169">
                <a:extLst>
                  <a:ext uri="{FF2B5EF4-FFF2-40B4-BE49-F238E27FC236}">
                    <a16:creationId xmlns:a16="http://schemas.microsoft.com/office/drawing/2014/main" id="{1E936745-A284-6D44-820E-E3063E82CEEF}"/>
                  </a:ext>
                </a:extLst>
              </p:cNvPr>
              <p:cNvSpPr/>
              <p:nvPr/>
            </p:nvSpPr>
            <p:spPr>
              <a:xfrm>
                <a:off x="9635734" y="308370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71" name="矩形 170">
                <a:extLst>
                  <a:ext uri="{FF2B5EF4-FFF2-40B4-BE49-F238E27FC236}">
                    <a16:creationId xmlns:a16="http://schemas.microsoft.com/office/drawing/2014/main" id="{36488F40-BD10-7246-B9FA-A43B1DFA7465}"/>
                  </a:ext>
                </a:extLst>
              </p:cNvPr>
              <p:cNvSpPr/>
              <p:nvPr/>
            </p:nvSpPr>
            <p:spPr>
              <a:xfrm>
                <a:off x="9928514" y="308576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72" name="矩形 171">
                <a:extLst>
                  <a:ext uri="{FF2B5EF4-FFF2-40B4-BE49-F238E27FC236}">
                    <a16:creationId xmlns:a16="http://schemas.microsoft.com/office/drawing/2014/main" id="{3E2E268A-99FF-F640-9B84-7EB384E77552}"/>
                  </a:ext>
                </a:extLst>
              </p:cNvPr>
              <p:cNvSpPr/>
              <p:nvPr/>
            </p:nvSpPr>
            <p:spPr>
              <a:xfrm>
                <a:off x="3420680" y="306878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7</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73" name="缺角矩形 172">
                <a:extLst>
                  <a:ext uri="{FF2B5EF4-FFF2-40B4-BE49-F238E27FC236}">
                    <a16:creationId xmlns:a16="http://schemas.microsoft.com/office/drawing/2014/main" id="{BB3616C4-BB60-D845-92AD-74CC593723AD}"/>
                  </a:ext>
                </a:extLst>
              </p:cNvPr>
              <p:cNvSpPr/>
              <p:nvPr/>
            </p:nvSpPr>
            <p:spPr>
              <a:xfrm>
                <a:off x="6335574" y="3078227"/>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174" name="缺角矩形 173">
                <a:extLst>
                  <a:ext uri="{FF2B5EF4-FFF2-40B4-BE49-F238E27FC236}">
                    <a16:creationId xmlns:a16="http://schemas.microsoft.com/office/drawing/2014/main" id="{BA54260D-E1DC-AA47-B5B2-59AD7F4F3D41}"/>
                  </a:ext>
                </a:extLst>
              </p:cNvPr>
              <p:cNvSpPr/>
              <p:nvPr/>
            </p:nvSpPr>
            <p:spPr>
              <a:xfrm>
                <a:off x="3127887" y="3068784"/>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kern="0" dirty="0">
                    <a:latin typeface="Arial Rounded MT Bold" panose="020F0704030504030204" pitchFamily="34" charset="0"/>
                    <a:ea typeface="宋体" panose="02010600030101010101" pitchFamily="2" charset="-122"/>
                    <a:sym typeface="Arial"/>
                  </a:rPr>
                  <a:t>6</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75" name="梯形 174">
                <a:extLst>
                  <a:ext uri="{FF2B5EF4-FFF2-40B4-BE49-F238E27FC236}">
                    <a16:creationId xmlns:a16="http://schemas.microsoft.com/office/drawing/2014/main" id="{D7338D68-95DF-214E-93B8-A7A6EF6B9508}"/>
                  </a:ext>
                </a:extLst>
              </p:cNvPr>
              <p:cNvSpPr/>
              <p:nvPr/>
            </p:nvSpPr>
            <p:spPr>
              <a:xfrm>
                <a:off x="3713479" y="3068783"/>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8</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76" name="缺角矩形 175">
                <a:extLst>
                  <a:ext uri="{FF2B5EF4-FFF2-40B4-BE49-F238E27FC236}">
                    <a16:creationId xmlns:a16="http://schemas.microsoft.com/office/drawing/2014/main" id="{8C77460D-A5A4-CA47-87D6-41744E5DA624}"/>
                  </a:ext>
                </a:extLst>
              </p:cNvPr>
              <p:cNvSpPr/>
              <p:nvPr/>
            </p:nvSpPr>
            <p:spPr>
              <a:xfrm>
                <a:off x="10221293" y="3083706"/>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177" name="直线箭头连接符 176">
                <a:extLst>
                  <a:ext uri="{FF2B5EF4-FFF2-40B4-BE49-F238E27FC236}">
                    <a16:creationId xmlns:a16="http://schemas.microsoft.com/office/drawing/2014/main" id="{57362D79-78E5-E045-9E06-4C1030DC0FD5}"/>
                  </a:ext>
                </a:extLst>
              </p:cNvPr>
              <p:cNvCxnSpPr>
                <a:cxnSpLocks/>
              </p:cNvCxnSpPr>
              <p:nvPr/>
            </p:nvCxnSpPr>
            <p:spPr>
              <a:xfrm>
                <a:off x="1357803" y="3409577"/>
                <a:ext cx="9396700"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178" name="文本框 177">
                <a:extLst>
                  <a:ext uri="{FF2B5EF4-FFF2-40B4-BE49-F238E27FC236}">
                    <a16:creationId xmlns:a16="http://schemas.microsoft.com/office/drawing/2014/main" id="{749C643C-EAB5-8C45-BC2B-F131B385C7D0}"/>
                  </a:ext>
                </a:extLst>
              </p:cNvPr>
              <p:cNvSpPr txBox="1"/>
              <p:nvPr/>
            </p:nvSpPr>
            <p:spPr>
              <a:xfrm>
                <a:off x="1256906" y="3424794"/>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Old</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79" name="文本框 178">
                <a:extLst>
                  <a:ext uri="{FF2B5EF4-FFF2-40B4-BE49-F238E27FC236}">
                    <a16:creationId xmlns:a16="http://schemas.microsoft.com/office/drawing/2014/main" id="{F3FBCD5C-293F-484D-A513-5B08D7C84FD9}"/>
                  </a:ext>
                </a:extLst>
              </p:cNvPr>
              <p:cNvSpPr txBox="1"/>
              <p:nvPr/>
            </p:nvSpPr>
            <p:spPr>
              <a:xfrm>
                <a:off x="10000038" y="3404899"/>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New</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0" name="文本框 179">
                <a:extLst>
                  <a:ext uri="{FF2B5EF4-FFF2-40B4-BE49-F238E27FC236}">
                    <a16:creationId xmlns:a16="http://schemas.microsoft.com/office/drawing/2014/main" id="{A1A8224A-C333-5644-BC3E-D5B7FFF31D53}"/>
                  </a:ext>
                </a:extLst>
              </p:cNvPr>
              <p:cNvSpPr txBox="1"/>
              <p:nvPr/>
            </p:nvSpPr>
            <p:spPr>
              <a:xfrm>
                <a:off x="4495374" y="304021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1" name="文本框 180">
                <a:extLst>
                  <a:ext uri="{FF2B5EF4-FFF2-40B4-BE49-F238E27FC236}">
                    <a16:creationId xmlns:a16="http://schemas.microsoft.com/office/drawing/2014/main" id="{70B7421C-99B3-AF49-83FE-948BDC2F915C}"/>
                  </a:ext>
                </a:extLst>
              </p:cNvPr>
              <p:cNvSpPr txBox="1"/>
              <p:nvPr/>
            </p:nvSpPr>
            <p:spPr>
              <a:xfrm>
                <a:off x="4787238" y="302983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2" name="文本框 181">
                <a:extLst>
                  <a:ext uri="{FF2B5EF4-FFF2-40B4-BE49-F238E27FC236}">
                    <a16:creationId xmlns:a16="http://schemas.microsoft.com/office/drawing/2014/main" id="{86731558-2175-9C4F-9915-F965985A10E8}"/>
                  </a:ext>
                </a:extLst>
              </p:cNvPr>
              <p:cNvSpPr txBox="1"/>
              <p:nvPr/>
            </p:nvSpPr>
            <p:spPr>
              <a:xfrm>
                <a:off x="5088322" y="304020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13</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3" name="文本框 182">
                <a:extLst>
                  <a:ext uri="{FF2B5EF4-FFF2-40B4-BE49-F238E27FC236}">
                    <a16:creationId xmlns:a16="http://schemas.microsoft.com/office/drawing/2014/main" id="{B1495629-85DF-274F-B283-46941E8CA741}"/>
                  </a:ext>
                </a:extLst>
              </p:cNvPr>
              <p:cNvSpPr txBox="1"/>
              <p:nvPr/>
            </p:nvSpPr>
            <p:spPr>
              <a:xfrm>
                <a:off x="5377397" y="305200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14</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5" name="六边形 184">
                <a:extLst>
                  <a:ext uri="{FF2B5EF4-FFF2-40B4-BE49-F238E27FC236}">
                    <a16:creationId xmlns:a16="http://schemas.microsoft.com/office/drawing/2014/main" id="{D4206743-DFAF-704A-8524-BCEB7DC7F4CB}"/>
                  </a:ext>
                </a:extLst>
              </p:cNvPr>
              <p:cNvSpPr/>
              <p:nvPr/>
            </p:nvSpPr>
            <p:spPr>
              <a:xfrm>
                <a:off x="2830785" y="307982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86" name="文本框 185">
                <a:extLst>
                  <a:ext uri="{FF2B5EF4-FFF2-40B4-BE49-F238E27FC236}">
                    <a16:creationId xmlns:a16="http://schemas.microsoft.com/office/drawing/2014/main" id="{F3694010-3ACE-BD48-84C6-293578FD5388}"/>
                  </a:ext>
                </a:extLst>
              </p:cNvPr>
              <p:cNvSpPr txBox="1"/>
              <p:nvPr/>
            </p:nvSpPr>
            <p:spPr>
              <a:xfrm>
                <a:off x="6565321" y="3037847"/>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7" name="矩形 186">
                <a:extLst>
                  <a:ext uri="{FF2B5EF4-FFF2-40B4-BE49-F238E27FC236}">
                    <a16:creationId xmlns:a16="http://schemas.microsoft.com/office/drawing/2014/main" id="{AC12F21A-2420-CF49-8E73-98086A771888}"/>
                  </a:ext>
                </a:extLst>
              </p:cNvPr>
              <p:cNvSpPr/>
              <p:nvPr/>
            </p:nvSpPr>
            <p:spPr>
              <a:xfrm>
                <a:off x="7530657" y="308002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88" name="文本框 187">
                <a:extLst>
                  <a:ext uri="{FF2B5EF4-FFF2-40B4-BE49-F238E27FC236}">
                    <a16:creationId xmlns:a16="http://schemas.microsoft.com/office/drawing/2014/main" id="{5A38468D-D8F2-1A43-A3DC-47A39E957523}"/>
                  </a:ext>
                </a:extLst>
              </p:cNvPr>
              <p:cNvSpPr txBox="1"/>
              <p:nvPr/>
            </p:nvSpPr>
            <p:spPr>
              <a:xfrm>
                <a:off x="6862761" y="303082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89" name="文本框 188">
                <a:extLst>
                  <a:ext uri="{FF2B5EF4-FFF2-40B4-BE49-F238E27FC236}">
                    <a16:creationId xmlns:a16="http://schemas.microsoft.com/office/drawing/2014/main" id="{AD46E225-D907-7D45-8F17-544B8A636AC9}"/>
                  </a:ext>
                </a:extLst>
              </p:cNvPr>
              <p:cNvSpPr txBox="1"/>
              <p:nvPr/>
            </p:nvSpPr>
            <p:spPr>
              <a:xfrm>
                <a:off x="7173756" y="304294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90" name="文本框 189">
                <a:extLst>
                  <a:ext uri="{FF2B5EF4-FFF2-40B4-BE49-F238E27FC236}">
                    <a16:creationId xmlns:a16="http://schemas.microsoft.com/office/drawing/2014/main" id="{1E1893FC-08F8-AA4B-ACC4-354FD33752D0}"/>
                  </a:ext>
                </a:extLst>
              </p:cNvPr>
              <p:cNvSpPr txBox="1"/>
              <p:nvPr/>
            </p:nvSpPr>
            <p:spPr>
              <a:xfrm>
                <a:off x="7759898" y="305290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91" name="文本框 190">
                <a:extLst>
                  <a:ext uri="{FF2B5EF4-FFF2-40B4-BE49-F238E27FC236}">
                    <a16:creationId xmlns:a16="http://schemas.microsoft.com/office/drawing/2014/main" id="{3366FDB9-C798-D64A-8C0A-C523FDF48471}"/>
                  </a:ext>
                </a:extLst>
              </p:cNvPr>
              <p:cNvSpPr txBox="1"/>
              <p:nvPr/>
            </p:nvSpPr>
            <p:spPr>
              <a:xfrm>
                <a:off x="8059565" y="3081148"/>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92" name="文本框 191">
                <a:extLst>
                  <a:ext uri="{FF2B5EF4-FFF2-40B4-BE49-F238E27FC236}">
                    <a16:creationId xmlns:a16="http://schemas.microsoft.com/office/drawing/2014/main" id="{736D8E04-894C-F545-8DE0-A22902F12CC6}"/>
                  </a:ext>
                </a:extLst>
              </p:cNvPr>
              <p:cNvSpPr txBox="1"/>
              <p:nvPr/>
            </p:nvSpPr>
            <p:spPr>
              <a:xfrm>
                <a:off x="8663965" y="3053236"/>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25</a:t>
                </a:r>
                <a:endParaRPr kumimoji="1" lang="zh-CN" altLang="en-US"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93" name="文本框 192">
                <a:extLst>
                  <a:ext uri="{FF2B5EF4-FFF2-40B4-BE49-F238E27FC236}">
                    <a16:creationId xmlns:a16="http://schemas.microsoft.com/office/drawing/2014/main" id="{15626745-0801-544E-8EF0-72C801336AC1}"/>
                  </a:ext>
                </a:extLst>
              </p:cNvPr>
              <p:cNvSpPr txBox="1"/>
              <p:nvPr/>
            </p:nvSpPr>
            <p:spPr>
              <a:xfrm>
                <a:off x="9253118" y="30555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94" name="文本框 193">
                <a:extLst>
                  <a:ext uri="{FF2B5EF4-FFF2-40B4-BE49-F238E27FC236}">
                    <a16:creationId xmlns:a16="http://schemas.microsoft.com/office/drawing/2014/main" id="{8EF0F284-B7B5-E143-B492-B4EAE9B83B8E}"/>
                  </a:ext>
                </a:extLst>
              </p:cNvPr>
              <p:cNvSpPr txBox="1"/>
              <p:nvPr/>
            </p:nvSpPr>
            <p:spPr>
              <a:xfrm>
                <a:off x="9553622" y="3063383"/>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95" name="文本框 194">
                <a:extLst>
                  <a:ext uri="{FF2B5EF4-FFF2-40B4-BE49-F238E27FC236}">
                    <a16:creationId xmlns:a16="http://schemas.microsoft.com/office/drawing/2014/main" id="{DE7FBC61-C610-654C-A987-4EA206EC59CF}"/>
                  </a:ext>
                </a:extLst>
              </p:cNvPr>
              <p:cNvSpPr txBox="1"/>
              <p:nvPr/>
            </p:nvSpPr>
            <p:spPr>
              <a:xfrm>
                <a:off x="9849766" y="305954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96" name="文本框 195">
                <a:extLst>
                  <a:ext uri="{FF2B5EF4-FFF2-40B4-BE49-F238E27FC236}">
                    <a16:creationId xmlns:a16="http://schemas.microsoft.com/office/drawing/2014/main" id="{B1D5F6BD-7ACD-5246-8266-D3B84C0D57E0}"/>
                  </a:ext>
                </a:extLst>
              </p:cNvPr>
              <p:cNvSpPr txBox="1"/>
              <p:nvPr/>
            </p:nvSpPr>
            <p:spPr>
              <a:xfrm>
                <a:off x="10135950" y="305954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30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97" name="六边形 196">
                <a:extLst>
                  <a:ext uri="{FF2B5EF4-FFF2-40B4-BE49-F238E27FC236}">
                    <a16:creationId xmlns:a16="http://schemas.microsoft.com/office/drawing/2014/main" id="{4B8F2323-8D45-8144-A9CE-B729183A1696}"/>
                  </a:ext>
                </a:extLst>
              </p:cNvPr>
              <p:cNvSpPr/>
              <p:nvPr/>
            </p:nvSpPr>
            <p:spPr>
              <a:xfrm>
                <a:off x="2227139" y="3064066"/>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98" name="文本框 197">
                <a:extLst>
                  <a:ext uri="{FF2B5EF4-FFF2-40B4-BE49-F238E27FC236}">
                    <a16:creationId xmlns:a16="http://schemas.microsoft.com/office/drawing/2014/main" id="{EAEFE388-B456-174A-A8D8-0EFDB205BA8D}"/>
                  </a:ext>
                </a:extLst>
              </p:cNvPr>
              <p:cNvSpPr txBox="1"/>
              <p:nvPr/>
            </p:nvSpPr>
            <p:spPr>
              <a:xfrm>
                <a:off x="4195479" y="303125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99" name="六边形 198">
                <a:extLst>
                  <a:ext uri="{FF2B5EF4-FFF2-40B4-BE49-F238E27FC236}">
                    <a16:creationId xmlns:a16="http://schemas.microsoft.com/office/drawing/2014/main" id="{FA2DF52A-4AAD-F241-B75D-24E3B5DFF928}"/>
                  </a:ext>
                </a:extLst>
              </p:cNvPr>
              <p:cNvSpPr/>
              <p:nvPr/>
            </p:nvSpPr>
            <p:spPr>
              <a:xfrm>
                <a:off x="5740391" y="3073587"/>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00" name="六边形 199">
                <a:extLst>
                  <a:ext uri="{FF2B5EF4-FFF2-40B4-BE49-F238E27FC236}">
                    <a16:creationId xmlns:a16="http://schemas.microsoft.com/office/drawing/2014/main" id="{655ED9C1-D2F5-5542-822B-7EBDB5352A10}"/>
                  </a:ext>
                </a:extLst>
              </p:cNvPr>
              <p:cNvSpPr/>
              <p:nvPr/>
            </p:nvSpPr>
            <p:spPr>
              <a:xfrm>
                <a:off x="6038168" y="307214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01" name="文本框 200">
                <a:extLst>
                  <a:ext uri="{FF2B5EF4-FFF2-40B4-BE49-F238E27FC236}">
                    <a16:creationId xmlns:a16="http://schemas.microsoft.com/office/drawing/2014/main" id="{52203BF2-28CB-3747-A0D3-DB7795CBD6DC}"/>
                  </a:ext>
                </a:extLst>
              </p:cNvPr>
              <p:cNvSpPr txBox="1"/>
              <p:nvPr/>
            </p:nvSpPr>
            <p:spPr>
              <a:xfrm>
                <a:off x="7443731" y="304822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02" name="文本框 201">
                <a:extLst>
                  <a:ext uri="{FF2B5EF4-FFF2-40B4-BE49-F238E27FC236}">
                    <a16:creationId xmlns:a16="http://schemas.microsoft.com/office/drawing/2014/main" id="{D5B730AC-8856-0D43-AA67-24085BBDFEE2}"/>
                  </a:ext>
                </a:extLst>
              </p:cNvPr>
              <p:cNvSpPr txBox="1"/>
              <p:nvPr/>
            </p:nvSpPr>
            <p:spPr>
              <a:xfrm>
                <a:off x="5642520" y="30496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15</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04" name="矩形 203">
                <a:extLst>
                  <a:ext uri="{FF2B5EF4-FFF2-40B4-BE49-F238E27FC236}">
                    <a16:creationId xmlns:a16="http://schemas.microsoft.com/office/drawing/2014/main" id="{C04CD082-2584-F74A-A4A5-5B9B680AC78F}"/>
                  </a:ext>
                </a:extLst>
              </p:cNvPr>
              <p:cNvSpPr/>
              <p:nvPr/>
            </p:nvSpPr>
            <p:spPr>
              <a:xfrm>
                <a:off x="8434919" y="309263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05" name="文本框 204">
                <a:extLst>
                  <a:ext uri="{FF2B5EF4-FFF2-40B4-BE49-F238E27FC236}">
                    <a16:creationId xmlns:a16="http://schemas.microsoft.com/office/drawing/2014/main" id="{94A3065E-64B3-5B40-B653-59ED2CAA9A29}"/>
                  </a:ext>
                </a:extLst>
              </p:cNvPr>
              <p:cNvSpPr txBox="1"/>
              <p:nvPr/>
            </p:nvSpPr>
            <p:spPr>
              <a:xfrm>
                <a:off x="8343423" y="306953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24</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06" name="矩形 205">
                <a:extLst>
                  <a:ext uri="{FF2B5EF4-FFF2-40B4-BE49-F238E27FC236}">
                    <a16:creationId xmlns:a16="http://schemas.microsoft.com/office/drawing/2014/main" id="{1855CCBE-C413-E046-8079-85A4FAAF9F6E}"/>
                  </a:ext>
                </a:extLst>
              </p:cNvPr>
              <p:cNvSpPr/>
              <p:nvPr/>
            </p:nvSpPr>
            <p:spPr>
              <a:xfrm>
                <a:off x="9044822" y="308317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07" name="文本框 206">
                <a:extLst>
                  <a:ext uri="{FF2B5EF4-FFF2-40B4-BE49-F238E27FC236}">
                    <a16:creationId xmlns:a16="http://schemas.microsoft.com/office/drawing/2014/main" id="{9F591ADF-C0F9-FB46-BA77-04788D704418}"/>
                  </a:ext>
                </a:extLst>
              </p:cNvPr>
              <p:cNvSpPr txBox="1"/>
              <p:nvPr/>
            </p:nvSpPr>
            <p:spPr>
              <a:xfrm>
                <a:off x="8953326" y="306007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26</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209" name="文本框 208">
              <a:extLst>
                <a:ext uri="{FF2B5EF4-FFF2-40B4-BE49-F238E27FC236}">
                  <a16:creationId xmlns:a16="http://schemas.microsoft.com/office/drawing/2014/main" id="{98DD62D4-46DD-514C-A8A6-FD3C0DE4AFF4}"/>
                </a:ext>
              </a:extLst>
            </p:cNvPr>
            <p:cNvSpPr txBox="1"/>
            <p:nvPr/>
          </p:nvSpPr>
          <p:spPr>
            <a:xfrm>
              <a:off x="6262999" y="574378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16</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10" name="文本框 209">
              <a:extLst>
                <a:ext uri="{FF2B5EF4-FFF2-40B4-BE49-F238E27FC236}">
                  <a16:creationId xmlns:a16="http://schemas.microsoft.com/office/drawing/2014/main" id="{80AED352-A2FB-A44F-9D1B-1A681CBFAD3F}"/>
                </a:ext>
              </a:extLst>
            </p:cNvPr>
            <p:cNvSpPr txBox="1"/>
            <p:nvPr/>
          </p:nvSpPr>
          <p:spPr>
            <a:xfrm>
              <a:off x="6570886" y="575399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grpSp>
        <p:nvGrpSpPr>
          <p:cNvPr id="211" name="组合 210">
            <a:extLst>
              <a:ext uri="{FF2B5EF4-FFF2-40B4-BE49-F238E27FC236}">
                <a16:creationId xmlns:a16="http://schemas.microsoft.com/office/drawing/2014/main" id="{4AFC61C7-EB03-3644-A753-A4E39D56D081}"/>
              </a:ext>
            </a:extLst>
          </p:cNvPr>
          <p:cNvGrpSpPr/>
          <p:nvPr/>
        </p:nvGrpSpPr>
        <p:grpSpPr>
          <a:xfrm>
            <a:off x="1563490" y="4219930"/>
            <a:ext cx="2761664" cy="774154"/>
            <a:chOff x="-246091" y="4625633"/>
            <a:chExt cx="2761664" cy="774154"/>
          </a:xfrm>
        </p:grpSpPr>
        <p:grpSp>
          <p:nvGrpSpPr>
            <p:cNvPr id="212" name="组合 211">
              <a:extLst>
                <a:ext uri="{FF2B5EF4-FFF2-40B4-BE49-F238E27FC236}">
                  <a16:creationId xmlns:a16="http://schemas.microsoft.com/office/drawing/2014/main" id="{453FE6C7-DF27-B346-815F-0B8F8A4E07B2}"/>
                </a:ext>
              </a:extLst>
            </p:cNvPr>
            <p:cNvGrpSpPr/>
            <p:nvPr/>
          </p:nvGrpSpPr>
          <p:grpSpPr>
            <a:xfrm>
              <a:off x="678064" y="4625633"/>
              <a:ext cx="1837509" cy="774154"/>
              <a:chOff x="390624" y="1731615"/>
              <a:chExt cx="1837509" cy="774154"/>
            </a:xfrm>
          </p:grpSpPr>
          <p:sp>
            <p:nvSpPr>
              <p:cNvPr id="214" name="矩形 213">
                <a:extLst>
                  <a:ext uri="{FF2B5EF4-FFF2-40B4-BE49-F238E27FC236}">
                    <a16:creationId xmlns:a16="http://schemas.microsoft.com/office/drawing/2014/main" id="{9D7BD1A6-6E4A-1747-8B11-356BD5BAFAFB}"/>
                  </a:ext>
                </a:extLst>
              </p:cNvPr>
              <p:cNvSpPr/>
              <p:nvPr/>
            </p:nvSpPr>
            <p:spPr>
              <a:xfrm>
                <a:off x="390624" y="1731615"/>
                <a:ext cx="1837509" cy="774154"/>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15" name="矩形 214">
                <a:extLst>
                  <a:ext uri="{FF2B5EF4-FFF2-40B4-BE49-F238E27FC236}">
                    <a16:creationId xmlns:a16="http://schemas.microsoft.com/office/drawing/2014/main" id="{C3E2B6F0-1D0B-FC41-B132-43E00A2D29BE}"/>
                  </a:ext>
                </a:extLst>
              </p:cNvPr>
              <p:cNvSpPr/>
              <p:nvPr/>
            </p:nvSpPr>
            <p:spPr>
              <a:xfrm>
                <a:off x="636898" y="188994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6" name="缺角矩形 215">
                <a:extLst>
                  <a:ext uri="{FF2B5EF4-FFF2-40B4-BE49-F238E27FC236}">
                    <a16:creationId xmlns:a16="http://schemas.microsoft.com/office/drawing/2014/main" id="{7C3442C7-C02B-2347-8655-405E1927DD79}"/>
                  </a:ext>
                </a:extLst>
              </p:cNvPr>
              <p:cNvSpPr/>
              <p:nvPr/>
            </p:nvSpPr>
            <p:spPr>
              <a:xfrm>
                <a:off x="1226983" y="1889941"/>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7" name="梯形 216">
                <a:extLst>
                  <a:ext uri="{FF2B5EF4-FFF2-40B4-BE49-F238E27FC236}">
                    <a16:creationId xmlns:a16="http://schemas.microsoft.com/office/drawing/2014/main" id="{527B0D9F-51B1-744E-B7B0-F2FFC52679AE}"/>
                  </a:ext>
                </a:extLst>
              </p:cNvPr>
              <p:cNvSpPr/>
              <p:nvPr/>
            </p:nvSpPr>
            <p:spPr>
              <a:xfrm>
                <a:off x="1746231" y="1889941"/>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218" name="直线箭头连接符 217">
                <a:extLst>
                  <a:ext uri="{FF2B5EF4-FFF2-40B4-BE49-F238E27FC236}">
                    <a16:creationId xmlns:a16="http://schemas.microsoft.com/office/drawing/2014/main" id="{C4516485-3D2E-8A48-8388-BAA83F43EC40}"/>
                  </a:ext>
                </a:extLst>
              </p:cNvPr>
              <p:cNvCxnSpPr>
                <a:cxnSpLocks/>
              </p:cNvCxnSpPr>
              <p:nvPr/>
            </p:nvCxnSpPr>
            <p:spPr>
              <a:xfrm>
                <a:off x="913355" y="2001334"/>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219" name="直线箭头连接符 218">
                <a:extLst>
                  <a:ext uri="{FF2B5EF4-FFF2-40B4-BE49-F238E27FC236}">
                    <a16:creationId xmlns:a16="http://schemas.microsoft.com/office/drawing/2014/main" id="{1E8F28D8-F84A-F04F-B57D-DB26F5FB9775}"/>
                  </a:ext>
                </a:extLst>
              </p:cNvPr>
              <p:cNvCxnSpPr>
                <a:cxnSpLocks/>
              </p:cNvCxnSpPr>
              <p:nvPr/>
            </p:nvCxnSpPr>
            <p:spPr>
              <a:xfrm>
                <a:off x="1475584" y="1995877"/>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220" name="直线连接符 219">
                <a:extLst>
                  <a:ext uri="{FF2B5EF4-FFF2-40B4-BE49-F238E27FC236}">
                    <a16:creationId xmlns:a16="http://schemas.microsoft.com/office/drawing/2014/main" id="{960B5205-9FB5-0E4B-B6A6-A7D2D8801717}"/>
                  </a:ext>
                </a:extLst>
              </p:cNvPr>
              <p:cNvCxnSpPr>
                <a:cxnSpLocks/>
              </p:cNvCxnSpPr>
              <p:nvPr/>
            </p:nvCxnSpPr>
            <p:spPr>
              <a:xfrm>
                <a:off x="742834" y="2161331"/>
                <a:ext cx="0" cy="184346"/>
              </a:xfrm>
              <a:prstGeom prst="line">
                <a:avLst/>
              </a:prstGeom>
              <a:noFill/>
              <a:ln w="25400" cap="flat" cmpd="sng" algn="ctr">
                <a:solidFill>
                  <a:srgbClr val="262626"/>
                </a:solidFill>
                <a:prstDash val="solid"/>
              </a:ln>
              <a:effectLst/>
            </p:spPr>
          </p:cxnSp>
          <p:cxnSp>
            <p:nvCxnSpPr>
              <p:cNvPr id="221" name="直线连接符 220">
                <a:extLst>
                  <a:ext uri="{FF2B5EF4-FFF2-40B4-BE49-F238E27FC236}">
                    <a16:creationId xmlns:a16="http://schemas.microsoft.com/office/drawing/2014/main" id="{74527356-5274-524E-96AC-2684FCAE383F}"/>
                  </a:ext>
                </a:extLst>
              </p:cNvPr>
              <p:cNvCxnSpPr>
                <a:cxnSpLocks/>
              </p:cNvCxnSpPr>
              <p:nvPr/>
            </p:nvCxnSpPr>
            <p:spPr>
              <a:xfrm>
                <a:off x="1849381" y="2161331"/>
                <a:ext cx="0" cy="184346"/>
              </a:xfrm>
              <a:prstGeom prst="line">
                <a:avLst/>
              </a:prstGeom>
              <a:noFill/>
              <a:ln w="25400" cap="flat" cmpd="sng" algn="ctr">
                <a:solidFill>
                  <a:srgbClr val="262626"/>
                </a:solidFill>
                <a:prstDash val="solid"/>
              </a:ln>
              <a:effectLst/>
            </p:spPr>
          </p:cxnSp>
          <p:cxnSp>
            <p:nvCxnSpPr>
              <p:cNvPr id="222" name="直线箭头连接符 221">
                <a:extLst>
                  <a:ext uri="{FF2B5EF4-FFF2-40B4-BE49-F238E27FC236}">
                    <a16:creationId xmlns:a16="http://schemas.microsoft.com/office/drawing/2014/main" id="{47D3DC14-8AEF-0442-9FAD-17C71FA5EBB8}"/>
                  </a:ext>
                </a:extLst>
              </p:cNvPr>
              <p:cNvCxnSpPr>
                <a:cxnSpLocks/>
              </p:cNvCxnSpPr>
              <p:nvPr/>
            </p:nvCxnSpPr>
            <p:spPr>
              <a:xfrm>
                <a:off x="742834" y="2300038"/>
                <a:ext cx="1106547"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sp>
            <p:nvSpPr>
              <p:cNvPr id="223" name="文本框 222">
                <a:extLst>
                  <a:ext uri="{FF2B5EF4-FFF2-40B4-BE49-F238E27FC236}">
                    <a16:creationId xmlns:a16="http://schemas.microsoft.com/office/drawing/2014/main" id="{0C7542D4-F7F8-D449-95F7-3608CAFC6ED1}"/>
                  </a:ext>
                </a:extLst>
              </p:cNvPr>
              <p:cNvSpPr txBox="1"/>
              <p:nvPr/>
            </p:nvSpPr>
            <p:spPr>
              <a:xfrm>
                <a:off x="745201" y="2052365"/>
                <a:ext cx="11018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6 secs</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213" name="文本框 212">
              <a:extLst>
                <a:ext uri="{FF2B5EF4-FFF2-40B4-BE49-F238E27FC236}">
                  <a16:creationId xmlns:a16="http://schemas.microsoft.com/office/drawing/2014/main" id="{B2967E11-4EE4-CF4E-960A-A7016D137A9B}"/>
                </a:ext>
              </a:extLst>
            </p:cNvPr>
            <p:cNvSpPr txBox="1"/>
            <p:nvPr/>
          </p:nvSpPr>
          <p:spPr>
            <a:xfrm>
              <a:off x="-246091" y="4741221"/>
              <a:ext cx="978064"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Query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pattern</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14" name="object 2">
            <a:extLst>
              <a:ext uri="{FF2B5EF4-FFF2-40B4-BE49-F238E27FC236}">
                <a16:creationId xmlns:a16="http://schemas.microsoft.com/office/drawing/2014/main" id="{AC1472DA-1610-1141-ADC9-F4FE9FA5DC8A}"/>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8</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542769456"/>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圆角矩形 260">
            <a:extLst>
              <a:ext uri="{FF2B5EF4-FFF2-40B4-BE49-F238E27FC236}">
                <a16:creationId xmlns:a16="http://schemas.microsoft.com/office/drawing/2014/main" id="{E334295A-793C-A842-B468-E2E5E5303DB9}"/>
              </a:ext>
            </a:extLst>
          </p:cNvPr>
          <p:cNvSpPr/>
          <p:nvPr/>
        </p:nvSpPr>
        <p:spPr>
          <a:xfrm>
            <a:off x="6682437" y="4174869"/>
            <a:ext cx="1122003" cy="831722"/>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2" name="标题 1"/>
          <p:cNvSpPr>
            <a:spLocks noGrp="1"/>
          </p:cNvSpPr>
          <p:nvPr>
            <p:ph type="title"/>
          </p:nvPr>
        </p:nvSpPr>
        <p:spPr>
          <a:xfrm>
            <a:off x="342903" y="332656"/>
            <a:ext cx="4472261" cy="590700"/>
          </a:xfrm>
        </p:spPr>
        <p:txBody>
          <a:bodyPr/>
          <a:lstStyle/>
          <a:p>
            <a:r>
              <a:rPr lang="en-US" altLang="zh-CN" dirty="0">
                <a:latin typeface="Arial Rounded MT Bold" panose="020F0704030504030204" pitchFamily="34" charset="0"/>
                <a:sym typeface="Arial"/>
              </a:rPr>
              <a:t>Prior Approaches</a:t>
            </a:r>
            <a:endParaRPr lang="zh-CN" altLang="en-US" dirty="0">
              <a:latin typeface="Arial Rounded MT Bold" panose="020F0704030504030204" pitchFamily="34" charset="0"/>
            </a:endParaRPr>
          </a:p>
        </p:txBody>
      </p:sp>
      <p:pic>
        <p:nvPicPr>
          <p:cNvPr id="23" name="Picture 2" descr="ICDE 2026 Montreal, Canada">
            <a:extLst>
              <a:ext uri="{FF2B5EF4-FFF2-40B4-BE49-F238E27FC236}">
                <a16:creationId xmlns:a16="http://schemas.microsoft.com/office/drawing/2014/main" id="{38E9B104-8E06-C24D-8DA3-B0AED5400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5222" y="0"/>
            <a:ext cx="996778" cy="85815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A63AE431-BF75-CC47-99E5-9B76C1372636}"/>
              </a:ext>
            </a:extLst>
          </p:cNvPr>
          <p:cNvSpPr/>
          <p:nvPr/>
        </p:nvSpPr>
        <p:spPr>
          <a:xfrm>
            <a:off x="342903" y="1164377"/>
            <a:ext cx="11231475" cy="2710614"/>
          </a:xfrm>
          <a:prstGeom prst="rect">
            <a:avLst/>
          </a:prstGeom>
        </p:spPr>
        <p:txBody>
          <a:bodyPr wrap="square" lIns="0" tIns="0" rIns="0" bIns="0">
            <a:spAutoFit/>
          </a:bodyPr>
          <a:lstStyle/>
          <a:p>
            <a:pPr marL="342900" indent="-342900">
              <a:lnSpc>
                <a:spcPct val="150000"/>
              </a:lnSpc>
              <a:buFont typeface="Wingdings" pitchFamily="2" charset="2"/>
              <a:buChar char="p"/>
            </a:pPr>
            <a:r>
              <a:rPr lang="en-US" altLang="zh-CN" sz="2000" dirty="0">
                <a:solidFill>
                  <a:schemeClr val="bg1">
                    <a:lumMod val="85000"/>
                  </a:schemeClr>
                </a:solidFill>
                <a:latin typeface="Arial Rounded MT Bold" panose="020F0704030504030204" pitchFamily="34" charset="0"/>
                <a:ea typeface="黑体" panose="02010609060101010101" pitchFamily="49" charset="-122"/>
              </a:rPr>
              <a:t>Pull-all: It directly transmits all historical events to the compute node</a:t>
            </a:r>
          </a:p>
          <a:p>
            <a:pPr marL="342900" indent="-342900">
              <a:lnSpc>
                <a:spcPct val="150000"/>
              </a:lnSpc>
              <a:buFont typeface="Wingdings" pitchFamily="2" charset="2"/>
              <a:buChar char="p"/>
            </a:pPr>
            <a:r>
              <a:rPr lang="en-US" altLang="zh-CN" sz="2000" dirty="0">
                <a:solidFill>
                  <a:schemeClr val="bg1">
                    <a:lumMod val="85000"/>
                  </a:schemeClr>
                </a:solidFill>
                <a:latin typeface="Arial Rounded MT Bold" panose="020F0704030504030204" pitchFamily="34" charset="0"/>
                <a:ea typeface="黑体" panose="02010609060101010101" pitchFamily="49" charset="-122"/>
              </a:rPr>
              <a:t>Push-down (</a:t>
            </a:r>
            <a:r>
              <a:rPr lang="en" altLang="zh-CN" sz="2000" dirty="0">
                <a:solidFill>
                  <a:schemeClr val="bg1">
                    <a:lumMod val="85000"/>
                  </a:schemeClr>
                </a:solidFill>
                <a:latin typeface="Arial Rounded MT Bold" panose="020F0704030504030204" pitchFamily="34" charset="0"/>
                <a:ea typeface="黑体" panose="02010609060101010101" pitchFamily="49" charset="-122"/>
              </a:rPr>
              <a:t>under skipping semantics</a:t>
            </a:r>
            <a:r>
              <a:rPr lang="en-US" altLang="zh-CN" sz="2000" dirty="0">
                <a:solidFill>
                  <a:schemeClr val="bg1">
                    <a:lumMod val="85000"/>
                  </a:schemeClr>
                </a:solidFill>
                <a:latin typeface="Arial Rounded MT Bold" panose="020F0704030504030204" pitchFamily="34" charset="0"/>
                <a:ea typeface="黑体" panose="02010609060101010101" pitchFamily="49" charset="-122"/>
              </a:rPr>
              <a:t>):  It </a:t>
            </a:r>
            <a:r>
              <a:rPr lang="en" altLang="zh-CN" sz="2000" dirty="0">
                <a:solidFill>
                  <a:schemeClr val="bg1">
                    <a:lumMod val="85000"/>
                  </a:schemeClr>
                </a:solidFill>
                <a:latin typeface="Arial Rounded MT Bold" panose="020F0704030504030204" pitchFamily="34" charset="0"/>
                <a:ea typeface="黑体" panose="02010609060101010101" pitchFamily="49" charset="-122"/>
              </a:rPr>
              <a:t>first pushes simple independent conditions to storage nodes, only transmits the </a:t>
            </a:r>
            <a:r>
              <a:rPr lang="en-US" altLang="zh-CN" sz="2000" dirty="0">
                <a:solidFill>
                  <a:schemeClr val="bg1">
                    <a:lumMod val="85000"/>
                  </a:schemeClr>
                </a:solidFill>
                <a:latin typeface="Arial Rounded MT Bold" panose="020F0704030504030204" pitchFamily="34" charset="0"/>
                <a:ea typeface="黑体" panose="02010609060101010101" pitchFamily="49" charset="-122"/>
              </a:rPr>
              <a:t>events</a:t>
            </a:r>
            <a:r>
              <a:rPr lang="en" altLang="zh-CN" sz="2000" dirty="0">
                <a:solidFill>
                  <a:schemeClr val="bg1">
                    <a:lumMod val="85000"/>
                  </a:schemeClr>
                </a:solidFill>
                <a:latin typeface="Arial Rounded MT Bold" panose="020F0704030504030204" pitchFamily="34" charset="0"/>
                <a:ea typeface="黑体" panose="02010609060101010101" pitchFamily="49" charset="-122"/>
              </a:rPr>
              <a:t> that hold the independent conditions</a:t>
            </a:r>
          </a:p>
          <a:p>
            <a:pPr marL="342900" indent="-342900">
              <a:lnSpc>
                <a:spcPct val="150000"/>
              </a:lnSpc>
              <a:buFont typeface="Wingdings" pitchFamily="2" charset="2"/>
              <a:buChar char="p"/>
            </a:pPr>
            <a:r>
              <a:rPr lang="en" altLang="zh-CN" sz="2000" dirty="0">
                <a:latin typeface="Arial Rounded MT Bold" panose="020F0704030504030204" pitchFamily="34" charset="0"/>
                <a:ea typeface="黑体" panose="02010609060101010101" pitchFamily="49" charset="-122"/>
              </a:rPr>
              <a:t>Push-pull</a:t>
            </a:r>
            <a:r>
              <a:rPr lang="en-US" altLang="zh-CN" sz="2000" dirty="0">
                <a:latin typeface="Arial Rounded MT Bold" panose="020F0704030504030204" pitchFamily="34" charset="0"/>
                <a:ea typeface="黑体" panose="02010609060101010101" pitchFamily="49" charset="-122"/>
              </a:rPr>
              <a:t> (</a:t>
            </a:r>
            <a:r>
              <a:rPr lang="en" altLang="zh-CN" sz="2000" dirty="0">
                <a:latin typeface="Arial Rounded MT Bold" panose="020F0704030504030204" pitchFamily="34" charset="0"/>
                <a:ea typeface="黑体" panose="02010609060101010101" pitchFamily="49" charset="-122"/>
              </a:rPr>
              <a:t>under skipping semantics): It uses a multi-round transmission mechanism, where each round runs a very time-consuming matching algorithm on the storage nodes to determine which subset of events needs to be transmitted</a:t>
            </a:r>
            <a:endParaRPr lang="en-US" altLang="zh-CN" sz="2000" dirty="0">
              <a:latin typeface="Arial Rounded MT Bold" panose="020F0704030504030204" pitchFamily="34" charset="0"/>
              <a:ea typeface="黑体" panose="02010609060101010101" pitchFamily="49" charset="-122"/>
            </a:endParaRPr>
          </a:p>
        </p:txBody>
      </p:sp>
      <p:sp>
        <p:nvSpPr>
          <p:cNvPr id="49" name="文本框 48">
            <a:extLst>
              <a:ext uri="{FF2B5EF4-FFF2-40B4-BE49-F238E27FC236}">
                <a16:creationId xmlns:a16="http://schemas.microsoft.com/office/drawing/2014/main" id="{6B71F422-3F89-3C4C-87FA-160D06A55B61}"/>
              </a:ext>
            </a:extLst>
          </p:cNvPr>
          <p:cNvSpPr txBox="1"/>
          <p:nvPr/>
        </p:nvSpPr>
        <p:spPr>
          <a:xfrm>
            <a:off x="604653" y="5735565"/>
            <a:ext cx="1157796" cy="523220"/>
          </a:xfrm>
          <a:prstGeom prst="rect">
            <a:avLst/>
          </a:prstGeom>
          <a:noFill/>
        </p:spPr>
        <p:txBody>
          <a:bodyPr wrap="square" rtlCol="0">
            <a:spAutoFit/>
          </a:bodyPr>
          <a:lstStyle/>
          <a:p>
            <a:r>
              <a:rPr kumimoji="1" lang="en-US" altLang="zh-CN" sz="1400" dirty="0">
                <a:latin typeface="Arial Rounded MT Bold" panose="020F0704030504030204" pitchFamily="34" charset="0"/>
                <a:ea typeface="Microsoft YaHei" panose="020B0503020204020204" pitchFamily="34" charset="-122"/>
              </a:rPr>
              <a:t>Storage node</a:t>
            </a:r>
            <a:endParaRPr kumimoji="1" lang="zh-CN" altLang="en-US" sz="1400" dirty="0">
              <a:latin typeface="Arial Rounded MT Bold" panose="020F0704030504030204" pitchFamily="34" charset="0"/>
              <a:ea typeface="Microsoft YaHei" panose="020B0503020204020204" pitchFamily="34" charset="-122"/>
            </a:endParaRPr>
          </a:p>
        </p:txBody>
      </p:sp>
      <p:sp>
        <p:nvSpPr>
          <p:cNvPr id="63" name="下弧形箭头 62">
            <a:extLst>
              <a:ext uri="{FF2B5EF4-FFF2-40B4-BE49-F238E27FC236}">
                <a16:creationId xmlns:a16="http://schemas.microsoft.com/office/drawing/2014/main" id="{096044AA-3A87-F84C-908E-CA62B1593C26}"/>
              </a:ext>
            </a:extLst>
          </p:cNvPr>
          <p:cNvSpPr/>
          <p:nvPr/>
        </p:nvSpPr>
        <p:spPr bwMode="auto">
          <a:xfrm flipV="1">
            <a:off x="3363397" y="5031010"/>
            <a:ext cx="2192122" cy="540191"/>
          </a:xfrm>
          <a:prstGeom prst="curvedDownArrow">
            <a:avLst/>
          </a:prstGeom>
          <a:solidFill>
            <a:schemeClr val="accent6">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kumimoji="1" lang="zh-CN" altLang="en-US" sz="2400" dirty="0"/>
          </a:p>
        </p:txBody>
      </p:sp>
      <p:sp>
        <p:nvSpPr>
          <p:cNvPr id="66" name="圆角矩形 65">
            <a:extLst>
              <a:ext uri="{FF2B5EF4-FFF2-40B4-BE49-F238E27FC236}">
                <a16:creationId xmlns:a16="http://schemas.microsoft.com/office/drawing/2014/main" id="{93A1C6AF-5761-7344-BC19-FFECCD4A020B}"/>
              </a:ext>
            </a:extLst>
          </p:cNvPr>
          <p:cNvSpPr/>
          <p:nvPr/>
        </p:nvSpPr>
        <p:spPr>
          <a:xfrm>
            <a:off x="4991659" y="4181214"/>
            <a:ext cx="1013684" cy="831722"/>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sp>
        <p:nvSpPr>
          <p:cNvPr id="74" name="梯形 73">
            <a:extLst>
              <a:ext uri="{FF2B5EF4-FFF2-40B4-BE49-F238E27FC236}">
                <a16:creationId xmlns:a16="http://schemas.microsoft.com/office/drawing/2014/main" id="{3A00AE93-BACA-694A-B2E8-C8943D653FEA}"/>
              </a:ext>
            </a:extLst>
          </p:cNvPr>
          <p:cNvSpPr/>
          <p:nvPr/>
        </p:nvSpPr>
        <p:spPr>
          <a:xfrm>
            <a:off x="10160890" y="4841296"/>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80" name="梯形 79">
            <a:extLst>
              <a:ext uri="{FF2B5EF4-FFF2-40B4-BE49-F238E27FC236}">
                <a16:creationId xmlns:a16="http://schemas.microsoft.com/office/drawing/2014/main" id="{E3F42650-F43B-564A-ABE4-2E6723A08D47}"/>
              </a:ext>
            </a:extLst>
          </p:cNvPr>
          <p:cNvSpPr/>
          <p:nvPr/>
        </p:nvSpPr>
        <p:spPr>
          <a:xfrm>
            <a:off x="5288584" y="4384259"/>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8</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cxnSp>
        <p:nvCxnSpPr>
          <p:cNvPr id="82" name="直线箭头连接符 81">
            <a:extLst>
              <a:ext uri="{FF2B5EF4-FFF2-40B4-BE49-F238E27FC236}">
                <a16:creationId xmlns:a16="http://schemas.microsoft.com/office/drawing/2014/main" id="{1F7441F2-879C-EE40-A2A3-3D05E8C898FD}"/>
              </a:ext>
            </a:extLst>
          </p:cNvPr>
          <p:cNvCxnSpPr>
            <a:cxnSpLocks/>
          </p:cNvCxnSpPr>
          <p:nvPr/>
        </p:nvCxnSpPr>
        <p:spPr>
          <a:xfrm>
            <a:off x="5172596" y="4737410"/>
            <a:ext cx="739458"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87" name="文本框 86">
            <a:extLst>
              <a:ext uri="{FF2B5EF4-FFF2-40B4-BE49-F238E27FC236}">
                <a16:creationId xmlns:a16="http://schemas.microsoft.com/office/drawing/2014/main" id="{F27C0465-B7CA-CD45-AADC-52C02FB55AC6}"/>
              </a:ext>
            </a:extLst>
          </p:cNvPr>
          <p:cNvSpPr txBox="1"/>
          <p:nvPr/>
        </p:nvSpPr>
        <p:spPr>
          <a:xfrm>
            <a:off x="3961241" y="5242131"/>
            <a:ext cx="942798"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Retrieve</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144" name="缺角矩形 143">
            <a:extLst>
              <a:ext uri="{FF2B5EF4-FFF2-40B4-BE49-F238E27FC236}">
                <a16:creationId xmlns:a16="http://schemas.microsoft.com/office/drawing/2014/main" id="{96956DAC-66B1-C349-B343-148D161C1C50}"/>
              </a:ext>
            </a:extLst>
          </p:cNvPr>
          <p:cNvSpPr/>
          <p:nvPr/>
        </p:nvSpPr>
        <p:spPr>
          <a:xfrm>
            <a:off x="6998091" y="4410517"/>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kern="0" dirty="0">
                <a:latin typeface="Arial Rounded MT Bold" panose="020F0704030504030204" pitchFamily="34" charset="0"/>
                <a:ea typeface="宋体" panose="02010600030101010101" pitchFamily="2" charset="-122"/>
                <a:sym typeface="Arial"/>
              </a:rPr>
              <a:t>6</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46" name="缺角矩形 145">
            <a:extLst>
              <a:ext uri="{FF2B5EF4-FFF2-40B4-BE49-F238E27FC236}">
                <a16:creationId xmlns:a16="http://schemas.microsoft.com/office/drawing/2014/main" id="{091CC797-4673-C346-872E-73D8AABDF44D}"/>
              </a:ext>
            </a:extLst>
          </p:cNvPr>
          <p:cNvSpPr/>
          <p:nvPr/>
        </p:nvSpPr>
        <p:spPr>
          <a:xfrm>
            <a:off x="7343828" y="4410516"/>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145" name="文本框 144">
            <a:extLst>
              <a:ext uri="{FF2B5EF4-FFF2-40B4-BE49-F238E27FC236}">
                <a16:creationId xmlns:a16="http://schemas.microsoft.com/office/drawing/2014/main" id="{56454658-63B5-1D46-8E8A-2474B6BEEFB3}"/>
              </a:ext>
            </a:extLst>
          </p:cNvPr>
          <p:cNvSpPr txBox="1"/>
          <p:nvPr/>
        </p:nvSpPr>
        <p:spPr>
          <a:xfrm>
            <a:off x="7255581" y="437795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nvGrpSpPr>
          <p:cNvPr id="204" name="组合 203">
            <a:extLst>
              <a:ext uri="{FF2B5EF4-FFF2-40B4-BE49-F238E27FC236}">
                <a16:creationId xmlns:a16="http://schemas.microsoft.com/office/drawing/2014/main" id="{2EA8C9C3-1BE2-3942-91C8-D57741AC94F3}"/>
              </a:ext>
            </a:extLst>
          </p:cNvPr>
          <p:cNvGrpSpPr/>
          <p:nvPr/>
        </p:nvGrpSpPr>
        <p:grpSpPr>
          <a:xfrm>
            <a:off x="1477952" y="5586424"/>
            <a:ext cx="9870002" cy="844543"/>
            <a:chOff x="1477952" y="5586424"/>
            <a:chExt cx="9870002" cy="844543"/>
          </a:xfrm>
        </p:grpSpPr>
        <p:sp>
          <p:nvSpPr>
            <p:cNvPr id="205" name="圆角矩形 204">
              <a:extLst>
                <a:ext uri="{FF2B5EF4-FFF2-40B4-BE49-F238E27FC236}">
                  <a16:creationId xmlns:a16="http://schemas.microsoft.com/office/drawing/2014/main" id="{4F1DC5D6-A6AD-E043-9A3A-44829E4FF89E}"/>
                </a:ext>
              </a:extLst>
            </p:cNvPr>
            <p:cNvSpPr/>
            <p:nvPr/>
          </p:nvSpPr>
          <p:spPr>
            <a:xfrm>
              <a:off x="1477952" y="5586424"/>
              <a:ext cx="9870002" cy="831722"/>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grpSp>
          <p:nvGrpSpPr>
            <p:cNvPr id="206" name="组合 205">
              <a:extLst>
                <a:ext uri="{FF2B5EF4-FFF2-40B4-BE49-F238E27FC236}">
                  <a16:creationId xmlns:a16="http://schemas.microsoft.com/office/drawing/2014/main" id="{50F25E39-387A-7542-9E47-926441D2F61D}"/>
                </a:ext>
              </a:extLst>
            </p:cNvPr>
            <p:cNvGrpSpPr/>
            <p:nvPr/>
          </p:nvGrpSpPr>
          <p:grpSpPr>
            <a:xfrm>
              <a:off x="1577651" y="5728231"/>
              <a:ext cx="9497597" cy="702736"/>
              <a:chOff x="1256906" y="3029835"/>
              <a:chExt cx="9497597" cy="702736"/>
            </a:xfrm>
          </p:grpSpPr>
          <p:sp>
            <p:nvSpPr>
              <p:cNvPr id="209" name="椭圆 208">
                <a:extLst>
                  <a:ext uri="{FF2B5EF4-FFF2-40B4-BE49-F238E27FC236}">
                    <a16:creationId xmlns:a16="http://schemas.microsoft.com/office/drawing/2014/main" id="{D180DBC2-A568-7748-8416-BC6AC1B22E4B}"/>
                  </a:ext>
                </a:extLst>
              </p:cNvPr>
              <p:cNvSpPr/>
              <p:nvPr/>
            </p:nvSpPr>
            <p:spPr>
              <a:xfrm>
                <a:off x="1649277" y="305269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1</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10" name="矩形 209">
                <a:extLst>
                  <a:ext uri="{FF2B5EF4-FFF2-40B4-BE49-F238E27FC236}">
                    <a16:creationId xmlns:a16="http://schemas.microsoft.com/office/drawing/2014/main" id="{8F9D7EFF-0A98-8448-9ECF-5E111D415069}"/>
                  </a:ext>
                </a:extLst>
              </p:cNvPr>
              <p:cNvSpPr/>
              <p:nvPr/>
            </p:nvSpPr>
            <p:spPr>
              <a:xfrm>
                <a:off x="1945002" y="3052691"/>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11" name="六边形 210">
                <a:extLst>
                  <a:ext uri="{FF2B5EF4-FFF2-40B4-BE49-F238E27FC236}">
                    <a16:creationId xmlns:a16="http://schemas.microsoft.com/office/drawing/2014/main" id="{FE5D383C-E0B8-3646-920D-494D7B470C96}"/>
                  </a:ext>
                </a:extLst>
              </p:cNvPr>
              <p:cNvSpPr/>
              <p:nvPr/>
            </p:nvSpPr>
            <p:spPr>
              <a:xfrm>
                <a:off x="2539725" y="307368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4</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12" name="六边形 211">
                <a:extLst>
                  <a:ext uri="{FF2B5EF4-FFF2-40B4-BE49-F238E27FC236}">
                    <a16:creationId xmlns:a16="http://schemas.microsoft.com/office/drawing/2014/main" id="{210E9B8F-7BF9-9B4B-8DBB-B37999E2FFCB}"/>
                  </a:ext>
                </a:extLst>
              </p:cNvPr>
              <p:cNvSpPr/>
              <p:nvPr/>
            </p:nvSpPr>
            <p:spPr>
              <a:xfrm>
                <a:off x="4001791" y="307065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9</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13" name="矩形 212">
                <a:extLst>
                  <a:ext uri="{FF2B5EF4-FFF2-40B4-BE49-F238E27FC236}">
                    <a16:creationId xmlns:a16="http://schemas.microsoft.com/office/drawing/2014/main" id="{3CDA94DB-94B5-7B49-A61C-398D306BDF91}"/>
                  </a:ext>
                </a:extLst>
              </p:cNvPr>
              <p:cNvSpPr/>
              <p:nvPr/>
            </p:nvSpPr>
            <p:spPr>
              <a:xfrm>
                <a:off x="4588511" y="3071747"/>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4" name="缺角矩形 213">
                <a:extLst>
                  <a:ext uri="{FF2B5EF4-FFF2-40B4-BE49-F238E27FC236}">
                    <a16:creationId xmlns:a16="http://schemas.microsoft.com/office/drawing/2014/main" id="{37546383-90DA-EC48-8C21-3868D5B571C5}"/>
                  </a:ext>
                </a:extLst>
              </p:cNvPr>
              <p:cNvSpPr/>
              <p:nvPr/>
            </p:nvSpPr>
            <p:spPr>
              <a:xfrm>
                <a:off x="4282552" y="3070540"/>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8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15" name="矩形 214">
                <a:extLst>
                  <a:ext uri="{FF2B5EF4-FFF2-40B4-BE49-F238E27FC236}">
                    <a16:creationId xmlns:a16="http://schemas.microsoft.com/office/drawing/2014/main" id="{F8C2051F-4A4C-5649-88AD-C88E857D6099}"/>
                  </a:ext>
                </a:extLst>
              </p:cNvPr>
              <p:cNvSpPr/>
              <p:nvPr/>
            </p:nvSpPr>
            <p:spPr>
              <a:xfrm>
                <a:off x="4884231" y="307174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6" name="矩形 215">
                <a:extLst>
                  <a:ext uri="{FF2B5EF4-FFF2-40B4-BE49-F238E27FC236}">
                    <a16:creationId xmlns:a16="http://schemas.microsoft.com/office/drawing/2014/main" id="{B6359B0E-791E-B448-9282-50E9C27126D5}"/>
                  </a:ext>
                </a:extLst>
              </p:cNvPr>
              <p:cNvSpPr/>
              <p:nvPr/>
            </p:nvSpPr>
            <p:spPr>
              <a:xfrm>
                <a:off x="5179951" y="308536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7" name="六边形 216">
                <a:extLst>
                  <a:ext uri="{FF2B5EF4-FFF2-40B4-BE49-F238E27FC236}">
                    <a16:creationId xmlns:a16="http://schemas.microsoft.com/office/drawing/2014/main" id="{DA0DB6A0-F884-5B4E-A1B8-127FCA8CF5D4}"/>
                  </a:ext>
                </a:extLst>
              </p:cNvPr>
              <p:cNvSpPr/>
              <p:nvPr/>
            </p:nvSpPr>
            <p:spPr>
              <a:xfrm>
                <a:off x="5472731" y="3085362"/>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8" name="六边形 217">
                <a:extLst>
                  <a:ext uri="{FF2B5EF4-FFF2-40B4-BE49-F238E27FC236}">
                    <a16:creationId xmlns:a16="http://schemas.microsoft.com/office/drawing/2014/main" id="{C2E6ED64-C5F5-AC40-ABAA-4ED5D8762E2C}"/>
                  </a:ext>
                </a:extLst>
              </p:cNvPr>
              <p:cNvSpPr/>
              <p:nvPr/>
            </p:nvSpPr>
            <p:spPr>
              <a:xfrm>
                <a:off x="6660634" y="3071283"/>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19" name="椭圆 218">
                <a:extLst>
                  <a:ext uri="{FF2B5EF4-FFF2-40B4-BE49-F238E27FC236}">
                    <a16:creationId xmlns:a16="http://schemas.microsoft.com/office/drawing/2014/main" id="{645B05FF-0572-0949-98F1-0BE145229F02}"/>
                  </a:ext>
                </a:extLst>
              </p:cNvPr>
              <p:cNvSpPr/>
              <p:nvPr/>
            </p:nvSpPr>
            <p:spPr>
              <a:xfrm>
                <a:off x="6959297" y="307128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0" name="椭圆 219">
                <a:extLst>
                  <a:ext uri="{FF2B5EF4-FFF2-40B4-BE49-F238E27FC236}">
                    <a16:creationId xmlns:a16="http://schemas.microsoft.com/office/drawing/2014/main" id="{E4D47F27-59B5-0448-8139-EF90BB70AE20}"/>
                  </a:ext>
                </a:extLst>
              </p:cNvPr>
              <p:cNvSpPr/>
              <p:nvPr/>
            </p:nvSpPr>
            <p:spPr>
              <a:xfrm>
                <a:off x="7255017" y="3075082"/>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1" name="缺角矩形 220">
                <a:extLst>
                  <a:ext uri="{FF2B5EF4-FFF2-40B4-BE49-F238E27FC236}">
                    <a16:creationId xmlns:a16="http://schemas.microsoft.com/office/drawing/2014/main" id="{7D230115-5BE7-E749-A418-3FAEE67CD478}"/>
                  </a:ext>
                </a:extLst>
              </p:cNvPr>
              <p:cNvSpPr/>
              <p:nvPr/>
            </p:nvSpPr>
            <p:spPr>
              <a:xfrm>
                <a:off x="7838349" y="3075648"/>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2" name="梯形 221">
                <a:extLst>
                  <a:ext uri="{FF2B5EF4-FFF2-40B4-BE49-F238E27FC236}">
                    <a16:creationId xmlns:a16="http://schemas.microsoft.com/office/drawing/2014/main" id="{7EA2C25D-820D-CC41-B48F-3CA41957E057}"/>
                  </a:ext>
                </a:extLst>
              </p:cNvPr>
              <p:cNvSpPr/>
              <p:nvPr/>
            </p:nvSpPr>
            <p:spPr>
              <a:xfrm>
                <a:off x="8147713" y="3075648"/>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3" name="六边形 222">
                <a:extLst>
                  <a:ext uri="{FF2B5EF4-FFF2-40B4-BE49-F238E27FC236}">
                    <a16:creationId xmlns:a16="http://schemas.microsoft.com/office/drawing/2014/main" id="{6C0BB67F-8DFD-9C4D-A43F-C0190679AAB6}"/>
                  </a:ext>
                </a:extLst>
              </p:cNvPr>
              <p:cNvSpPr/>
              <p:nvPr/>
            </p:nvSpPr>
            <p:spPr>
              <a:xfrm>
                <a:off x="8748573" y="308370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4" name="椭圆 223">
                <a:extLst>
                  <a:ext uri="{FF2B5EF4-FFF2-40B4-BE49-F238E27FC236}">
                    <a16:creationId xmlns:a16="http://schemas.microsoft.com/office/drawing/2014/main" id="{6E41C34F-4D86-7D4F-A0B3-55073DEA755E}"/>
                  </a:ext>
                </a:extLst>
              </p:cNvPr>
              <p:cNvSpPr/>
              <p:nvPr/>
            </p:nvSpPr>
            <p:spPr>
              <a:xfrm>
                <a:off x="9334124" y="3083706"/>
                <a:ext cx="211874" cy="211873"/>
              </a:xfrm>
              <a:prstGeom prst="ellipse">
                <a:avLst/>
              </a:prstGeom>
              <a:solidFill>
                <a:srgbClr val="00C182">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5" name="矩形 224">
                <a:extLst>
                  <a:ext uri="{FF2B5EF4-FFF2-40B4-BE49-F238E27FC236}">
                    <a16:creationId xmlns:a16="http://schemas.microsoft.com/office/drawing/2014/main" id="{FE4FEFA6-9651-0546-9D77-FE3F83B4D2D9}"/>
                  </a:ext>
                </a:extLst>
              </p:cNvPr>
              <p:cNvSpPr/>
              <p:nvPr/>
            </p:nvSpPr>
            <p:spPr>
              <a:xfrm>
                <a:off x="9635734" y="3083706"/>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26" name="矩形 225">
                <a:extLst>
                  <a:ext uri="{FF2B5EF4-FFF2-40B4-BE49-F238E27FC236}">
                    <a16:creationId xmlns:a16="http://schemas.microsoft.com/office/drawing/2014/main" id="{7FF34BEC-7473-CF4B-9E12-1276715CE17C}"/>
                  </a:ext>
                </a:extLst>
              </p:cNvPr>
              <p:cNvSpPr/>
              <p:nvPr/>
            </p:nvSpPr>
            <p:spPr>
              <a:xfrm>
                <a:off x="9928514" y="308576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7" name="矩形 226">
                <a:extLst>
                  <a:ext uri="{FF2B5EF4-FFF2-40B4-BE49-F238E27FC236}">
                    <a16:creationId xmlns:a16="http://schemas.microsoft.com/office/drawing/2014/main" id="{A1843C15-63BA-F64E-8A46-5A8933A204DB}"/>
                  </a:ext>
                </a:extLst>
              </p:cNvPr>
              <p:cNvSpPr/>
              <p:nvPr/>
            </p:nvSpPr>
            <p:spPr>
              <a:xfrm>
                <a:off x="3420680" y="306878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7</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28" name="缺角矩形 227">
                <a:extLst>
                  <a:ext uri="{FF2B5EF4-FFF2-40B4-BE49-F238E27FC236}">
                    <a16:creationId xmlns:a16="http://schemas.microsoft.com/office/drawing/2014/main" id="{C54AE4B2-BECE-324E-95EF-3D81A701559E}"/>
                  </a:ext>
                </a:extLst>
              </p:cNvPr>
              <p:cNvSpPr/>
              <p:nvPr/>
            </p:nvSpPr>
            <p:spPr>
              <a:xfrm>
                <a:off x="6335574" y="3078227"/>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29" name="缺角矩形 228">
                <a:extLst>
                  <a:ext uri="{FF2B5EF4-FFF2-40B4-BE49-F238E27FC236}">
                    <a16:creationId xmlns:a16="http://schemas.microsoft.com/office/drawing/2014/main" id="{46D653D6-3233-EA4E-98FC-285F2BCFAD76}"/>
                  </a:ext>
                </a:extLst>
              </p:cNvPr>
              <p:cNvSpPr/>
              <p:nvPr/>
            </p:nvSpPr>
            <p:spPr>
              <a:xfrm>
                <a:off x="3127887" y="3068784"/>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kern="0" dirty="0">
                    <a:latin typeface="Arial Rounded MT Bold" panose="020F0704030504030204" pitchFamily="34" charset="0"/>
                    <a:ea typeface="宋体" panose="02010600030101010101" pitchFamily="2" charset="-122"/>
                    <a:sym typeface="Arial"/>
                  </a:rPr>
                  <a:t>6</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30" name="梯形 229">
                <a:extLst>
                  <a:ext uri="{FF2B5EF4-FFF2-40B4-BE49-F238E27FC236}">
                    <a16:creationId xmlns:a16="http://schemas.microsoft.com/office/drawing/2014/main" id="{CE7459D9-F507-994E-8A3B-E65BBEB1D4D4}"/>
                  </a:ext>
                </a:extLst>
              </p:cNvPr>
              <p:cNvSpPr/>
              <p:nvPr/>
            </p:nvSpPr>
            <p:spPr>
              <a:xfrm>
                <a:off x="3713479" y="3068783"/>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8</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31" name="缺角矩形 230">
                <a:extLst>
                  <a:ext uri="{FF2B5EF4-FFF2-40B4-BE49-F238E27FC236}">
                    <a16:creationId xmlns:a16="http://schemas.microsoft.com/office/drawing/2014/main" id="{227568D0-7BDD-7C4F-A72C-AEB89ECE87F3}"/>
                  </a:ext>
                </a:extLst>
              </p:cNvPr>
              <p:cNvSpPr/>
              <p:nvPr/>
            </p:nvSpPr>
            <p:spPr>
              <a:xfrm>
                <a:off x="10221293" y="3083706"/>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232" name="直线箭头连接符 231">
                <a:extLst>
                  <a:ext uri="{FF2B5EF4-FFF2-40B4-BE49-F238E27FC236}">
                    <a16:creationId xmlns:a16="http://schemas.microsoft.com/office/drawing/2014/main" id="{718A14DE-F9D4-BA4F-9BC3-7DB1F36A2DCF}"/>
                  </a:ext>
                </a:extLst>
              </p:cNvPr>
              <p:cNvCxnSpPr>
                <a:cxnSpLocks/>
              </p:cNvCxnSpPr>
              <p:nvPr/>
            </p:nvCxnSpPr>
            <p:spPr>
              <a:xfrm>
                <a:off x="1357803" y="3409577"/>
                <a:ext cx="9396700"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233" name="文本框 232">
                <a:extLst>
                  <a:ext uri="{FF2B5EF4-FFF2-40B4-BE49-F238E27FC236}">
                    <a16:creationId xmlns:a16="http://schemas.microsoft.com/office/drawing/2014/main" id="{73BEB0A9-EE5D-D941-BC3C-B3BA422E4F6B}"/>
                  </a:ext>
                </a:extLst>
              </p:cNvPr>
              <p:cNvSpPr txBox="1"/>
              <p:nvPr/>
            </p:nvSpPr>
            <p:spPr>
              <a:xfrm>
                <a:off x="1256906" y="3424794"/>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Old</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4" name="文本框 233">
                <a:extLst>
                  <a:ext uri="{FF2B5EF4-FFF2-40B4-BE49-F238E27FC236}">
                    <a16:creationId xmlns:a16="http://schemas.microsoft.com/office/drawing/2014/main" id="{3BD85390-66C4-D546-AEB2-6FCDB6BAC831}"/>
                  </a:ext>
                </a:extLst>
              </p:cNvPr>
              <p:cNvSpPr txBox="1"/>
              <p:nvPr/>
            </p:nvSpPr>
            <p:spPr>
              <a:xfrm>
                <a:off x="10000038" y="3404899"/>
                <a:ext cx="688096"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New</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5" name="文本框 234">
                <a:extLst>
                  <a:ext uri="{FF2B5EF4-FFF2-40B4-BE49-F238E27FC236}">
                    <a16:creationId xmlns:a16="http://schemas.microsoft.com/office/drawing/2014/main" id="{1D1D2D19-46FB-A544-B61B-2565D7057C2F}"/>
                  </a:ext>
                </a:extLst>
              </p:cNvPr>
              <p:cNvSpPr txBox="1"/>
              <p:nvPr/>
            </p:nvSpPr>
            <p:spPr>
              <a:xfrm>
                <a:off x="4495374" y="304021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6" name="文本框 235">
                <a:extLst>
                  <a:ext uri="{FF2B5EF4-FFF2-40B4-BE49-F238E27FC236}">
                    <a16:creationId xmlns:a16="http://schemas.microsoft.com/office/drawing/2014/main" id="{AB1B801D-23D2-394B-B7AD-41612233F15D}"/>
                  </a:ext>
                </a:extLst>
              </p:cNvPr>
              <p:cNvSpPr txBox="1"/>
              <p:nvPr/>
            </p:nvSpPr>
            <p:spPr>
              <a:xfrm>
                <a:off x="4787238" y="302983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7" name="文本框 236">
                <a:extLst>
                  <a:ext uri="{FF2B5EF4-FFF2-40B4-BE49-F238E27FC236}">
                    <a16:creationId xmlns:a16="http://schemas.microsoft.com/office/drawing/2014/main" id="{A2A1EF21-1B83-4649-84AA-CA89DDF332E3}"/>
                  </a:ext>
                </a:extLst>
              </p:cNvPr>
              <p:cNvSpPr txBox="1"/>
              <p:nvPr/>
            </p:nvSpPr>
            <p:spPr>
              <a:xfrm>
                <a:off x="5088322" y="304020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13</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8" name="文本框 237">
                <a:extLst>
                  <a:ext uri="{FF2B5EF4-FFF2-40B4-BE49-F238E27FC236}">
                    <a16:creationId xmlns:a16="http://schemas.microsoft.com/office/drawing/2014/main" id="{F498C9DA-E8AD-9C47-A7D2-394846B623AA}"/>
                  </a:ext>
                </a:extLst>
              </p:cNvPr>
              <p:cNvSpPr txBox="1"/>
              <p:nvPr/>
            </p:nvSpPr>
            <p:spPr>
              <a:xfrm>
                <a:off x="5377397" y="305200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14</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39" name="六边形 238">
                <a:extLst>
                  <a:ext uri="{FF2B5EF4-FFF2-40B4-BE49-F238E27FC236}">
                    <a16:creationId xmlns:a16="http://schemas.microsoft.com/office/drawing/2014/main" id="{95AE40BA-15AE-EF4D-8D32-164657653397}"/>
                  </a:ext>
                </a:extLst>
              </p:cNvPr>
              <p:cNvSpPr/>
              <p:nvPr/>
            </p:nvSpPr>
            <p:spPr>
              <a:xfrm>
                <a:off x="2830785" y="3079825"/>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5</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40" name="文本框 239">
                <a:extLst>
                  <a:ext uri="{FF2B5EF4-FFF2-40B4-BE49-F238E27FC236}">
                    <a16:creationId xmlns:a16="http://schemas.microsoft.com/office/drawing/2014/main" id="{301D45A4-E9BC-E44C-8A1D-4E3BF436E0D5}"/>
                  </a:ext>
                </a:extLst>
              </p:cNvPr>
              <p:cNvSpPr txBox="1"/>
              <p:nvPr/>
            </p:nvSpPr>
            <p:spPr>
              <a:xfrm>
                <a:off x="6565321" y="3037847"/>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1" name="矩形 240">
                <a:extLst>
                  <a:ext uri="{FF2B5EF4-FFF2-40B4-BE49-F238E27FC236}">
                    <a16:creationId xmlns:a16="http://schemas.microsoft.com/office/drawing/2014/main" id="{09BA3F20-A1B9-BF4C-9046-7796691BD43A}"/>
                  </a:ext>
                </a:extLst>
              </p:cNvPr>
              <p:cNvSpPr/>
              <p:nvPr/>
            </p:nvSpPr>
            <p:spPr>
              <a:xfrm>
                <a:off x="7530657" y="308002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42" name="文本框 241">
                <a:extLst>
                  <a:ext uri="{FF2B5EF4-FFF2-40B4-BE49-F238E27FC236}">
                    <a16:creationId xmlns:a16="http://schemas.microsoft.com/office/drawing/2014/main" id="{7B7AB692-BD4C-A440-84D9-B4B36C62478A}"/>
                  </a:ext>
                </a:extLst>
              </p:cNvPr>
              <p:cNvSpPr txBox="1"/>
              <p:nvPr/>
            </p:nvSpPr>
            <p:spPr>
              <a:xfrm>
                <a:off x="6862761" y="3030829"/>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3" name="文本框 242">
                <a:extLst>
                  <a:ext uri="{FF2B5EF4-FFF2-40B4-BE49-F238E27FC236}">
                    <a16:creationId xmlns:a16="http://schemas.microsoft.com/office/drawing/2014/main" id="{41CBD0AC-1A93-D141-8BBB-4134B3104E2E}"/>
                  </a:ext>
                </a:extLst>
              </p:cNvPr>
              <p:cNvSpPr txBox="1"/>
              <p:nvPr/>
            </p:nvSpPr>
            <p:spPr>
              <a:xfrm>
                <a:off x="7173756" y="304294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4" name="文本框 243">
                <a:extLst>
                  <a:ext uri="{FF2B5EF4-FFF2-40B4-BE49-F238E27FC236}">
                    <a16:creationId xmlns:a16="http://schemas.microsoft.com/office/drawing/2014/main" id="{BBF21B01-57FD-9C45-BAC0-47CCD042857E}"/>
                  </a:ext>
                </a:extLst>
              </p:cNvPr>
              <p:cNvSpPr txBox="1"/>
              <p:nvPr/>
            </p:nvSpPr>
            <p:spPr>
              <a:xfrm>
                <a:off x="7759898" y="305290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5" name="文本框 244">
                <a:extLst>
                  <a:ext uri="{FF2B5EF4-FFF2-40B4-BE49-F238E27FC236}">
                    <a16:creationId xmlns:a16="http://schemas.microsoft.com/office/drawing/2014/main" id="{4E64439D-0218-FC43-9C4D-33B713B8A26C}"/>
                  </a:ext>
                </a:extLst>
              </p:cNvPr>
              <p:cNvSpPr txBox="1"/>
              <p:nvPr/>
            </p:nvSpPr>
            <p:spPr>
              <a:xfrm>
                <a:off x="8059565" y="3081148"/>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6" name="文本框 245">
                <a:extLst>
                  <a:ext uri="{FF2B5EF4-FFF2-40B4-BE49-F238E27FC236}">
                    <a16:creationId xmlns:a16="http://schemas.microsoft.com/office/drawing/2014/main" id="{EBC08B0F-1148-5E46-A032-1E43050B7E9B}"/>
                  </a:ext>
                </a:extLst>
              </p:cNvPr>
              <p:cNvSpPr txBox="1"/>
              <p:nvPr/>
            </p:nvSpPr>
            <p:spPr>
              <a:xfrm>
                <a:off x="8663965" y="3053236"/>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25</a:t>
                </a:r>
                <a:endParaRPr kumimoji="1" lang="zh-CN" altLang="en-US"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7" name="文本框 246">
                <a:extLst>
                  <a:ext uri="{FF2B5EF4-FFF2-40B4-BE49-F238E27FC236}">
                    <a16:creationId xmlns:a16="http://schemas.microsoft.com/office/drawing/2014/main" id="{68E25B45-A567-2949-A29E-69C9A9929CB9}"/>
                  </a:ext>
                </a:extLst>
              </p:cNvPr>
              <p:cNvSpPr txBox="1"/>
              <p:nvPr/>
            </p:nvSpPr>
            <p:spPr>
              <a:xfrm>
                <a:off x="9253118" y="30555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8" name="文本框 247">
                <a:extLst>
                  <a:ext uri="{FF2B5EF4-FFF2-40B4-BE49-F238E27FC236}">
                    <a16:creationId xmlns:a16="http://schemas.microsoft.com/office/drawing/2014/main" id="{4CDE37E5-101E-F348-B4A5-5CA4FFF0354B}"/>
                  </a:ext>
                </a:extLst>
              </p:cNvPr>
              <p:cNvSpPr txBox="1"/>
              <p:nvPr/>
            </p:nvSpPr>
            <p:spPr>
              <a:xfrm>
                <a:off x="9553622" y="3063383"/>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28</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49" name="文本框 248">
                <a:extLst>
                  <a:ext uri="{FF2B5EF4-FFF2-40B4-BE49-F238E27FC236}">
                    <a16:creationId xmlns:a16="http://schemas.microsoft.com/office/drawing/2014/main" id="{8D06AF9F-9E40-B240-8111-D706FEDD257A}"/>
                  </a:ext>
                </a:extLst>
              </p:cNvPr>
              <p:cNvSpPr txBox="1"/>
              <p:nvPr/>
            </p:nvSpPr>
            <p:spPr>
              <a:xfrm>
                <a:off x="9849766" y="305954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29</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50" name="文本框 249">
                <a:extLst>
                  <a:ext uri="{FF2B5EF4-FFF2-40B4-BE49-F238E27FC236}">
                    <a16:creationId xmlns:a16="http://schemas.microsoft.com/office/drawing/2014/main" id="{F3EA2973-06FE-F944-945B-D0DD5C288637}"/>
                  </a:ext>
                </a:extLst>
              </p:cNvPr>
              <p:cNvSpPr txBox="1"/>
              <p:nvPr/>
            </p:nvSpPr>
            <p:spPr>
              <a:xfrm>
                <a:off x="10135950" y="305954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30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51" name="六边形 250">
                <a:extLst>
                  <a:ext uri="{FF2B5EF4-FFF2-40B4-BE49-F238E27FC236}">
                    <a16:creationId xmlns:a16="http://schemas.microsoft.com/office/drawing/2014/main" id="{9D9D9670-7872-2A47-8938-A4F48543A58C}"/>
                  </a:ext>
                </a:extLst>
              </p:cNvPr>
              <p:cNvSpPr/>
              <p:nvPr/>
            </p:nvSpPr>
            <p:spPr>
              <a:xfrm>
                <a:off x="2227139" y="3064066"/>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3</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52" name="文本框 251">
                <a:extLst>
                  <a:ext uri="{FF2B5EF4-FFF2-40B4-BE49-F238E27FC236}">
                    <a16:creationId xmlns:a16="http://schemas.microsoft.com/office/drawing/2014/main" id="{8357BDAE-2DBA-7647-9ADE-418C6AE47073}"/>
                  </a:ext>
                </a:extLst>
              </p:cNvPr>
              <p:cNvSpPr txBox="1"/>
              <p:nvPr/>
            </p:nvSpPr>
            <p:spPr>
              <a:xfrm>
                <a:off x="4195479" y="3031250"/>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10</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53" name="六边形 252">
                <a:extLst>
                  <a:ext uri="{FF2B5EF4-FFF2-40B4-BE49-F238E27FC236}">
                    <a16:creationId xmlns:a16="http://schemas.microsoft.com/office/drawing/2014/main" id="{9FD141DE-E229-6C40-9347-6A317BD023C0}"/>
                  </a:ext>
                </a:extLst>
              </p:cNvPr>
              <p:cNvSpPr/>
              <p:nvPr/>
            </p:nvSpPr>
            <p:spPr>
              <a:xfrm>
                <a:off x="5740391" y="3073587"/>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54" name="六边形 253">
                <a:extLst>
                  <a:ext uri="{FF2B5EF4-FFF2-40B4-BE49-F238E27FC236}">
                    <a16:creationId xmlns:a16="http://schemas.microsoft.com/office/drawing/2014/main" id="{EBA7043D-7064-1243-AA50-48F10E470872}"/>
                  </a:ext>
                </a:extLst>
              </p:cNvPr>
              <p:cNvSpPr/>
              <p:nvPr/>
            </p:nvSpPr>
            <p:spPr>
              <a:xfrm>
                <a:off x="6038168" y="3072149"/>
                <a:ext cx="211867" cy="211873"/>
              </a:xfrm>
              <a:prstGeom prst="hexagon">
                <a:avLst/>
              </a:prstGeom>
              <a:solidFill>
                <a:srgbClr val="EED054">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55" name="文本框 254">
                <a:extLst>
                  <a:ext uri="{FF2B5EF4-FFF2-40B4-BE49-F238E27FC236}">
                    <a16:creationId xmlns:a16="http://schemas.microsoft.com/office/drawing/2014/main" id="{D1B62D23-1A0E-8340-8246-EFFD1B544389}"/>
                  </a:ext>
                </a:extLst>
              </p:cNvPr>
              <p:cNvSpPr txBox="1"/>
              <p:nvPr/>
            </p:nvSpPr>
            <p:spPr>
              <a:xfrm>
                <a:off x="7443731" y="304822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21</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56" name="文本框 255">
                <a:extLst>
                  <a:ext uri="{FF2B5EF4-FFF2-40B4-BE49-F238E27FC236}">
                    <a16:creationId xmlns:a16="http://schemas.microsoft.com/office/drawing/2014/main" id="{A780C84A-CE63-8545-A01F-E187D3F3776C}"/>
                  </a:ext>
                </a:extLst>
              </p:cNvPr>
              <p:cNvSpPr txBox="1"/>
              <p:nvPr/>
            </p:nvSpPr>
            <p:spPr>
              <a:xfrm>
                <a:off x="5642520" y="3049696"/>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15</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57" name="矩形 256">
                <a:extLst>
                  <a:ext uri="{FF2B5EF4-FFF2-40B4-BE49-F238E27FC236}">
                    <a16:creationId xmlns:a16="http://schemas.microsoft.com/office/drawing/2014/main" id="{B34B1551-5E05-4B4D-8D84-30B5680EC7AF}"/>
                  </a:ext>
                </a:extLst>
              </p:cNvPr>
              <p:cNvSpPr/>
              <p:nvPr/>
            </p:nvSpPr>
            <p:spPr>
              <a:xfrm>
                <a:off x="8434919" y="309263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58" name="文本框 257">
                <a:extLst>
                  <a:ext uri="{FF2B5EF4-FFF2-40B4-BE49-F238E27FC236}">
                    <a16:creationId xmlns:a16="http://schemas.microsoft.com/office/drawing/2014/main" id="{9B7841E0-D35C-C745-ADF2-23F10468BA53}"/>
                  </a:ext>
                </a:extLst>
              </p:cNvPr>
              <p:cNvSpPr txBox="1"/>
              <p:nvPr/>
            </p:nvSpPr>
            <p:spPr>
              <a:xfrm>
                <a:off x="8343423" y="306953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24</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59" name="矩形 258">
                <a:extLst>
                  <a:ext uri="{FF2B5EF4-FFF2-40B4-BE49-F238E27FC236}">
                    <a16:creationId xmlns:a16="http://schemas.microsoft.com/office/drawing/2014/main" id="{CC31B9C7-AD23-C941-944A-2B41D7771800}"/>
                  </a:ext>
                </a:extLst>
              </p:cNvPr>
              <p:cNvSpPr/>
              <p:nvPr/>
            </p:nvSpPr>
            <p:spPr>
              <a:xfrm>
                <a:off x="9044822" y="3083173"/>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60" name="文本框 259">
                <a:extLst>
                  <a:ext uri="{FF2B5EF4-FFF2-40B4-BE49-F238E27FC236}">
                    <a16:creationId xmlns:a16="http://schemas.microsoft.com/office/drawing/2014/main" id="{75536837-64E6-D840-B850-ACAD3DDDB509}"/>
                  </a:ext>
                </a:extLst>
              </p:cNvPr>
              <p:cNvSpPr txBox="1"/>
              <p:nvPr/>
            </p:nvSpPr>
            <p:spPr>
              <a:xfrm>
                <a:off x="8953326" y="3060071"/>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26</a:t>
                </a:r>
                <a:endParaRPr kumimoji="1" lang="zh-CN" altLang="en-US" sz="9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207" name="文本框 206">
              <a:extLst>
                <a:ext uri="{FF2B5EF4-FFF2-40B4-BE49-F238E27FC236}">
                  <a16:creationId xmlns:a16="http://schemas.microsoft.com/office/drawing/2014/main" id="{C50459FF-CCF2-CC40-8CF0-22E223F5372A}"/>
                </a:ext>
              </a:extLst>
            </p:cNvPr>
            <p:cNvSpPr txBox="1"/>
            <p:nvPr/>
          </p:nvSpPr>
          <p:spPr>
            <a:xfrm>
              <a:off x="6262999" y="5743785"/>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16</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08" name="文本框 207">
              <a:extLst>
                <a:ext uri="{FF2B5EF4-FFF2-40B4-BE49-F238E27FC236}">
                  <a16:creationId xmlns:a16="http://schemas.microsoft.com/office/drawing/2014/main" id="{4F71B95B-27AF-BE46-AF83-7C3569A057C7}"/>
                </a:ext>
              </a:extLst>
            </p:cNvPr>
            <p:cNvSpPr txBox="1"/>
            <p:nvPr/>
          </p:nvSpPr>
          <p:spPr>
            <a:xfrm>
              <a:off x="6570886" y="5753992"/>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17</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cxnSp>
        <p:nvCxnSpPr>
          <p:cNvPr id="262" name="直线箭头连接符 261">
            <a:extLst>
              <a:ext uri="{FF2B5EF4-FFF2-40B4-BE49-F238E27FC236}">
                <a16:creationId xmlns:a16="http://schemas.microsoft.com/office/drawing/2014/main" id="{F5FA4A4B-2858-8D44-B558-8C67433999E7}"/>
              </a:ext>
            </a:extLst>
          </p:cNvPr>
          <p:cNvCxnSpPr>
            <a:cxnSpLocks/>
          </p:cNvCxnSpPr>
          <p:nvPr/>
        </p:nvCxnSpPr>
        <p:spPr>
          <a:xfrm>
            <a:off x="6785941" y="4759642"/>
            <a:ext cx="914968"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263" name="下弧形箭头 262">
            <a:extLst>
              <a:ext uri="{FF2B5EF4-FFF2-40B4-BE49-F238E27FC236}">
                <a16:creationId xmlns:a16="http://schemas.microsoft.com/office/drawing/2014/main" id="{22634288-0938-5D49-923D-DFF68C77FC5B}"/>
              </a:ext>
            </a:extLst>
          </p:cNvPr>
          <p:cNvSpPr/>
          <p:nvPr/>
        </p:nvSpPr>
        <p:spPr bwMode="auto">
          <a:xfrm flipV="1">
            <a:off x="5536384" y="5035592"/>
            <a:ext cx="1751579" cy="540191"/>
          </a:xfrm>
          <a:prstGeom prst="curvedDownArrow">
            <a:avLst/>
          </a:prstGeom>
          <a:solidFill>
            <a:schemeClr val="accent6">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kumimoji="1" lang="zh-CN" altLang="en-US" sz="2400" dirty="0"/>
          </a:p>
        </p:txBody>
      </p:sp>
      <p:sp>
        <p:nvSpPr>
          <p:cNvPr id="264" name="圆角矩形 263">
            <a:extLst>
              <a:ext uri="{FF2B5EF4-FFF2-40B4-BE49-F238E27FC236}">
                <a16:creationId xmlns:a16="http://schemas.microsoft.com/office/drawing/2014/main" id="{9077C7FB-4C0B-7441-9BF4-2D53EA36DAA5}"/>
              </a:ext>
            </a:extLst>
          </p:cNvPr>
          <p:cNvSpPr/>
          <p:nvPr/>
        </p:nvSpPr>
        <p:spPr>
          <a:xfrm>
            <a:off x="8495388" y="4168968"/>
            <a:ext cx="655047" cy="831722"/>
          </a:xfrm>
          <a:prstGeom prst="roundRect">
            <a:avLst/>
          </a:prstGeom>
          <a:ln w="28575">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zh-CN" altLang="en-US" sz="1200" dirty="0">
              <a:latin typeface="Arial Rounded MT Bold" panose="020F0704030504030204" pitchFamily="34" charset="0"/>
            </a:endParaRPr>
          </a:p>
        </p:txBody>
      </p:sp>
      <p:cxnSp>
        <p:nvCxnSpPr>
          <p:cNvPr id="270" name="直线箭头连接符 269">
            <a:extLst>
              <a:ext uri="{FF2B5EF4-FFF2-40B4-BE49-F238E27FC236}">
                <a16:creationId xmlns:a16="http://schemas.microsoft.com/office/drawing/2014/main" id="{46C0E57C-E3BC-864A-A3F2-F35D83A8B921}"/>
              </a:ext>
            </a:extLst>
          </p:cNvPr>
          <p:cNvCxnSpPr>
            <a:cxnSpLocks/>
          </p:cNvCxnSpPr>
          <p:nvPr/>
        </p:nvCxnSpPr>
        <p:spPr>
          <a:xfrm>
            <a:off x="8598892" y="4753741"/>
            <a:ext cx="476403" cy="0"/>
          </a:xfrm>
          <a:prstGeom prst="straightConnector1">
            <a:avLst/>
          </a:prstGeom>
          <a:noFill/>
          <a:ln w="28575" cap="flat" cmpd="sng" algn="ctr">
            <a:solidFill>
              <a:srgbClr val="262626"/>
            </a:solidFill>
            <a:prstDash val="solid"/>
            <a:tailEnd type="triangle"/>
          </a:ln>
          <a:effectLst>
            <a:outerShdw blurRad="40000" dist="20000" dir="5400000" rotWithShape="0">
              <a:srgbClr val="000000">
                <a:alpha val="38000"/>
              </a:srgbClr>
            </a:outerShdw>
          </a:effectLst>
        </p:spPr>
      </p:cxnSp>
      <p:sp>
        <p:nvSpPr>
          <p:cNvPr id="271" name="矩形 270">
            <a:extLst>
              <a:ext uri="{FF2B5EF4-FFF2-40B4-BE49-F238E27FC236}">
                <a16:creationId xmlns:a16="http://schemas.microsoft.com/office/drawing/2014/main" id="{AAF9C23B-3FC0-FC42-BAED-DCEFBBA3E332}"/>
              </a:ext>
            </a:extLst>
          </p:cNvPr>
          <p:cNvSpPr/>
          <p:nvPr/>
        </p:nvSpPr>
        <p:spPr>
          <a:xfrm>
            <a:off x="8720681" y="4405621"/>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rPr>
              <a:t>2</a:t>
            </a: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72" name="下弧形箭头 271">
            <a:extLst>
              <a:ext uri="{FF2B5EF4-FFF2-40B4-BE49-F238E27FC236}">
                <a16:creationId xmlns:a16="http://schemas.microsoft.com/office/drawing/2014/main" id="{A16D070D-6752-FC4D-A04A-9A6332902C2F}"/>
              </a:ext>
            </a:extLst>
          </p:cNvPr>
          <p:cNvSpPr/>
          <p:nvPr/>
        </p:nvSpPr>
        <p:spPr bwMode="auto">
          <a:xfrm flipV="1">
            <a:off x="7273881" y="5031008"/>
            <a:ext cx="1710829" cy="540191"/>
          </a:xfrm>
          <a:prstGeom prst="curvedDownArrow">
            <a:avLst/>
          </a:prstGeom>
          <a:solidFill>
            <a:schemeClr val="accent6">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rtlCol="0" anchor="ctr"/>
          <a:lstStyle/>
          <a:p>
            <a:pPr algn="l"/>
            <a:endParaRPr kumimoji="1" lang="zh-CN" altLang="en-US" sz="2400" dirty="0"/>
          </a:p>
        </p:txBody>
      </p:sp>
      <p:sp>
        <p:nvSpPr>
          <p:cNvPr id="274" name="文本框 273">
            <a:extLst>
              <a:ext uri="{FF2B5EF4-FFF2-40B4-BE49-F238E27FC236}">
                <a16:creationId xmlns:a16="http://schemas.microsoft.com/office/drawing/2014/main" id="{DD9840AC-8F6C-E942-8BAC-400D0AB13B56}"/>
              </a:ext>
            </a:extLst>
          </p:cNvPr>
          <p:cNvSpPr txBox="1"/>
          <p:nvPr/>
        </p:nvSpPr>
        <p:spPr>
          <a:xfrm>
            <a:off x="5879681" y="5213692"/>
            <a:ext cx="942798"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Retrieve</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75" name="文本框 274">
            <a:extLst>
              <a:ext uri="{FF2B5EF4-FFF2-40B4-BE49-F238E27FC236}">
                <a16:creationId xmlns:a16="http://schemas.microsoft.com/office/drawing/2014/main" id="{FFF8DFDC-56C3-5848-932B-10E04A513C4C}"/>
              </a:ext>
            </a:extLst>
          </p:cNvPr>
          <p:cNvSpPr txBox="1"/>
          <p:nvPr/>
        </p:nvSpPr>
        <p:spPr>
          <a:xfrm>
            <a:off x="7628914" y="5184159"/>
            <a:ext cx="942798"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Retrieve</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76" name="文本框 275">
            <a:extLst>
              <a:ext uri="{FF2B5EF4-FFF2-40B4-BE49-F238E27FC236}">
                <a16:creationId xmlns:a16="http://schemas.microsoft.com/office/drawing/2014/main" id="{78DE24C0-C4ED-DB4D-8CDA-91E9B6374853}"/>
              </a:ext>
            </a:extLst>
          </p:cNvPr>
          <p:cNvSpPr txBox="1"/>
          <p:nvPr/>
        </p:nvSpPr>
        <p:spPr>
          <a:xfrm>
            <a:off x="9675658" y="4473337"/>
            <a:ext cx="1898720" cy="610745"/>
          </a:xfrm>
          <a:prstGeom prst="rect">
            <a:avLst/>
          </a:prstGeom>
          <a:noFill/>
        </p:spPr>
        <p:txBody>
          <a:bodyPr wrap="square" rtlCol="0">
            <a:spAutoFit/>
          </a:bodyPr>
          <a:lstStyle/>
          <a:p>
            <a:pPr>
              <a:lnSpc>
                <a:spcPct val="150000"/>
              </a:lnSpc>
            </a:pPr>
            <a:r>
              <a:rPr kumimoji="1" lang="en-US" altLang="zh-CN" sz="1200" dirty="0">
                <a:latin typeface="Arial Rounded MT Bold" panose="020F0704030504030204" pitchFamily="34" charset="0"/>
                <a:ea typeface="Microsoft YaHei" panose="020B0503020204020204" pitchFamily="34" charset="-122"/>
              </a:rPr>
              <a:t>Note that:</a:t>
            </a:r>
          </a:p>
          <a:p>
            <a:pPr>
              <a:lnSpc>
                <a:spcPct val="150000"/>
              </a:lnSpc>
            </a:pPr>
            <a:r>
              <a:rPr kumimoji="1" lang="en-US" altLang="zh-CN" sz="1200" dirty="0">
                <a:solidFill>
                  <a:srgbClr val="00B0F0"/>
                </a:solidFill>
                <a:latin typeface="Arial Rounded MT Bold" panose="020F0704030504030204" pitchFamily="34" charset="0"/>
                <a:ea typeface="Microsoft YaHei" panose="020B0503020204020204" pitchFamily="34" charset="-122"/>
              </a:rPr>
              <a:t>area(      ) != area(       )</a:t>
            </a:r>
            <a:endParaRPr kumimoji="1" lang="zh-CN" altLang="en-US" sz="1200" dirty="0">
              <a:solidFill>
                <a:srgbClr val="00B0F0"/>
              </a:solidFill>
              <a:latin typeface="Arial Rounded MT Bold" panose="020F0704030504030204" pitchFamily="34" charset="0"/>
              <a:ea typeface="Microsoft YaHei" panose="020B0503020204020204" pitchFamily="34" charset="-122"/>
            </a:endParaRPr>
          </a:p>
        </p:txBody>
      </p:sp>
      <p:grpSp>
        <p:nvGrpSpPr>
          <p:cNvPr id="11" name="组合 10">
            <a:extLst>
              <a:ext uri="{FF2B5EF4-FFF2-40B4-BE49-F238E27FC236}">
                <a16:creationId xmlns:a16="http://schemas.microsoft.com/office/drawing/2014/main" id="{3BDB99C8-1DA5-3E49-B4FE-71704C223632}"/>
              </a:ext>
            </a:extLst>
          </p:cNvPr>
          <p:cNvGrpSpPr/>
          <p:nvPr/>
        </p:nvGrpSpPr>
        <p:grpSpPr>
          <a:xfrm>
            <a:off x="5511594" y="4387891"/>
            <a:ext cx="387815" cy="269825"/>
            <a:chOff x="6002975" y="4141230"/>
            <a:chExt cx="387815" cy="269825"/>
          </a:xfrm>
        </p:grpSpPr>
        <p:sp>
          <p:nvSpPr>
            <p:cNvPr id="277" name="梯形 276">
              <a:extLst>
                <a:ext uri="{FF2B5EF4-FFF2-40B4-BE49-F238E27FC236}">
                  <a16:creationId xmlns:a16="http://schemas.microsoft.com/office/drawing/2014/main" id="{E317A2DA-F04F-F744-960C-20B5AEA1B3D0}"/>
                </a:ext>
              </a:extLst>
            </p:cNvPr>
            <p:cNvSpPr/>
            <p:nvPr/>
          </p:nvSpPr>
          <p:spPr>
            <a:xfrm>
              <a:off x="6096000" y="4141230"/>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143" name="文本框 142">
              <a:extLst>
                <a:ext uri="{FF2B5EF4-FFF2-40B4-BE49-F238E27FC236}">
                  <a16:creationId xmlns:a16="http://schemas.microsoft.com/office/drawing/2014/main" id="{0AD10661-F08A-9145-B329-9850BAF593B4}"/>
                </a:ext>
              </a:extLst>
            </p:cNvPr>
            <p:cNvSpPr txBox="1"/>
            <p:nvPr/>
          </p:nvSpPr>
          <p:spPr>
            <a:xfrm>
              <a:off x="6002975" y="4149445"/>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278" name="文本框 277">
            <a:extLst>
              <a:ext uri="{FF2B5EF4-FFF2-40B4-BE49-F238E27FC236}">
                <a16:creationId xmlns:a16="http://schemas.microsoft.com/office/drawing/2014/main" id="{58C36669-A01B-CB49-B434-B4444685BD76}"/>
              </a:ext>
            </a:extLst>
          </p:cNvPr>
          <p:cNvSpPr txBox="1"/>
          <p:nvPr/>
        </p:nvSpPr>
        <p:spPr>
          <a:xfrm>
            <a:off x="10070132" y="4844851"/>
            <a:ext cx="387815"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1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23</a:t>
            </a:r>
            <a:endParaRPr kumimoji="1" lang="zh-CN" altLang="en-US" sz="105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sp>
        <p:nvSpPr>
          <p:cNvPr id="279" name="缺角矩形 278">
            <a:extLst>
              <a:ext uri="{FF2B5EF4-FFF2-40B4-BE49-F238E27FC236}">
                <a16:creationId xmlns:a16="http://schemas.microsoft.com/office/drawing/2014/main" id="{EF3BC4D7-96C3-4546-8A42-CF3869170E9A}"/>
              </a:ext>
            </a:extLst>
          </p:cNvPr>
          <p:cNvSpPr/>
          <p:nvPr/>
        </p:nvSpPr>
        <p:spPr>
          <a:xfrm>
            <a:off x="11067045" y="4823848"/>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200" b="0" i="0" u="none" strike="noStrike" kern="0" cap="none" spc="0" normalizeH="0" baseline="0" noProof="0" dirty="0">
              <a:ln>
                <a:noFill/>
              </a:ln>
              <a:effectLst/>
              <a:uLnTx/>
              <a:uFillTx/>
              <a:latin typeface="Arial Rounded MT Bold" panose="020F0704030504030204" pitchFamily="34" charset="0"/>
              <a:ea typeface="宋体" panose="02010600030101010101" pitchFamily="2" charset="-122"/>
              <a:sym typeface="Arial"/>
            </a:endParaRPr>
          </a:p>
        </p:txBody>
      </p:sp>
      <p:sp>
        <p:nvSpPr>
          <p:cNvPr id="280" name="文本框 279">
            <a:extLst>
              <a:ext uri="{FF2B5EF4-FFF2-40B4-BE49-F238E27FC236}">
                <a16:creationId xmlns:a16="http://schemas.microsoft.com/office/drawing/2014/main" id="{60B70423-9727-D94F-98B1-648D8F84C580}"/>
              </a:ext>
            </a:extLst>
          </p:cNvPr>
          <p:cNvSpPr txBox="1"/>
          <p:nvPr/>
        </p:nvSpPr>
        <p:spPr>
          <a:xfrm>
            <a:off x="10982462" y="4807083"/>
            <a:ext cx="387815"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22</a:t>
            </a:r>
            <a:endParaRPr kumimoji="1" lang="zh-CN" altLang="en-US" sz="12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nvGrpSpPr>
          <p:cNvPr id="281" name="组合 280">
            <a:extLst>
              <a:ext uri="{FF2B5EF4-FFF2-40B4-BE49-F238E27FC236}">
                <a16:creationId xmlns:a16="http://schemas.microsoft.com/office/drawing/2014/main" id="{17F7AE69-BA2C-FB49-BFE4-2B259D23DAE7}"/>
              </a:ext>
            </a:extLst>
          </p:cNvPr>
          <p:cNvGrpSpPr/>
          <p:nvPr/>
        </p:nvGrpSpPr>
        <p:grpSpPr>
          <a:xfrm>
            <a:off x="1563490" y="4219930"/>
            <a:ext cx="2761664" cy="774154"/>
            <a:chOff x="-246091" y="4625633"/>
            <a:chExt cx="2761664" cy="774154"/>
          </a:xfrm>
        </p:grpSpPr>
        <p:grpSp>
          <p:nvGrpSpPr>
            <p:cNvPr id="282" name="组合 281">
              <a:extLst>
                <a:ext uri="{FF2B5EF4-FFF2-40B4-BE49-F238E27FC236}">
                  <a16:creationId xmlns:a16="http://schemas.microsoft.com/office/drawing/2014/main" id="{ABA05ADD-0ABD-7C41-B729-3A17E4DD430A}"/>
                </a:ext>
              </a:extLst>
            </p:cNvPr>
            <p:cNvGrpSpPr/>
            <p:nvPr/>
          </p:nvGrpSpPr>
          <p:grpSpPr>
            <a:xfrm>
              <a:off x="678064" y="4625633"/>
              <a:ext cx="1837509" cy="774154"/>
              <a:chOff x="390624" y="1731615"/>
              <a:chExt cx="1837509" cy="774154"/>
            </a:xfrm>
          </p:grpSpPr>
          <p:sp>
            <p:nvSpPr>
              <p:cNvPr id="284" name="矩形 283">
                <a:extLst>
                  <a:ext uri="{FF2B5EF4-FFF2-40B4-BE49-F238E27FC236}">
                    <a16:creationId xmlns:a16="http://schemas.microsoft.com/office/drawing/2014/main" id="{AF9953DE-FF25-9A45-A720-6558F2838D24}"/>
                  </a:ext>
                </a:extLst>
              </p:cNvPr>
              <p:cNvSpPr/>
              <p:nvPr/>
            </p:nvSpPr>
            <p:spPr>
              <a:xfrm>
                <a:off x="390624" y="1731615"/>
                <a:ext cx="1837509" cy="774154"/>
              </a:xfrm>
              <a:prstGeom prst="rect">
                <a:avLst/>
              </a:prstGeom>
              <a:solidFill>
                <a:srgbClr val="FFFFFF"/>
              </a:solidFill>
              <a:ln w="25400" cap="flat" cmpd="sng" algn="ctr">
                <a:solidFill>
                  <a:srgbClr val="262626"/>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dirty="0">
                  <a:ln>
                    <a:noFill/>
                  </a:ln>
                  <a:solidFill>
                    <a:srgbClr val="FFFFFF"/>
                  </a:solidFill>
                  <a:effectLst/>
                  <a:uLnTx/>
                  <a:uFillTx/>
                  <a:latin typeface="Arial"/>
                  <a:ea typeface="宋体" panose="02010600030101010101" pitchFamily="2" charset="-122"/>
                  <a:cs typeface="+mn-cs"/>
                  <a:sym typeface="Arial"/>
                </a:endParaRPr>
              </a:p>
            </p:txBody>
          </p:sp>
          <p:sp>
            <p:nvSpPr>
              <p:cNvPr id="285" name="矩形 284">
                <a:extLst>
                  <a:ext uri="{FF2B5EF4-FFF2-40B4-BE49-F238E27FC236}">
                    <a16:creationId xmlns:a16="http://schemas.microsoft.com/office/drawing/2014/main" id="{88D3A1D5-587F-2C45-9656-0D56D9C57005}"/>
                  </a:ext>
                </a:extLst>
              </p:cNvPr>
              <p:cNvSpPr/>
              <p:nvPr/>
            </p:nvSpPr>
            <p:spPr>
              <a:xfrm>
                <a:off x="636898" y="1889942"/>
                <a:ext cx="211873" cy="211873"/>
              </a:xfrm>
              <a:prstGeom prst="rect">
                <a:avLst/>
              </a:prstGeom>
              <a:solidFill>
                <a:srgbClr val="429EB0">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86" name="缺角矩形 285">
                <a:extLst>
                  <a:ext uri="{FF2B5EF4-FFF2-40B4-BE49-F238E27FC236}">
                    <a16:creationId xmlns:a16="http://schemas.microsoft.com/office/drawing/2014/main" id="{309AABB9-7729-D844-8369-5A1AF4CBD219}"/>
                  </a:ext>
                </a:extLst>
              </p:cNvPr>
              <p:cNvSpPr/>
              <p:nvPr/>
            </p:nvSpPr>
            <p:spPr>
              <a:xfrm>
                <a:off x="1226983" y="1889941"/>
                <a:ext cx="211867" cy="211873"/>
              </a:xfrm>
              <a:prstGeom prst="plaque">
                <a:avLst/>
              </a:prstGeom>
              <a:solidFill>
                <a:srgbClr val="FF8957">
                  <a:lumMod val="40000"/>
                  <a:lumOff val="60000"/>
                </a:srgbClr>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sp>
            <p:nvSpPr>
              <p:cNvPr id="287" name="梯形 286">
                <a:extLst>
                  <a:ext uri="{FF2B5EF4-FFF2-40B4-BE49-F238E27FC236}">
                    <a16:creationId xmlns:a16="http://schemas.microsoft.com/office/drawing/2014/main" id="{A95DE9F7-CDB9-B04C-94B1-ABA9F1B98ADA}"/>
                  </a:ext>
                </a:extLst>
              </p:cNvPr>
              <p:cNvSpPr/>
              <p:nvPr/>
            </p:nvSpPr>
            <p:spPr>
              <a:xfrm>
                <a:off x="1746231" y="1889941"/>
                <a:ext cx="206301" cy="212337"/>
              </a:xfrm>
              <a:prstGeom prst="trapezoid">
                <a:avLst/>
              </a:prstGeom>
              <a:solidFill>
                <a:srgbClr val="BA77C4"/>
              </a:solidFill>
              <a:ln w="25400" cap="flat" cmpd="sng" algn="ctr">
                <a:solidFill>
                  <a:srgbClr val="26262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1" lang="zh-CN" altLang="en-US" sz="1400" b="0" i="0" u="none" strike="noStrike" kern="0" cap="none" spc="0" normalizeH="0" baseline="0" noProof="0">
                  <a:ln>
                    <a:noFill/>
                  </a:ln>
                  <a:solidFill>
                    <a:srgbClr val="FFFFFF"/>
                  </a:solidFill>
                  <a:effectLst/>
                  <a:uLnTx/>
                  <a:uFillTx/>
                  <a:latin typeface="Arial"/>
                  <a:ea typeface="宋体" panose="02010600030101010101" pitchFamily="2" charset="-122"/>
                  <a:cs typeface="+mn-cs"/>
                  <a:sym typeface="Arial"/>
                </a:endParaRPr>
              </a:p>
            </p:txBody>
          </p:sp>
          <p:cxnSp>
            <p:nvCxnSpPr>
              <p:cNvPr id="288" name="直线箭头连接符 287">
                <a:extLst>
                  <a:ext uri="{FF2B5EF4-FFF2-40B4-BE49-F238E27FC236}">
                    <a16:creationId xmlns:a16="http://schemas.microsoft.com/office/drawing/2014/main" id="{9D440B19-510A-0846-B94B-B0567F5C6E7E}"/>
                  </a:ext>
                </a:extLst>
              </p:cNvPr>
              <p:cNvCxnSpPr>
                <a:cxnSpLocks/>
              </p:cNvCxnSpPr>
              <p:nvPr/>
            </p:nvCxnSpPr>
            <p:spPr>
              <a:xfrm>
                <a:off x="913355" y="2001334"/>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289" name="直线箭头连接符 288">
                <a:extLst>
                  <a:ext uri="{FF2B5EF4-FFF2-40B4-BE49-F238E27FC236}">
                    <a16:creationId xmlns:a16="http://schemas.microsoft.com/office/drawing/2014/main" id="{0BCBE967-9210-364E-B506-9C556A861367}"/>
                  </a:ext>
                </a:extLst>
              </p:cNvPr>
              <p:cNvCxnSpPr>
                <a:cxnSpLocks/>
              </p:cNvCxnSpPr>
              <p:nvPr/>
            </p:nvCxnSpPr>
            <p:spPr>
              <a:xfrm>
                <a:off x="1475584" y="1995877"/>
                <a:ext cx="233913" cy="0"/>
              </a:xfrm>
              <a:prstGeom prst="straightConnector1">
                <a:avLst/>
              </a:prstGeom>
              <a:noFill/>
              <a:ln w="25400" cap="flat" cmpd="sng" algn="ctr">
                <a:solidFill>
                  <a:srgbClr val="262626"/>
                </a:solidFill>
                <a:prstDash val="dash"/>
                <a:tailEnd type="triangle"/>
              </a:ln>
              <a:effectLst>
                <a:outerShdw blurRad="40000" dist="20000" dir="5400000" rotWithShape="0">
                  <a:srgbClr val="000000">
                    <a:alpha val="38000"/>
                  </a:srgbClr>
                </a:outerShdw>
              </a:effectLst>
            </p:spPr>
          </p:cxnSp>
          <p:cxnSp>
            <p:nvCxnSpPr>
              <p:cNvPr id="290" name="直线连接符 289">
                <a:extLst>
                  <a:ext uri="{FF2B5EF4-FFF2-40B4-BE49-F238E27FC236}">
                    <a16:creationId xmlns:a16="http://schemas.microsoft.com/office/drawing/2014/main" id="{78762F67-4158-FF4E-BF62-6FDD78715802}"/>
                  </a:ext>
                </a:extLst>
              </p:cNvPr>
              <p:cNvCxnSpPr>
                <a:cxnSpLocks/>
              </p:cNvCxnSpPr>
              <p:nvPr/>
            </p:nvCxnSpPr>
            <p:spPr>
              <a:xfrm>
                <a:off x="742834" y="2161331"/>
                <a:ext cx="0" cy="184346"/>
              </a:xfrm>
              <a:prstGeom prst="line">
                <a:avLst/>
              </a:prstGeom>
              <a:noFill/>
              <a:ln w="25400" cap="flat" cmpd="sng" algn="ctr">
                <a:solidFill>
                  <a:srgbClr val="262626"/>
                </a:solidFill>
                <a:prstDash val="solid"/>
              </a:ln>
              <a:effectLst/>
            </p:spPr>
          </p:cxnSp>
          <p:cxnSp>
            <p:nvCxnSpPr>
              <p:cNvPr id="291" name="直线连接符 290">
                <a:extLst>
                  <a:ext uri="{FF2B5EF4-FFF2-40B4-BE49-F238E27FC236}">
                    <a16:creationId xmlns:a16="http://schemas.microsoft.com/office/drawing/2014/main" id="{FC8C1FC9-F7BF-B244-A440-9213474B3847}"/>
                  </a:ext>
                </a:extLst>
              </p:cNvPr>
              <p:cNvCxnSpPr>
                <a:cxnSpLocks/>
              </p:cNvCxnSpPr>
              <p:nvPr/>
            </p:nvCxnSpPr>
            <p:spPr>
              <a:xfrm>
                <a:off x="1849381" y="2161331"/>
                <a:ext cx="0" cy="184346"/>
              </a:xfrm>
              <a:prstGeom prst="line">
                <a:avLst/>
              </a:prstGeom>
              <a:noFill/>
              <a:ln w="25400" cap="flat" cmpd="sng" algn="ctr">
                <a:solidFill>
                  <a:srgbClr val="262626"/>
                </a:solidFill>
                <a:prstDash val="solid"/>
              </a:ln>
              <a:effectLst/>
            </p:spPr>
          </p:cxnSp>
          <p:cxnSp>
            <p:nvCxnSpPr>
              <p:cNvPr id="292" name="直线箭头连接符 291">
                <a:extLst>
                  <a:ext uri="{FF2B5EF4-FFF2-40B4-BE49-F238E27FC236}">
                    <a16:creationId xmlns:a16="http://schemas.microsoft.com/office/drawing/2014/main" id="{694CEBDD-B0B2-0547-88A8-D16AAD1CBAE0}"/>
                  </a:ext>
                </a:extLst>
              </p:cNvPr>
              <p:cNvCxnSpPr>
                <a:cxnSpLocks/>
              </p:cNvCxnSpPr>
              <p:nvPr/>
            </p:nvCxnSpPr>
            <p:spPr>
              <a:xfrm>
                <a:off x="742834" y="2300038"/>
                <a:ext cx="1106547" cy="0"/>
              </a:xfrm>
              <a:prstGeom prst="straightConnector1">
                <a:avLst/>
              </a:prstGeom>
              <a:noFill/>
              <a:ln w="25400" cap="flat" cmpd="sng" algn="ctr">
                <a:solidFill>
                  <a:srgbClr val="262626"/>
                </a:solidFill>
                <a:prstDash val="solid"/>
                <a:headEnd type="triangle"/>
                <a:tailEnd type="triangle"/>
              </a:ln>
              <a:effectLst>
                <a:outerShdw blurRad="40000" dist="20000" dir="5400000" rotWithShape="0">
                  <a:srgbClr val="000000">
                    <a:alpha val="38000"/>
                  </a:srgbClr>
                </a:outerShdw>
              </a:effectLst>
            </p:spPr>
          </p:cxnSp>
          <p:sp>
            <p:nvSpPr>
              <p:cNvPr id="293" name="文本框 292">
                <a:extLst>
                  <a:ext uri="{FF2B5EF4-FFF2-40B4-BE49-F238E27FC236}">
                    <a16:creationId xmlns:a16="http://schemas.microsoft.com/office/drawing/2014/main" id="{541A2403-1BC7-7447-813F-4272B4AE9EA2}"/>
                  </a:ext>
                </a:extLst>
              </p:cNvPr>
              <p:cNvSpPr txBox="1"/>
              <p:nvPr/>
            </p:nvSpPr>
            <p:spPr>
              <a:xfrm>
                <a:off x="745201" y="2052365"/>
                <a:ext cx="110181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6 secs</a:t>
                </a:r>
                <a:endParaRPr kumimoji="1"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283" name="文本框 282">
              <a:extLst>
                <a:ext uri="{FF2B5EF4-FFF2-40B4-BE49-F238E27FC236}">
                  <a16:creationId xmlns:a16="http://schemas.microsoft.com/office/drawing/2014/main" id="{C1093C0E-01B6-584F-9E07-881FDCC87084}"/>
                </a:ext>
              </a:extLst>
            </p:cNvPr>
            <p:cNvSpPr txBox="1"/>
            <p:nvPr/>
          </p:nvSpPr>
          <p:spPr>
            <a:xfrm>
              <a:off x="-246091" y="4741221"/>
              <a:ext cx="978064" cy="52322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Query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1" lang="en-US" altLang="zh-CN"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rPr>
                <a:t>pattern</a:t>
              </a:r>
              <a:endParaRPr kumimoji="0" lang="zh-CN" altLang="en-US" sz="1400" i="0" u="none" strike="noStrike" kern="0" cap="none" spc="0" normalizeH="0" baseline="0" noProof="0" dirty="0">
                <a:ln>
                  <a:noFill/>
                </a:ln>
                <a:solidFill>
                  <a:srgbClr val="000000"/>
                </a:solidFill>
                <a:effectLst/>
                <a:uLnTx/>
                <a:uFillTx/>
                <a:latin typeface="Arial Rounded MT Bold" panose="020F0704030504030204" pitchFamily="34" charset="0"/>
                <a:ea typeface="Microsoft YaHei" panose="020B0503020204020204" pitchFamily="34" charset="-122"/>
                <a:cs typeface="Arial"/>
                <a:sym typeface="Arial"/>
              </a:endParaRPr>
            </a:p>
          </p:txBody>
        </p:sp>
      </p:grpSp>
      <p:sp>
        <p:nvSpPr>
          <p:cNvPr id="102" name="object 2">
            <a:extLst>
              <a:ext uri="{FF2B5EF4-FFF2-40B4-BE49-F238E27FC236}">
                <a16:creationId xmlns:a16="http://schemas.microsoft.com/office/drawing/2014/main" id="{E51A11C1-B8F8-564D-9301-1495823F1F76}"/>
              </a:ext>
            </a:extLst>
          </p:cNvPr>
          <p:cNvSpPr txBox="1"/>
          <p:nvPr/>
        </p:nvSpPr>
        <p:spPr>
          <a:xfrm>
            <a:off x="11615420" y="6277078"/>
            <a:ext cx="576580" cy="432000"/>
          </a:xfrm>
          <a:prstGeom prst="rect">
            <a:avLst/>
          </a:prstGeom>
          <a:solidFill>
            <a:srgbClr val="001F5F"/>
          </a:solidFill>
        </p:spPr>
        <p:txBody>
          <a:bodyPr vert="horz" wrap="square" lIns="0" tIns="0" rIns="0" bIns="0" rtlCol="0" anchor="ctr" anchorCtr="1">
            <a:spAutoFit/>
          </a:bodyPr>
          <a:lstStyle/>
          <a:p>
            <a:pPr marL="1270" algn="ctr">
              <a:lnSpc>
                <a:spcPct val="100000"/>
              </a:lnSpc>
              <a:spcBef>
                <a:spcPts val="530"/>
              </a:spcBef>
            </a:pPr>
            <a:fld id="{D26D4F70-EECF-433E-9CC8-E02A83CBF52E}" type="slidenum">
              <a:rPr lang="zh-CN" altLang="en-US" b="1" i="0" baseline="0" smtClean="0">
                <a:solidFill>
                  <a:schemeClr val="bg1"/>
                </a:solidFill>
                <a:latin typeface="Arial" panose="020B0604020202020204" pitchFamily="34" charset="0"/>
                <a:ea typeface="微软雅黑" panose="020B0503020204020204" pitchFamily="34" charset="-122"/>
                <a:cs typeface="Arial" panose="020B0604020202020204" pitchFamily="34" charset="0"/>
              </a:rPr>
              <a:pPr marL="1270" algn="ctr">
                <a:lnSpc>
                  <a:spcPct val="100000"/>
                </a:lnSpc>
                <a:spcBef>
                  <a:spcPts val="530"/>
                </a:spcBef>
              </a:pPr>
              <a:t>9</a:t>
            </a:fld>
            <a:endParaRPr sz="1800" b="1" i="0" baseline="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037678203"/>
      </p:ext>
    </p:extLst>
  </p:cSld>
  <p:clrMapOvr>
    <a:masterClrMapping/>
  </p:clrMapOvr>
  <mc:AlternateContent xmlns:mc="http://schemas.openxmlformats.org/markup-compatibility/2006" xmlns:p14="http://schemas.microsoft.com/office/powerpoint/2010/main">
    <mc:Choice Requires="p14">
      <p:transition p14:dur="10" advTm="40956"/>
    </mc:Choice>
    <mc:Fallback xmlns="">
      <p:transition advTm="40956"/>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xi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7FD8F0"/>
            </a:gs>
            <a:gs pos="100000">
              <a:schemeClr val="bg1"/>
            </a:gs>
          </a:gsLst>
          <a:lin ang="0" scaled="1"/>
        </a:gradFill>
        <a:ln>
          <a:noFill/>
        </a:ln>
        <a:extLst>
          <a:ext uri="{91240B29-F687-4f45-9708-019B960494DF}">
            <a14:hiddenLine xmlns:r="http://schemas.openxmlformats.org/officeDocument/2006/relationships" xmlns:p="http://schemas.openxmlformats.org/presentationml/2006/main" xmlns="" xmlns:a14="http://schemas.microsoft.com/office/drawing/2010/main" w="9525">
              <a:solidFill>
                <a:srgbClr val="000000"/>
              </a:solidFill>
              <a:miter lim="800000"/>
              <a:headEnd/>
              <a:tailEnd/>
            </a14:hiddenLine>
          </a:ext>
        </a:extLst>
      </a:spPr>
      <a:bodyPr wrap="none" anchor="ctr"/>
      <a:lstStyle>
        <a:defPPr algn="l">
          <a:defRPr sz="2400" dirty="0"/>
        </a:defPPr>
      </a:lstStyle>
    </a:spDef>
    <a:lnDef>
      <a:spPr bwMode="auto">
        <a:xfrm>
          <a:off x="0" y="0"/>
          <a:ext cx="1" cy="1"/>
        </a:xfrm>
        <a:custGeom>
          <a:avLst/>
          <a:gdLst/>
          <a:ahLst/>
          <a:cxnLst/>
          <a:rect l="0" t="0" r="0" b="0"/>
          <a:pathLst/>
        </a:custGeom>
        <a:solidFill>
          <a:schemeClr val="bg1"/>
        </a:solidFill>
        <a:ln w="952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Times New Roman" pitchFamily="18" charset="0"/>
            <a:ea typeface="宋体" pitchFamily="2" charset="-122"/>
          </a:defRPr>
        </a:defPPr>
      </a:lstStyle>
    </a:lnDef>
    <a:txDef>
      <a:spPr>
        <a:solidFill>
          <a:schemeClr val="bg1"/>
        </a:solidFill>
        <a:ln w="31750" cap="flat" cmpd="sng" algn="ctr">
          <a:solidFill>
            <a:srgbClr val="C00000"/>
          </a:solidFill>
          <a:prstDash val="solid"/>
        </a:ln>
        <a:effectLst>
          <a:outerShdw blurRad="50800" dist="38100" dir="5400000" algn="t" rotWithShape="0">
            <a:prstClr val="black">
              <a:alpha val="40000"/>
            </a:prstClr>
          </a:outerShdw>
        </a:effectLst>
        <a:scene3d>
          <a:camera prst="orthographicFront"/>
          <a:lightRig rig="flat" dir="t"/>
        </a:scene3d>
        <a:sp3d contourW="19050">
          <a:bevelT w="127000" prst="convex"/>
          <a:bevelB w="0" h="0"/>
          <a:contourClr>
            <a:sysClr val="window" lastClr="FFFFFF"/>
          </a:contourClr>
        </a:sp3d>
      </a:spPr>
      <a:bodyPr lIns="91418" tIns="45709" rIns="91418" bIns="45709" anchor="ctr">
        <a:sp3d/>
      </a:bodyPr>
      <a:lstStyle>
        <a:defPPr marL="0" indent="-369798" algn="l" defTabSz="1283974" eaLnBrk="0" fontAlgn="ctr" hangingPunct="0">
          <a:buClr>
            <a:srgbClr val="FF0000"/>
          </a:buClr>
          <a:buSzPct val="70000"/>
          <a:tabLst>
            <a:tab pos="136492" algn="l"/>
          </a:tabLst>
          <a:defRPr sz="2400" b="1" dirty="0">
            <a:solidFill>
              <a:srgbClr val="FF0000"/>
            </a:solidFill>
            <a:latin typeface="黑体"/>
            <a:ea typeface="黑体"/>
            <a:sym typeface="微软雅黑" panose="020B0503020204020204" pitchFamily="34" charset="-122"/>
          </a:defRPr>
        </a:defPPr>
      </a:lstStyle>
    </a:tx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2584</TotalTime>
  <Words>4383</Words>
  <Application>Microsoft Macintosh PowerPoint</Application>
  <PresentationFormat>宽屏</PresentationFormat>
  <Paragraphs>774</Paragraphs>
  <Slides>27</Slides>
  <Notes>27</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27</vt:i4>
      </vt:variant>
    </vt:vector>
  </HeadingPairs>
  <TitlesOfParts>
    <vt:vector size="45" baseType="lpstr">
      <vt:lpstr>等线</vt:lpstr>
      <vt:lpstr>等线 Light</vt:lpstr>
      <vt:lpstr>SimHei</vt:lpstr>
      <vt:lpstr>SimHei</vt:lpstr>
      <vt:lpstr>华文新魏</vt:lpstr>
      <vt:lpstr>华文新魏</vt:lpstr>
      <vt:lpstr>Microsoft YaHei</vt:lpstr>
      <vt:lpstr>Inter</vt:lpstr>
      <vt:lpstr>quote-cjk-patch</vt:lpstr>
      <vt:lpstr>Arial</vt:lpstr>
      <vt:lpstr>Arial Rounded MT Bold</vt:lpstr>
      <vt:lpstr>Cambria Math</vt:lpstr>
      <vt:lpstr>Century Gothic</vt:lpstr>
      <vt:lpstr>Helvetica</vt:lpstr>
      <vt:lpstr>Times New Roman</vt:lpstr>
      <vt:lpstr>Wingdings</vt:lpstr>
      <vt:lpstr>Office 主题​​</vt:lpstr>
      <vt:lpstr>Axis</vt:lpstr>
      <vt:lpstr>PowerPoint 演示文稿</vt:lpstr>
      <vt:lpstr>Basic concepts: complex event recognition</vt:lpstr>
      <vt:lpstr>SQL expression of query pattern</vt:lpstr>
      <vt:lpstr>Example</vt:lpstr>
      <vt:lpstr>Basic concepts: cloud-native</vt:lpstr>
      <vt:lpstr>Research Problem</vt:lpstr>
      <vt:lpstr>Prior Approaches</vt:lpstr>
      <vt:lpstr>Prior Approaches</vt:lpstr>
      <vt:lpstr>Prior Approaches</vt:lpstr>
      <vt:lpstr>Skipping versus Strict-contiguous</vt:lpstr>
      <vt:lpstr>Our Core Idea</vt:lpstr>
      <vt:lpstr>Dual Filtering Strategy (DFS)</vt:lpstr>
      <vt:lpstr>Dual Filtering Strategy (DFS)</vt:lpstr>
      <vt:lpstr>Dual Filtering Strategy (DFS)</vt:lpstr>
      <vt:lpstr>Workflow</vt:lpstr>
      <vt:lpstr>Two Specialized Filters – SWF</vt:lpstr>
      <vt:lpstr>Key idea of SWF</vt:lpstr>
      <vt:lpstr>Two Specialized Filters – WJF </vt:lpstr>
      <vt:lpstr>Experiments</vt:lpstr>
      <vt:lpstr>Results for Real-world Datasets</vt:lpstr>
      <vt:lpstr>Results for Real-world Datasets</vt:lpstr>
      <vt:lpstr>Results for Real-world Datasets</vt:lpstr>
      <vt:lpstr>Results for Synthetic Dataset</vt:lpstr>
      <vt:lpstr>Results for Synthetic Dataset</vt:lpstr>
      <vt:lpstr>Ablation Studies on Synthetic Dataset</vt:lpstr>
      <vt:lpstr>Conclusion</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刘世喆</dc:creator>
  <cp:lastModifiedBy>刘世喆</cp:lastModifiedBy>
  <cp:revision>196</cp:revision>
  <dcterms:created xsi:type="dcterms:W3CDTF">2026-03-09T11:42:30Z</dcterms:created>
  <dcterms:modified xsi:type="dcterms:W3CDTF">2026-04-20T11:46:43Z</dcterms:modified>
</cp:coreProperties>
</file>