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51" r:id="rId2"/>
  </p:sldMasterIdLst>
  <p:notesMasterIdLst>
    <p:notesMasterId r:id="rId14"/>
  </p:notesMasterIdLst>
  <p:sldIdLst>
    <p:sldId id="256" r:id="rId3"/>
    <p:sldId id="272" r:id="rId4"/>
    <p:sldId id="273" r:id="rId5"/>
    <p:sldId id="275" r:id="rId6"/>
    <p:sldId id="274" r:id="rId7"/>
    <p:sldId id="280" r:id="rId8"/>
    <p:sldId id="276" r:id="rId9"/>
    <p:sldId id="277" r:id="rId10"/>
    <p:sldId id="282" r:id="rId11"/>
    <p:sldId id="281" r:id="rId12"/>
    <p:sldId id="271" r:id="rId13"/>
  </p:sldIdLst>
  <p:sldSz cx="12192000" cy="6858000"/>
  <p:notesSz cx="6858000" cy="12192000"/>
  <p:embeddedFontLst>
    <p:embeddedFont>
      <p:font typeface="Microsoft YaHei" panose="020B0503020204020204" pitchFamily="34" charset="-122"/>
      <p:regular r:id="rId15"/>
      <p:bold r:id="rId16"/>
    </p:embeddedFont>
    <p:embeddedFont>
      <p:font typeface="Microsoft YaHei" panose="020B0503020204020204" pitchFamily="34" charset="-122"/>
      <p:regular r:id="rId15"/>
      <p:bold r:id="rId16"/>
    </p:embeddedFont>
    <p:embeddedFont>
      <p:font typeface="等线" panose="02010600030101010101" pitchFamily="2" charset="-122"/>
      <p:regular r:id="rId17"/>
      <p:bold r:id="rId18"/>
    </p:embeddedFont>
    <p:embeddedFont>
      <p:font typeface="宋体" panose="02010600030101010101" pitchFamily="2" charset="-122"/>
      <p:regular r:id="rId19"/>
    </p:embeddedFont>
    <p:embeddedFont>
      <p:font typeface="宋体" panose="02010600030101010101" pitchFamily="2" charset="-122"/>
      <p:regular r:id="rId19"/>
    </p:embeddedFont>
    <p:embeddedFont>
      <p:font typeface="Calibri" panose="020F0502020204030204" pitchFamily="34" charset="0"/>
      <p:regular r:id="rId20"/>
      <p:bold r:id="rId21"/>
      <p:italic r:id="rId22"/>
      <p:boldItalic r:id="rId2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E6D5"/>
    <a:srgbClr val="70106E"/>
    <a:srgbClr val="001F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p:restoredTop sz="73537"/>
  </p:normalViewPr>
  <p:slideViewPr>
    <p:cSldViewPr snapToGrid="0" snapToObjects="1">
      <p:cViewPr varScale="1">
        <p:scale>
          <a:sx n="88" d="100"/>
          <a:sy n="88" d="100"/>
        </p:scale>
        <p:origin x="19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备注占位符 2"/>
          <p:cNvSpPr>
            <a:spLocks noGrp="1"/>
          </p:cNvSpPr>
          <p:nvPr>
            <p:ph type="body" idx="1"/>
          </p:nvPr>
        </p:nvSpPr>
        <p:spPr>
          <a:xfrm>
            <a:off x="685800" y="5867400"/>
            <a:ext cx="5486400" cy="4800600"/>
          </a:xfrm>
          <a:prstGeom prst="rect">
            <a:avLst/>
          </a:prstGeom>
        </p:spPr>
        <p:txBody>
          <a:bodyPr/>
          <a:lstStyle/>
          <a:p>
            <a:r>
              <a:rPr lang="zh-CN" altLang="en-US" dirty="0"/>
              <a:t>我们认为大模型掀起的教育变革洪流是不可逆转的，我们亦无需回避。关键要</a:t>
            </a:r>
          </a:p>
          <a:p>
            <a:pPr>
              <a:buFont typeface="Arial" panose="020B0604020202020204" pitchFamily="34" charset="0"/>
              <a:buChar char="•"/>
            </a:pPr>
            <a:r>
              <a:rPr lang="zh-CN" altLang="en-US" dirty="0"/>
              <a:t>充分发挥大模型的技术赋能作用，同时防范学生形成技术依赖。</a:t>
            </a:r>
          </a:p>
          <a:p>
            <a:pPr>
              <a:buFont typeface="Arial" panose="020B0604020202020204" pitchFamily="34" charset="0"/>
              <a:buChar char="•"/>
            </a:pPr>
            <a:r>
              <a:rPr lang="zh-CN" altLang="en-US" dirty="0"/>
              <a:t>设计能对抗大模型输出的实验题目，面向大模型的盲点能力发布任务。</a:t>
            </a:r>
          </a:p>
          <a:p>
            <a:pPr>
              <a:buFont typeface="Arial" panose="020B0604020202020204" pitchFamily="34" charset="0"/>
              <a:buChar char="•"/>
            </a:pPr>
            <a:r>
              <a:rPr lang="zh-CN" altLang="en-US" dirty="0"/>
              <a:t>积极引导学生进行实质性思考、亲历性调试、批判性验证和创造性探索。</a:t>
            </a:r>
          </a:p>
          <a:p>
            <a:endParaRPr lang="en-US" altLang="zh-CN" dirty="0"/>
          </a:p>
          <a:p>
            <a:r>
              <a:rPr lang="zh-CN" altLang="en-US" b="0" dirty="0"/>
              <a:t>更重要的是，作为老师，我们要始终坚守我们的教育初心，去积极应对新技术带来的风险与挑战，从学生角度思考设计课程实验，</a:t>
            </a:r>
            <a:endParaRPr lang="en-US" altLang="zh-CN" b="0" dirty="0"/>
          </a:p>
          <a:p>
            <a:r>
              <a:rPr lang="zh-CN" altLang="en-US" b="0" dirty="0"/>
              <a:t>积极用心去培养能够独立思考、勇于探索、能解决复杂真实问题的学生。</a:t>
            </a:r>
          </a:p>
          <a:p>
            <a:endParaRPr kumimoji="1" lang="zh-CN" altLang="en-US" dirty="0"/>
          </a:p>
        </p:txBody>
      </p:sp>
    </p:spTree>
    <p:extLst>
      <p:ext uri="{BB962C8B-B14F-4D97-AF65-F5344CB8AC3E}">
        <p14:creationId xmlns:p14="http://schemas.microsoft.com/office/powerpoint/2010/main" val="831467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备注占位符 2"/>
          <p:cNvSpPr>
            <a:spLocks noGrp="1"/>
          </p:cNvSpPr>
          <p:nvPr>
            <p:ph type="body" idx="1"/>
          </p:nvPr>
        </p:nvSpPr>
        <p:spPr>
          <a:xfrm>
            <a:off x="685800" y="5867400"/>
            <a:ext cx="5486400" cy="4800600"/>
          </a:xfrm>
          <a:prstGeom prst="rect">
            <a:avLst/>
          </a:prstGeom>
        </p:spPr>
        <p:txBody>
          <a:bodyPr/>
          <a:lstStyle/>
          <a:p>
            <a:r>
              <a:rPr lang="zh-CN" altLang="en-US" dirty="0"/>
              <a:t>近年来，以</a:t>
            </a:r>
            <a:r>
              <a:rPr lang="en-US" altLang="zh-CN" dirty="0"/>
              <a:t>chat</a:t>
            </a:r>
            <a:r>
              <a:rPr lang="en" altLang="zh-CN" dirty="0"/>
              <a:t>GPT</a:t>
            </a:r>
            <a:r>
              <a:rPr lang="zh-CN" altLang="en" sz="1200" kern="1200" dirty="0">
                <a:solidFill>
                  <a:schemeClr val="tx1"/>
                </a:solidFill>
                <a:latin typeface="+mn-lt"/>
                <a:ea typeface="+mn-ea"/>
                <a:cs typeface="+mn-cs"/>
              </a:rPr>
              <a:t>、</a:t>
            </a:r>
            <a:r>
              <a:rPr lang="en-US" altLang="zh-CN" sz="1200" kern="1200" dirty="0" err="1">
                <a:solidFill>
                  <a:schemeClr val="tx1"/>
                </a:solidFill>
                <a:latin typeface="+mn-lt"/>
                <a:ea typeface="+mn-ea"/>
                <a:cs typeface="+mn-cs"/>
              </a:rPr>
              <a:t>Deepseek</a:t>
            </a:r>
            <a:r>
              <a:rPr lang="zh-CN" altLang="en-US" sz="1200" kern="1200" dirty="0">
                <a:solidFill>
                  <a:schemeClr val="tx1"/>
                </a:solidFill>
                <a:latin typeface="+mn-lt"/>
                <a:ea typeface="+mn-ea"/>
                <a:cs typeface="+mn-cs"/>
              </a:rPr>
              <a:t>等为代表的大模型发展浪潮势不可挡。这些大模型的问题解决能力已经跨越了单纯的知识领域，可以广泛应用到科研、工程、医疗、商业等多个方面。例如，能够推导复杂的数学公式，协助科学家进行科研；能够生成符合业务逻辑的代码，提升开发效率；还可以通过病情分析和药物建议，助力医疗工作。</a:t>
            </a:r>
            <a:endParaRPr lang="en-US" altLang="zh-CN" sz="1200" kern="1200" dirty="0">
              <a:solidFill>
                <a:schemeClr val="tx1"/>
              </a:solidFill>
              <a:latin typeface="+mn-lt"/>
              <a:ea typeface="+mn-ea"/>
              <a:cs typeface="+mn-cs"/>
            </a:endParaRPr>
          </a:p>
          <a:p>
            <a:endParaRPr lang="en-US" altLang="zh-CN" sz="1200" kern="1200" dirty="0">
              <a:solidFill>
                <a:schemeClr val="tx1"/>
              </a:solidFill>
              <a:latin typeface="+mn-lt"/>
              <a:ea typeface="+mn-ea"/>
              <a:cs typeface="+mn-cs"/>
            </a:endParaRPr>
          </a:p>
          <a:p>
            <a:r>
              <a:rPr lang="zh-CN" altLang="en-US" sz="1200" kern="1200" dirty="0">
                <a:solidFill>
                  <a:schemeClr val="tx1"/>
                </a:solidFill>
                <a:latin typeface="+mn-lt"/>
                <a:ea typeface="+mn-ea"/>
                <a:cs typeface="+mn-cs"/>
              </a:rPr>
              <a:t>大模型能做为一个强大的生产力工具，给各行各业带来前所未有的变革。现如今，人们也会普遍使用到大模型获取各种问题和任务的解决方案。</a:t>
            </a:r>
            <a:endParaRPr lang="en-US" altLang="zh-CN" sz="1200" kern="1200" dirty="0">
              <a:solidFill>
                <a:schemeClr val="tx1"/>
              </a:solidFill>
              <a:latin typeface="+mn-lt"/>
              <a:ea typeface="+mn-ea"/>
              <a:cs typeface="+mn-cs"/>
            </a:endParaRPr>
          </a:p>
          <a:p>
            <a:endParaRPr lang="en-US" altLang="zh-CN" sz="1200" kern="1200" dirty="0">
              <a:solidFill>
                <a:schemeClr val="tx1"/>
              </a:solidFill>
              <a:latin typeface="+mn-lt"/>
              <a:ea typeface="+mn-ea"/>
              <a:cs typeface="+mn-cs"/>
            </a:endParaRPr>
          </a:p>
          <a:p>
            <a:r>
              <a:rPr lang="zh-CN" altLang="en-US" sz="1200" kern="1200" dirty="0">
                <a:solidFill>
                  <a:schemeClr val="tx1"/>
                </a:solidFill>
                <a:latin typeface="+mn-lt"/>
                <a:ea typeface="+mn-ea"/>
                <a:cs typeface="+mn-cs"/>
              </a:rPr>
              <a:t>例如，在进行计算机网络实验教学时，学生向大模型获取到各种疑难问题的解答，甚至能得到完整的实验流代码。</a:t>
            </a:r>
            <a:endParaRPr lang="en-US" altLang="zh-CN" sz="1200" kern="1200" dirty="0">
              <a:solidFill>
                <a:schemeClr val="tx1"/>
              </a:solidFill>
              <a:latin typeface="+mn-lt"/>
              <a:ea typeface="+mn-ea"/>
              <a:cs typeface="+mn-cs"/>
            </a:endParaRPr>
          </a:p>
          <a:p>
            <a:endParaRPr lang="en-US" altLang="zh-CN" sz="1200" kern="1200" dirty="0">
              <a:solidFill>
                <a:schemeClr val="tx1"/>
              </a:solidFill>
              <a:latin typeface="+mn-lt"/>
              <a:ea typeface="+mn-ea"/>
              <a:cs typeface="+mn-cs"/>
            </a:endParaRPr>
          </a:p>
          <a:p>
            <a:r>
              <a:rPr lang="zh-CN" altLang="en-US" sz="1200" kern="1200" dirty="0">
                <a:solidFill>
                  <a:schemeClr val="tx1"/>
                </a:solidFill>
                <a:latin typeface="+mn-lt"/>
                <a:ea typeface="+mn-ea"/>
                <a:cs typeface="+mn-cs"/>
              </a:rPr>
              <a:t>尽管大模型能帮助学生快速获取部分问题、任务的解决方案，提高了完成效率，但这也可能使学生等用户依赖此类工具，忽视了自我探索和思考，对他们能力培养产生不利影响。</a:t>
            </a:r>
            <a:endParaRPr lang="en-US" altLang="zh-CN" sz="1200" kern="1200" dirty="0">
              <a:solidFill>
                <a:schemeClr val="tx1"/>
              </a:solidFill>
              <a:latin typeface="+mn-lt"/>
              <a:ea typeface="+mn-ea"/>
              <a:cs typeface="+mn-cs"/>
            </a:endParaRPr>
          </a:p>
        </p:txBody>
      </p:sp>
    </p:spTree>
    <p:extLst>
      <p:ext uri="{BB962C8B-B14F-4D97-AF65-F5344CB8AC3E}">
        <p14:creationId xmlns:p14="http://schemas.microsoft.com/office/powerpoint/2010/main" val="2408390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备注占位符 2"/>
          <p:cNvSpPr>
            <a:spLocks noGrp="1"/>
          </p:cNvSpPr>
          <p:nvPr>
            <p:ph type="body" idx="1"/>
          </p:nvPr>
        </p:nvSpPr>
        <p:spPr>
          <a:xfrm>
            <a:off x="685800" y="5867400"/>
            <a:ext cx="5486400" cy="4800600"/>
          </a:xfrm>
          <a:prstGeom prst="rect">
            <a:avLst/>
          </a:prstGeom>
        </p:spPr>
        <p:txBody>
          <a:bodyPr/>
          <a:lstStyle/>
          <a:p>
            <a:r>
              <a:rPr lang="zh-CN" altLang="en-US" dirty="0"/>
              <a:t>在我们的计算机网络实验教学中，我们观察到学生过度依赖大模型会带来三个主要问题，这与我们的教学初衷相悖：</a:t>
            </a:r>
            <a:endParaRPr lang="en-US" altLang="zh-CN" dirty="0"/>
          </a:p>
          <a:p>
            <a:r>
              <a:rPr lang="zh-CN" altLang="en-US" dirty="0"/>
              <a:t>第一，代码理解空洞化：学生直接复制粘贴大模型生成的代码，却</a:t>
            </a:r>
            <a:r>
              <a:rPr lang="zh-CN" altLang="zh-CN" sz="1800" dirty="0">
                <a:effectLst/>
                <a:latin typeface="宋体" panose="02010600030101010101" pitchFamily="2" charset="-122"/>
                <a:ea typeface="宋体" panose="02010600030101010101" pitchFamily="2" charset="-122"/>
                <a:cs typeface="宋体" panose="02010600030101010101" pitchFamily="2" charset="-122"/>
              </a:rPr>
              <a:t>对底层原理（如</a:t>
            </a:r>
            <a:r>
              <a:rPr lang="en-US" altLang="zh-CN" sz="1800" dirty="0">
                <a:effectLst/>
                <a:latin typeface="宋体" panose="02010600030101010101" pitchFamily="2" charset="-122"/>
                <a:ea typeface="宋体" panose="02010600030101010101" pitchFamily="2" charset="-122"/>
                <a:cs typeface="宋体" panose="02010600030101010101" pitchFamily="2" charset="-122"/>
              </a:rPr>
              <a:t>TCP</a:t>
            </a:r>
            <a:r>
              <a:rPr lang="zh-CN" altLang="zh-CN" sz="1800" dirty="0">
                <a:effectLst/>
                <a:latin typeface="宋体" panose="02010600030101010101" pitchFamily="2" charset="-122"/>
                <a:ea typeface="宋体" panose="02010600030101010101" pitchFamily="2" charset="-122"/>
                <a:cs typeface="宋体" panose="02010600030101010101" pitchFamily="2" charset="-122"/>
              </a:rPr>
              <a:t>拥塞控制算法、</a:t>
            </a:r>
            <a:r>
              <a:rPr lang="en-US" altLang="zh-CN" sz="1800" dirty="0">
                <a:effectLst/>
                <a:latin typeface="宋体" panose="02010600030101010101" pitchFamily="2" charset="-122"/>
                <a:ea typeface="宋体" panose="02010600030101010101" pitchFamily="2" charset="-122"/>
                <a:cs typeface="宋体" panose="02010600030101010101" pitchFamily="2" charset="-122"/>
              </a:rPr>
              <a:t>BGP</a:t>
            </a:r>
            <a:r>
              <a:rPr lang="zh-CN" altLang="zh-CN" sz="1800" dirty="0">
                <a:effectLst/>
                <a:latin typeface="宋体" panose="02010600030101010101" pitchFamily="2" charset="-122"/>
                <a:ea typeface="宋体" panose="02010600030101010101" pitchFamily="2" charset="-122"/>
                <a:cs typeface="宋体" panose="02010600030101010101" pitchFamily="2" charset="-122"/>
              </a:rPr>
              <a:t>路由策略等）缺乏深入理解，容易陷入“知其然不知其所以然”的困境；</a:t>
            </a:r>
          </a:p>
          <a:p>
            <a:r>
              <a:rPr lang="zh-CN" altLang="en-US" dirty="0"/>
              <a:t>第二，实践能力培养虚化：学生没有亲身经历调试和解决问题的过程，导致学生实践能力得不到有效锻炼。</a:t>
            </a:r>
            <a:endParaRPr lang="en-US" altLang="zh-CN" dirty="0"/>
          </a:p>
          <a:p>
            <a:r>
              <a:rPr lang="zh-CN" altLang="en-US" dirty="0"/>
              <a:t>第三，学习评价失真化：</a:t>
            </a:r>
            <a:r>
              <a:rPr lang="zh-CN" altLang="zh-CN" sz="1800" dirty="0">
                <a:effectLst/>
                <a:ea typeface="宋体" panose="02010600030101010101" pitchFamily="2" charset="-122"/>
                <a:cs typeface="宋体" panose="02010600030101010101" pitchFamily="2" charset="-122"/>
              </a:rPr>
              <a:t>传统基于最终代码结果的评价体系难以区分学生真实能力与大模型生成内容，使教学</a:t>
            </a:r>
            <a:r>
              <a:rPr lang="zh-CN" altLang="en-US" sz="1800" dirty="0">
                <a:effectLst/>
                <a:ea typeface="宋体" panose="02010600030101010101" pitchFamily="2" charset="-122"/>
                <a:cs typeface="宋体" panose="02010600030101010101" pitchFamily="2" charset="-122"/>
              </a:rPr>
              <a:t>评价</a:t>
            </a:r>
            <a:r>
              <a:rPr lang="zh-CN" altLang="zh-CN" sz="1800" dirty="0">
                <a:effectLst/>
                <a:ea typeface="宋体" panose="02010600030101010101" pitchFamily="2" charset="-122"/>
                <a:cs typeface="宋体" panose="02010600030101010101" pitchFamily="2" charset="-122"/>
              </a:rPr>
              <a:t>机制失效</a:t>
            </a:r>
            <a:r>
              <a:rPr lang="zh-CN" altLang="zh-CN" dirty="0">
                <a:effectLst/>
              </a:rPr>
              <a:t> </a:t>
            </a:r>
            <a:r>
              <a:rPr lang="zh-CN" altLang="en-US" dirty="0"/>
              <a:t>。</a:t>
            </a:r>
          </a:p>
          <a:p>
            <a:endParaRPr lang="en-US" altLang="zh-CN" dirty="0"/>
          </a:p>
          <a:p>
            <a:r>
              <a:rPr lang="zh-CN" altLang="en-US" dirty="0"/>
              <a:t>但是，我们不应该回避大模型，而应积极探索如何合理利用它，使大模型成为教学的新机遇，帮助我们：</a:t>
            </a:r>
            <a:endParaRPr lang="en-US" altLang="zh-CN" dirty="0"/>
          </a:p>
          <a:p>
            <a:r>
              <a:rPr lang="zh-CN" altLang="en-US" dirty="0"/>
              <a:t>（</a:t>
            </a:r>
            <a:r>
              <a:rPr lang="en-US" altLang="zh-CN" dirty="0"/>
              <a:t>1</a:t>
            </a:r>
            <a:r>
              <a:rPr lang="zh-CN" altLang="en-US" dirty="0"/>
              <a:t>）重塑学习方式与教育理念。</a:t>
            </a:r>
            <a:endParaRPr lang="en-US" altLang="zh-CN" dirty="0"/>
          </a:p>
          <a:p>
            <a:r>
              <a:rPr lang="zh-CN" altLang="en-US" dirty="0"/>
              <a:t>（</a:t>
            </a:r>
            <a:r>
              <a:rPr lang="en-US" altLang="zh-CN" dirty="0"/>
              <a:t>2</a:t>
            </a:r>
            <a:r>
              <a:rPr lang="zh-CN" altLang="en-US" dirty="0"/>
              <a:t>）推动教学模式与评价机制的升级。</a:t>
            </a:r>
            <a:endParaRPr lang="en-US" altLang="zh-CN" dirty="0"/>
          </a:p>
          <a:p>
            <a:r>
              <a:rPr lang="zh-CN" altLang="en-US" dirty="0"/>
              <a:t>（</a:t>
            </a:r>
            <a:r>
              <a:rPr lang="en-US" altLang="zh-CN" dirty="0"/>
              <a:t>3</a:t>
            </a:r>
            <a:r>
              <a:rPr lang="zh-CN" altLang="en-US" dirty="0"/>
              <a:t>）提升学生解决复杂问题的能力。</a:t>
            </a:r>
          </a:p>
          <a:p>
            <a:endParaRPr lang="en-US" altLang="zh-CN" dirty="0"/>
          </a:p>
        </p:txBody>
      </p:sp>
    </p:spTree>
    <p:extLst>
      <p:ext uri="{BB962C8B-B14F-4D97-AF65-F5344CB8AC3E}">
        <p14:creationId xmlns:p14="http://schemas.microsoft.com/office/powerpoint/2010/main" val="2015426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备注占位符 2"/>
          <p:cNvSpPr>
            <a:spLocks noGrp="1"/>
          </p:cNvSpPr>
          <p:nvPr>
            <p:ph type="body" idx="1"/>
          </p:nvPr>
        </p:nvSpPr>
        <p:spPr>
          <a:xfrm>
            <a:off x="685800" y="5867400"/>
            <a:ext cx="5486400" cy="4800600"/>
          </a:xfrm>
          <a:prstGeom prst="rect">
            <a:avLst/>
          </a:prstGeom>
        </p:spPr>
        <p:txBody>
          <a:bodyPr/>
          <a:lstStyle/>
          <a:p>
            <a:endParaRPr kumimoji="1" lang="en-US" altLang="zh-CN" b="0" dirty="0"/>
          </a:p>
          <a:p>
            <a:r>
              <a:rPr lang="zh-CN" altLang="zh-CN" sz="1800" dirty="0">
                <a:effectLst/>
                <a:ea typeface="宋体" panose="02010600030101010101" pitchFamily="2" charset="-122"/>
                <a:cs typeface="宋体" panose="02010600030101010101" pitchFamily="2" charset="-122"/>
              </a:rPr>
              <a:t>为了有效应对大模型带来的挑战与冲击，并最大化利用其作为辅助工具的潜力（如快速获取知识、生成基础代码框架），</a:t>
            </a:r>
            <a:r>
              <a:rPr lang="zh-CN" altLang="en-US" sz="1800" dirty="0">
                <a:effectLst/>
                <a:ea typeface="宋体" panose="02010600030101010101" pitchFamily="2" charset="-122"/>
                <a:cs typeface="宋体" panose="02010600030101010101" pitchFamily="2" charset="-122"/>
              </a:rPr>
              <a:t>我们设计计算机网络实验</a:t>
            </a:r>
            <a:r>
              <a:rPr lang="zh-CN" altLang="en-US" sz="1800" b="0" dirty="0">
                <a:effectLst/>
                <a:ea typeface="宋体" panose="02010600030101010101" pitchFamily="2" charset="-122"/>
                <a:cs typeface="宋体" panose="02010600030101010101" pitchFamily="2" charset="-122"/>
              </a:rPr>
              <a:t>课程的</a:t>
            </a:r>
            <a:r>
              <a:rPr lang="zh-CN" altLang="en-US" sz="1800" b="0" spc="-10" dirty="0">
                <a:solidFill>
                  <a:schemeClr val="tx1"/>
                </a:solidFill>
                <a:latin typeface="微软雅黑" panose="020B0503020204020204" pitchFamily="34" charset="-122"/>
                <a:ea typeface="微软雅黑" panose="020B0503020204020204" pitchFamily="34" charset="-122"/>
                <a:cs typeface="微软雅黑"/>
              </a:rPr>
              <a:t>核心出发点在于：</a:t>
            </a:r>
            <a:endParaRPr lang="en-US" altLang="zh-CN" sz="1800" b="0" spc="-10" dirty="0">
              <a:solidFill>
                <a:schemeClr val="tx1"/>
              </a:solidFill>
              <a:latin typeface="微软雅黑" panose="020B0503020204020204" pitchFamily="34" charset="-122"/>
              <a:ea typeface="微软雅黑" panose="020B0503020204020204" pitchFamily="34" charset="-122"/>
              <a:cs typeface="微软雅黑"/>
            </a:endParaRPr>
          </a:p>
          <a:p>
            <a:endParaRPr lang="en-US" altLang="zh-CN" sz="1800" b="0" spc="-10" dirty="0">
              <a:solidFill>
                <a:srgbClr val="C00000"/>
              </a:solidFill>
              <a:latin typeface="微软雅黑" panose="020B0503020204020204" pitchFamily="34" charset="-122"/>
              <a:ea typeface="微软雅黑" panose="020B0503020204020204" pitchFamily="34" charset="-122"/>
              <a:cs typeface="微软雅黑"/>
            </a:endParaRPr>
          </a:p>
          <a:p>
            <a:r>
              <a:rPr lang="zh-CN" altLang="en-US" sz="1800" b="0" spc="-10" dirty="0">
                <a:solidFill>
                  <a:srgbClr val="C00000"/>
                </a:solidFill>
                <a:latin typeface="微软雅黑" panose="020B0503020204020204" pitchFamily="34" charset="-122"/>
                <a:ea typeface="微软雅黑" panose="020B0503020204020204" pitchFamily="34" charset="-122"/>
                <a:cs typeface="微软雅黑"/>
              </a:rPr>
              <a:t>对抗</a:t>
            </a:r>
            <a:r>
              <a:rPr lang="zh-CN" altLang="en-US" sz="1800" b="0" spc="-10" dirty="0">
                <a:solidFill>
                  <a:schemeClr val="tx1"/>
                </a:solidFill>
                <a:latin typeface="微软雅黑" panose="020B0503020204020204" pitchFamily="34" charset="-122"/>
                <a:ea typeface="微软雅黑" panose="020B0503020204020204" pitchFamily="34" charset="-122"/>
                <a:cs typeface="微软雅黑"/>
              </a:rPr>
              <a:t>大模型强大的代码生成能力，</a:t>
            </a:r>
            <a:r>
              <a:rPr lang="zh-CN" altLang="en-US" sz="1800" b="0" spc="-10" dirty="0">
                <a:solidFill>
                  <a:srgbClr val="C00000"/>
                </a:solidFill>
                <a:latin typeface="微软雅黑" panose="020B0503020204020204" pitchFamily="34" charset="-122"/>
                <a:ea typeface="微软雅黑" panose="020B0503020204020204" pitchFamily="34" charset="-122"/>
                <a:cs typeface="微软雅黑"/>
              </a:rPr>
              <a:t>利用</a:t>
            </a:r>
            <a:r>
              <a:rPr lang="zh-CN" altLang="en-US" sz="1800" b="0" spc="-10" dirty="0">
                <a:solidFill>
                  <a:schemeClr val="tx1"/>
                </a:solidFill>
                <a:latin typeface="微软雅黑" panose="020B0503020204020204" pitchFamily="34" charset="-122"/>
                <a:ea typeface="微软雅黑" panose="020B0503020204020204" pitchFamily="34" charset="-122"/>
                <a:cs typeface="微软雅黑"/>
              </a:rPr>
              <a:t>其强大知识库与基础代码框架生成的辅助潜力，着重</a:t>
            </a:r>
            <a:r>
              <a:rPr lang="zh-CN" altLang="en-US" sz="1800" b="0" spc="-10" dirty="0">
                <a:solidFill>
                  <a:srgbClr val="C00000"/>
                </a:solidFill>
                <a:latin typeface="微软雅黑" panose="020B0503020204020204" pitchFamily="34" charset="-122"/>
                <a:ea typeface="微软雅黑" panose="020B0503020204020204" pitchFamily="34" charset="-122"/>
                <a:cs typeface="微软雅黑"/>
              </a:rPr>
              <a:t>提升</a:t>
            </a:r>
            <a:r>
              <a:rPr lang="zh-CN" altLang="en-US" sz="1800" b="0" spc="-10" dirty="0">
                <a:solidFill>
                  <a:schemeClr val="tx1"/>
                </a:solidFill>
                <a:latin typeface="微软雅黑" panose="020B0503020204020204" pitchFamily="34" charset="-122"/>
                <a:ea typeface="微软雅黑" panose="020B0503020204020204" pitchFamily="34" charset="-122"/>
                <a:cs typeface="微软雅黑"/>
              </a:rPr>
              <a:t>学生复杂问题下的分析与解决能力，积极</a:t>
            </a:r>
            <a:r>
              <a:rPr lang="zh-CN" altLang="en-US" sz="1800" b="0" spc="-10" dirty="0">
                <a:solidFill>
                  <a:srgbClr val="C00000"/>
                </a:solidFill>
                <a:latin typeface="微软雅黑" panose="020B0503020204020204" pitchFamily="34" charset="-122"/>
                <a:ea typeface="微软雅黑" panose="020B0503020204020204" pitchFamily="34" charset="-122"/>
                <a:cs typeface="微软雅黑"/>
              </a:rPr>
              <a:t>培养</a:t>
            </a:r>
            <a:r>
              <a:rPr lang="zh-CN" altLang="en-US" sz="1800" b="0" spc="-10" dirty="0">
                <a:solidFill>
                  <a:schemeClr val="tx1"/>
                </a:solidFill>
                <a:latin typeface="微软雅黑" panose="020B0503020204020204" pitchFamily="34" charset="-122"/>
                <a:ea typeface="微软雅黑" panose="020B0503020204020204" pitchFamily="34" charset="-122"/>
                <a:cs typeface="微软雅黑"/>
              </a:rPr>
              <a:t>学生创新性和批判性思维。</a:t>
            </a:r>
            <a:endParaRPr lang="en-US" altLang="zh-CN" sz="1800" b="0" spc="-10" dirty="0">
              <a:solidFill>
                <a:schemeClr val="tx1"/>
              </a:solidFill>
              <a:effectLst/>
              <a:latin typeface="微软雅黑" panose="020B0503020204020204" pitchFamily="34" charset="-122"/>
              <a:ea typeface="微软雅黑" panose="020B0503020204020204" pitchFamily="34" charset="-122"/>
              <a:cs typeface="微软雅黑"/>
            </a:endParaRPr>
          </a:p>
          <a:p>
            <a:endParaRPr lang="en-US" altLang="zh-CN" sz="1800" b="0" spc="-10" dirty="0">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r>
              <a:rPr lang="zh-CN" altLang="zh-CN" sz="1800" dirty="0">
                <a:effectLst/>
                <a:latin typeface="宋体" panose="02010600030101010101" pitchFamily="2" charset="-122"/>
                <a:ea typeface="宋体" panose="02010600030101010101" pitchFamily="2" charset="-122"/>
                <a:cs typeface="宋体" panose="02010600030101010101" pitchFamily="2" charset="-122"/>
              </a:rPr>
              <a:t>要求一：挖掘大模型盲点能力，设计具备大模型防御能力的实验任务。具体可行实施方法有：提供无法完全通过用例测试的代码要求学生进行分析并解决；提供人工恶意修改的错误代码要求学生定位并修复；以及闭卷考核基础知识和关键实验细节。</a:t>
            </a:r>
            <a:endParaRPr lang="en-US" altLang="zh-CN" sz="1800" dirty="0">
              <a:effectLst/>
              <a:latin typeface="宋体" panose="02010600030101010101" pitchFamily="2" charset="-122"/>
              <a:ea typeface="宋体" panose="02010600030101010101" pitchFamily="2" charset="-122"/>
              <a:cs typeface="宋体" panose="02010600030101010101" pitchFamily="2" charset="-122"/>
            </a:endParaRPr>
          </a:p>
          <a:p>
            <a:endParaRPr lang="en-US" altLang="zh-CN" sz="1800" dirty="0">
              <a:effectLst/>
              <a:latin typeface="宋体" panose="02010600030101010101" pitchFamily="2" charset="-122"/>
              <a:ea typeface="宋体" panose="02010600030101010101" pitchFamily="2" charset="-122"/>
              <a:cs typeface="宋体" panose="02010600030101010101" pitchFamily="2" charset="-122"/>
            </a:endParaRPr>
          </a:p>
          <a:p>
            <a:r>
              <a:rPr lang="zh-CN" altLang="zh-CN" sz="1800" dirty="0">
                <a:effectLst/>
                <a:latin typeface="宋体" panose="02010600030101010101" pitchFamily="2" charset="-122"/>
                <a:ea typeface="宋体" panose="02010600030101010101" pitchFamily="2" charset="-122"/>
                <a:cs typeface="宋体" panose="02010600030101010101" pitchFamily="2" charset="-122"/>
              </a:rPr>
              <a:t>要求二：增强人机协作工作流，聚焦问题驱动与复杂问题分析，将大模型输出答案身份转变成辅助完成身份。具体可行实施方法有：将复杂问题分解多个子问题，部分子问题融入大模型解决；强化过程痕迹的人工监控，确保评分的合理性和公正性。</a:t>
            </a:r>
            <a:endParaRPr lang="en-US" altLang="zh-CN" sz="1800" dirty="0">
              <a:effectLst/>
              <a:latin typeface="宋体" panose="02010600030101010101" pitchFamily="2" charset="-122"/>
              <a:ea typeface="宋体" panose="02010600030101010101" pitchFamily="2" charset="-122"/>
              <a:cs typeface="宋体" panose="02010600030101010101" pitchFamily="2" charset="-122"/>
            </a:endParaRPr>
          </a:p>
          <a:p>
            <a:endParaRPr lang="en-US" altLang="zh-CN" sz="1800" dirty="0">
              <a:effectLst/>
              <a:latin typeface="宋体" panose="02010600030101010101" pitchFamily="2" charset="-122"/>
              <a:ea typeface="宋体" panose="02010600030101010101" pitchFamily="2" charset="-122"/>
              <a:cs typeface="宋体" panose="02010600030101010101" pitchFamily="2" charset="-122"/>
            </a:endParaRPr>
          </a:p>
          <a:p>
            <a:r>
              <a:rPr lang="zh-CN" altLang="zh-CN" sz="1800" dirty="0">
                <a:effectLst/>
                <a:latin typeface="宋体" panose="02010600030101010101" pitchFamily="2" charset="-122"/>
                <a:ea typeface="宋体" panose="02010600030101010101" pitchFamily="2" charset="-122"/>
                <a:cs typeface="宋体" panose="02010600030101010101" pitchFamily="2" charset="-122"/>
              </a:rPr>
              <a:t>要求三：锚定前沿技术与创新，选择前沿有价值课题进行实战，提升学生创新性和批判性思维。具体可行实施方法有：课题融入真实场景挑战（比如路由表查找给出千万级别的路由</a:t>
            </a:r>
            <a:r>
              <a:rPr lang="en-US" altLang="zh-CN" sz="1800" dirty="0">
                <a:effectLst/>
                <a:latin typeface="宋体" panose="02010600030101010101" pitchFamily="2" charset="-122"/>
                <a:ea typeface="宋体" panose="02010600030101010101" pitchFamily="2" charset="-122"/>
                <a:cs typeface="宋体" panose="02010600030101010101" pitchFamily="2" charset="-122"/>
              </a:rPr>
              <a:t>IP</a:t>
            </a:r>
            <a:r>
              <a:rPr lang="zh-CN" altLang="zh-CN" sz="1800" dirty="0">
                <a:effectLst/>
                <a:latin typeface="宋体" panose="02010600030101010101" pitchFamily="2" charset="-122"/>
                <a:ea typeface="宋体" panose="02010600030101010101" pitchFamily="2" charset="-122"/>
                <a:cs typeface="宋体" panose="02010600030101010101" pitchFamily="2" charset="-122"/>
              </a:rPr>
              <a:t>）；鼓励学生从多方评价指标上追求性能极致性，进行性能打榜天梯赛；以及进行现场答辩评估学生付出与收获。</a:t>
            </a:r>
          </a:p>
        </p:txBody>
      </p:sp>
    </p:spTree>
    <p:extLst>
      <p:ext uri="{BB962C8B-B14F-4D97-AF65-F5344CB8AC3E}">
        <p14:creationId xmlns:p14="http://schemas.microsoft.com/office/powerpoint/2010/main" val="56177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备注占位符 2"/>
          <p:cNvSpPr>
            <a:spLocks noGrp="1"/>
          </p:cNvSpPr>
          <p:nvPr>
            <p:ph type="body" idx="1"/>
          </p:nvPr>
        </p:nvSpPr>
        <p:spPr>
          <a:xfrm>
            <a:off x="685800" y="5867400"/>
            <a:ext cx="5486400" cy="4800600"/>
          </a:xfrm>
          <a:prstGeom prst="rect">
            <a:avLst/>
          </a:prstGeom>
        </p:spPr>
        <p:txBody>
          <a:bodyPr/>
          <a:lstStyle/>
          <a:p>
            <a:r>
              <a:rPr lang="zh-CN" altLang="en-US" dirty="0"/>
              <a:t>为了实现上述目标，我们构建了一个面向大模型的“三维能力培养”框架，通过“夯实基础能力”、“提升分析能力”、“拔高创新能力”三个梯度来循序渐进地培养学生。</a:t>
            </a:r>
            <a:endParaRPr lang="en-US" altLang="zh-CN" dirty="0"/>
          </a:p>
          <a:p>
            <a:endParaRPr kumimoji="1" lang="en-US" altLang="zh-CN" dirty="0"/>
          </a:p>
          <a:p>
            <a:r>
              <a:rPr lang="zh-CN" altLang="en-US" b="1" dirty="0"/>
              <a:t>（</a:t>
            </a:r>
            <a:r>
              <a:rPr lang="en-US" altLang="zh-CN" b="1" dirty="0"/>
              <a:t>1</a:t>
            </a:r>
            <a:r>
              <a:rPr lang="zh-CN" altLang="en-US" b="1" dirty="0"/>
              <a:t>）夯实基础能力</a:t>
            </a:r>
            <a:r>
              <a:rPr lang="zh-CN" altLang="en-US" dirty="0"/>
              <a:t>：我们要求学生补全关键核心代码段，这部分实验涵盖五层网络模型每一层的实验，主要通过在线评测和闭卷上机考核来自动评估。</a:t>
            </a:r>
          </a:p>
          <a:p>
            <a:r>
              <a:rPr lang="zh-CN" altLang="en-US" b="1" dirty="0"/>
              <a:t>（</a:t>
            </a:r>
            <a:r>
              <a:rPr lang="en-US" altLang="zh-CN" b="1" dirty="0"/>
              <a:t>2</a:t>
            </a:r>
            <a:r>
              <a:rPr lang="zh-CN" altLang="en-US" b="1" dirty="0"/>
              <a:t>）提升分析能力</a:t>
            </a:r>
            <a:r>
              <a:rPr lang="zh-CN" altLang="en-US" dirty="0"/>
              <a:t>：我们设计了“定位大模型生成代码缺陷”的任务（下一张幻灯片会详细介绍），要求学生提交代码分析报告，说明定位和解决问题的过程。</a:t>
            </a:r>
          </a:p>
          <a:p>
            <a:r>
              <a:rPr lang="zh-CN" altLang="en-US" b="1" dirty="0"/>
              <a:t>（</a:t>
            </a:r>
            <a:r>
              <a:rPr lang="en-US" altLang="zh-CN" b="1" dirty="0"/>
              <a:t>3</a:t>
            </a:r>
            <a:r>
              <a:rPr lang="zh-CN" altLang="en-US" b="1" dirty="0"/>
              <a:t>）拔高创新能力</a:t>
            </a:r>
            <a:r>
              <a:rPr lang="zh-CN" altLang="en-US" dirty="0"/>
              <a:t>：我们鼓励学生阅读最新论文、手册，自行选择特定实验课题设计。这部分实验通过性能打榜赛和分组答辩来进行评估。</a:t>
            </a:r>
            <a:endParaRPr lang="en-US" altLang="zh-CN" dirty="0"/>
          </a:p>
          <a:p>
            <a:endParaRPr lang="en-US" altLang="zh-CN" dirty="0"/>
          </a:p>
          <a:p>
            <a:r>
              <a:rPr lang="zh-CN" altLang="en-US" dirty="0"/>
              <a:t>在拔高创新能利维度上，我们聚焦进来来</a:t>
            </a:r>
            <a:r>
              <a:rPr lang="en-US" altLang="zh-CN" dirty="0"/>
              <a:t>SIGCOMM</a:t>
            </a:r>
            <a:r>
              <a:rPr lang="zh-CN" altLang="en-US" dirty="0"/>
              <a:t>、</a:t>
            </a:r>
            <a:r>
              <a:rPr lang="en-US" altLang="zh-CN" dirty="0"/>
              <a:t>NSID</a:t>
            </a:r>
            <a:r>
              <a:rPr lang="zh-CN" altLang="en-US" dirty="0"/>
              <a:t>、</a:t>
            </a:r>
            <a:r>
              <a:rPr lang="en-US" altLang="zh-CN" dirty="0" err="1"/>
              <a:t>CoNext</a:t>
            </a:r>
            <a:r>
              <a:rPr lang="zh-CN" altLang="en-US" dirty="0"/>
              <a:t>、</a:t>
            </a:r>
            <a:r>
              <a:rPr lang="en-US" altLang="zh-CN" dirty="0"/>
              <a:t>ICNP</a:t>
            </a:r>
            <a:r>
              <a:rPr lang="zh-CN" altLang="en-US" dirty="0"/>
              <a:t>和</a:t>
            </a:r>
            <a:r>
              <a:rPr lang="en-US" altLang="zh-CN" dirty="0"/>
              <a:t>INFOCOM</a:t>
            </a:r>
            <a:r>
              <a:rPr lang="zh-CN" altLang="en-US" dirty="0"/>
              <a:t>等</a:t>
            </a:r>
            <a:r>
              <a:rPr lang="en-US" altLang="zh-CN" dirty="0"/>
              <a:t>CCF</a:t>
            </a:r>
            <a:r>
              <a:rPr lang="zh-CN" altLang="en-US" dirty="0"/>
              <a:t> </a:t>
            </a:r>
            <a:r>
              <a:rPr lang="en-US" altLang="zh-CN" dirty="0"/>
              <a:t>A</a:t>
            </a:r>
            <a:r>
              <a:rPr lang="zh-CN" altLang="en-US" dirty="0"/>
              <a:t>、</a:t>
            </a:r>
            <a:r>
              <a:rPr lang="en-US" altLang="zh-CN" dirty="0"/>
              <a:t>B</a:t>
            </a:r>
            <a:r>
              <a:rPr lang="zh-CN" altLang="en-US" dirty="0"/>
              <a:t>类会议论文，要求学生复线</a:t>
            </a:r>
            <a:r>
              <a:rPr lang="en-US" altLang="zh-CN" dirty="0"/>
              <a:t>+</a:t>
            </a:r>
            <a:r>
              <a:rPr lang="zh-CN" altLang="en-US" dirty="0"/>
              <a:t>改进论文提出的技术。</a:t>
            </a:r>
            <a:endParaRPr lang="en-US" altLang="zh-CN" dirty="0"/>
          </a:p>
          <a:p>
            <a:endParaRPr lang="en-US" altLang="zh-CN" dirty="0"/>
          </a:p>
          <a:p>
            <a:r>
              <a:rPr lang="zh-CN" altLang="en-US" dirty="0"/>
              <a:t>通常来说，</a:t>
            </a:r>
            <a:r>
              <a:rPr lang="zh-CN" altLang="zh-CN" sz="1800" dirty="0">
                <a:effectLst/>
                <a:ea typeface="宋体" panose="02010600030101010101" pitchFamily="2" charset="-122"/>
                <a:cs typeface="宋体" panose="02010600030101010101" pitchFamily="2" charset="-122"/>
              </a:rPr>
              <a:t>大模型在知识时效性</a:t>
            </a:r>
            <a:r>
              <a:rPr lang="zh-CN" altLang="en-US" sz="1800" dirty="0">
                <a:effectLst/>
                <a:ea typeface="宋体" panose="02010600030101010101" pitchFamily="2" charset="-122"/>
                <a:cs typeface="宋体" panose="02010600030101010101" pitchFamily="2" charset="-122"/>
              </a:rPr>
              <a:t>上存在</a:t>
            </a:r>
            <a:r>
              <a:rPr lang="zh-CN" altLang="zh-CN" sz="1800" dirty="0">
                <a:effectLst/>
                <a:ea typeface="宋体" panose="02010600030101010101" pitchFamily="2" charset="-122"/>
                <a:cs typeface="宋体" panose="02010600030101010101" pitchFamily="2" charset="-122"/>
              </a:rPr>
              <a:t>限制，它们</a:t>
            </a:r>
            <a:r>
              <a:rPr lang="zh-CN" altLang="en-US" sz="1800" dirty="0">
                <a:effectLst/>
                <a:ea typeface="宋体" panose="02010600030101010101" pitchFamily="2" charset="-122"/>
                <a:cs typeface="宋体" panose="02010600030101010101" pitchFamily="2" charset="-122"/>
              </a:rPr>
              <a:t>在</a:t>
            </a:r>
            <a:r>
              <a:rPr lang="zh-CN" altLang="zh-CN" sz="1800" dirty="0">
                <a:effectLst/>
                <a:ea typeface="宋体" panose="02010600030101010101" pitchFamily="2" charset="-122"/>
                <a:cs typeface="宋体" panose="02010600030101010101" pitchFamily="2" charset="-122"/>
              </a:rPr>
              <a:t>最新论文算法实现和新硬件产品实践</a:t>
            </a:r>
            <a:r>
              <a:rPr lang="zh-CN" altLang="zh-CN" sz="1800">
                <a:effectLst/>
                <a:ea typeface="宋体" panose="02010600030101010101" pitchFamily="2" charset="-122"/>
                <a:cs typeface="宋体" panose="02010600030101010101" pitchFamily="2" charset="-122"/>
              </a:rPr>
              <a:t>案例上</a:t>
            </a:r>
            <a:r>
              <a:rPr lang="zh-CN" altLang="en-US" sz="1800">
                <a:effectLst/>
                <a:ea typeface="宋体" panose="02010600030101010101" pitchFamily="2" charset="-122"/>
                <a:cs typeface="宋体" panose="02010600030101010101" pitchFamily="2" charset="-122"/>
              </a:rPr>
              <a:t>很难</a:t>
            </a:r>
            <a:r>
              <a:rPr lang="zh-CN" altLang="zh-CN" sz="1800">
                <a:effectLst/>
                <a:ea typeface="宋体" panose="02010600030101010101" pitchFamily="2" charset="-122"/>
                <a:cs typeface="宋体" panose="02010600030101010101" pitchFamily="2" charset="-122"/>
              </a:rPr>
              <a:t>提供</a:t>
            </a:r>
            <a:r>
              <a:rPr lang="zh-CN" altLang="zh-CN" sz="1800" dirty="0">
                <a:effectLst/>
                <a:ea typeface="宋体" panose="02010600030101010101" pitchFamily="2" charset="-122"/>
                <a:cs typeface="宋体" panose="02010600030101010101" pitchFamily="2" charset="-122"/>
              </a:rPr>
              <a:t>优质的输出，这就促使学生必须主动投入时间，摸索并攻克相关功能模块的实现难题。</a:t>
            </a:r>
            <a:r>
              <a:rPr lang="zh-CN" altLang="zh-CN" dirty="0">
                <a:effectLst/>
              </a:rPr>
              <a:t> </a:t>
            </a:r>
            <a:endParaRPr lang="en-US" altLang="zh-CN" dirty="0"/>
          </a:p>
          <a:p>
            <a:endParaRPr lang="zh-CN" altLang="en-US" dirty="0"/>
          </a:p>
          <a:p>
            <a:endParaRPr kumimoji="1" lang="zh-CN" altLang="en-US" dirty="0"/>
          </a:p>
        </p:txBody>
      </p:sp>
    </p:spTree>
    <p:extLst>
      <p:ext uri="{BB962C8B-B14F-4D97-AF65-F5344CB8AC3E}">
        <p14:creationId xmlns:p14="http://schemas.microsoft.com/office/powerpoint/2010/main" val="1344424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备注占位符 2"/>
          <p:cNvSpPr>
            <a:spLocks noGrp="1"/>
          </p:cNvSpPr>
          <p:nvPr>
            <p:ph type="body" idx="1"/>
          </p:nvPr>
        </p:nvSpPr>
        <p:spPr>
          <a:xfrm>
            <a:off x="685800" y="5867400"/>
            <a:ext cx="5486400" cy="4800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我们特别设计了“大模型生成缺陷代码定位与修复”</a:t>
            </a:r>
            <a:r>
              <a:rPr lang="zh-CN" altLang="en-US" b="0" dirty="0"/>
              <a:t>的实验，具体来说是</a:t>
            </a:r>
            <a:r>
              <a:rPr lang="zh-CN" altLang="en-US" sz="1200" b="0" spc="-10" dirty="0">
                <a:solidFill>
                  <a:schemeClr val="tx1"/>
                </a:solidFill>
                <a:latin typeface="微软雅黑" panose="020B0503020204020204" pitchFamily="34" charset="-122"/>
                <a:ea typeface="微软雅黑" panose="020B0503020204020204" pitchFamily="34" charset="-122"/>
                <a:cs typeface="微软雅黑"/>
              </a:rPr>
              <a:t>将规划的实验课题提交大模型，检验大模型输出的代码正确性，并发布存在问题的代码段，要求学生定位并修复问题</a:t>
            </a:r>
            <a:endParaRPr lang="en-US" altLang="zh-CN" sz="1200" b="0" spc="-10" dirty="0">
              <a:solidFill>
                <a:schemeClr val="tx1"/>
              </a:solidFill>
              <a:latin typeface="微软雅黑" panose="020B0503020204020204" pitchFamily="34" charset="-122"/>
              <a:ea typeface="微软雅黑" panose="020B0503020204020204" pitchFamily="34" charset="-122"/>
              <a:cs typeface="微软雅黑"/>
            </a:endParaRPr>
          </a:p>
          <a:p>
            <a:endParaRPr lang="en-US" altLang="zh-CN" dirty="0"/>
          </a:p>
          <a:p>
            <a:endParaRPr lang="en-US" altLang="zh-CN" dirty="0"/>
          </a:p>
          <a:p>
            <a:r>
              <a:rPr lang="zh-CN" altLang="en-US" dirty="0"/>
              <a:t>我们该实验设计遵循“核心协议知识关联性”与“能力分层适配”的</a:t>
            </a:r>
            <a:r>
              <a:rPr lang="zh-CN" altLang="en-US"/>
              <a:t>原则，包括三</a:t>
            </a:r>
            <a:r>
              <a:rPr lang="zh-CN" altLang="en-US" dirty="0"/>
              <a:t>种缺陷类型，具体来说：</a:t>
            </a:r>
            <a:endParaRPr lang="en-US" altLang="zh-CN" dirty="0"/>
          </a:p>
          <a:p>
            <a:r>
              <a:rPr lang="zh-CN" altLang="en-US" b="1" dirty="0"/>
              <a:t>（</a:t>
            </a:r>
            <a:r>
              <a:rPr lang="en-US" altLang="zh-CN" b="1" dirty="0"/>
              <a:t>1</a:t>
            </a:r>
            <a:r>
              <a:rPr lang="zh-CN" altLang="en-US" b="1" dirty="0"/>
              <a:t>）一级缺陷</a:t>
            </a:r>
            <a:r>
              <a:rPr lang="zh-CN" altLang="en-US" dirty="0"/>
              <a:t>：针对基础薄弱的学生，如修改单个函数内的参数，修复如</a:t>
            </a:r>
            <a:r>
              <a:rPr lang="en" altLang="zh-CN" dirty="0"/>
              <a:t>TCP Reno</a:t>
            </a:r>
            <a:r>
              <a:rPr lang="zh-CN" altLang="en-US" dirty="0"/>
              <a:t>拥塞窗口阈值设置错误等问题。</a:t>
            </a:r>
            <a:endParaRPr lang="en-US" altLang="zh-CN" dirty="0"/>
          </a:p>
          <a:p>
            <a:r>
              <a:rPr lang="zh-CN" altLang="en-US" b="1" dirty="0"/>
              <a:t>（</a:t>
            </a:r>
            <a:r>
              <a:rPr lang="en-US" altLang="zh-CN" b="1" dirty="0"/>
              <a:t>2</a:t>
            </a:r>
            <a:r>
              <a:rPr lang="zh-CN" altLang="en-US" b="1" dirty="0"/>
              <a:t>）二级缺陷</a:t>
            </a:r>
            <a:r>
              <a:rPr lang="zh-CN" altLang="en-US" dirty="0"/>
              <a:t>：针对基础扎实的学生，如跨函数协调导致的逻辑错误，如</a:t>
            </a:r>
            <a:r>
              <a:rPr lang="en" altLang="zh-CN" dirty="0"/>
              <a:t>BGP</a:t>
            </a:r>
            <a:r>
              <a:rPr lang="zh-CN" altLang="en-US" dirty="0"/>
              <a:t>路由策略与</a:t>
            </a:r>
            <a:r>
              <a:rPr lang="en" altLang="zh-CN" dirty="0"/>
              <a:t>OSPF</a:t>
            </a:r>
            <a:r>
              <a:rPr lang="zh-CN" altLang="en-US" dirty="0"/>
              <a:t>邻居状态交互冲突等。</a:t>
            </a:r>
            <a:endParaRPr lang="en-US" altLang="zh-CN" dirty="0"/>
          </a:p>
          <a:p>
            <a:r>
              <a:rPr lang="zh-CN" altLang="en-US" b="1" dirty="0"/>
              <a:t>（</a:t>
            </a:r>
            <a:r>
              <a:rPr lang="en-US" altLang="zh-CN" b="1" dirty="0"/>
              <a:t>3</a:t>
            </a:r>
            <a:r>
              <a:rPr lang="zh-CN" altLang="en-US" b="1" dirty="0"/>
              <a:t>）三级缺陷</a:t>
            </a:r>
            <a:r>
              <a:rPr lang="zh-CN" altLang="en-US" dirty="0"/>
              <a:t>：针对创新性强的学生，要求重构模块架构，解决如</a:t>
            </a:r>
            <a:r>
              <a:rPr lang="en" altLang="zh-CN" dirty="0" err="1"/>
              <a:t>Quic</a:t>
            </a:r>
            <a:r>
              <a:rPr lang="zh-CN" altLang="en-US" dirty="0"/>
              <a:t>协议流控与重传逻辑耦合等复杂故障。</a:t>
            </a:r>
          </a:p>
          <a:p>
            <a:endParaRPr kumimoji="1" lang="zh-CN" altLang="en-US" dirty="0"/>
          </a:p>
        </p:txBody>
      </p:sp>
    </p:spTree>
    <p:extLst>
      <p:ext uri="{BB962C8B-B14F-4D97-AF65-F5344CB8AC3E}">
        <p14:creationId xmlns:p14="http://schemas.microsoft.com/office/powerpoint/2010/main" val="1311802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备注占位符 2"/>
          <p:cNvSpPr>
            <a:spLocks noGrp="1"/>
          </p:cNvSpPr>
          <p:nvPr>
            <p:ph type="body" idx="1"/>
          </p:nvPr>
        </p:nvSpPr>
        <p:spPr>
          <a:xfrm>
            <a:off x="685800" y="5867400"/>
            <a:ext cx="5486400" cy="4800600"/>
          </a:xfrm>
          <a:prstGeom prst="rect">
            <a:avLst/>
          </a:prstGeom>
        </p:spPr>
        <p:txBody>
          <a:bodyPr/>
          <a:lstStyle/>
          <a:p>
            <a:r>
              <a:rPr lang="zh-CN" altLang="en-US" dirty="0"/>
              <a:t>我们</a:t>
            </a:r>
            <a:r>
              <a:rPr lang="zh-CN" altLang="zh-CN" sz="1800" dirty="0">
                <a:effectLst/>
                <a:ea typeface="宋体" panose="02010600030101010101" pitchFamily="2" charset="-122"/>
                <a:cs typeface="宋体" panose="02010600030101010101" pitchFamily="2" charset="-122"/>
              </a:rPr>
              <a:t>实验环境基于</a:t>
            </a:r>
            <a:r>
              <a:rPr lang="en-US" altLang="zh-CN" sz="1800" dirty="0">
                <a:effectLst/>
                <a:ea typeface="宋体" panose="02010600030101010101" pitchFamily="2" charset="-122"/>
                <a:cs typeface="宋体" panose="02010600030101010101" pitchFamily="2" charset="-122"/>
              </a:rPr>
              <a:t>Linux</a:t>
            </a:r>
            <a:r>
              <a:rPr lang="zh-CN" altLang="zh-CN" sz="1800" dirty="0">
                <a:effectLst/>
                <a:ea typeface="宋体" panose="02010600030101010101" pitchFamily="2" charset="-122"/>
                <a:cs typeface="宋体" panose="02010600030101010101" pitchFamily="2" charset="-122"/>
              </a:rPr>
              <a:t>操作系统和</a:t>
            </a:r>
            <a:r>
              <a:rPr lang="en-US" altLang="zh-CN" sz="1800" dirty="0">
                <a:effectLst/>
                <a:ea typeface="宋体" panose="02010600030101010101" pitchFamily="2" charset="-122"/>
                <a:cs typeface="宋体" panose="02010600030101010101" pitchFamily="2" charset="-122"/>
              </a:rPr>
              <a:t>Mininet</a:t>
            </a:r>
            <a:r>
              <a:rPr lang="zh-CN" altLang="zh-CN" sz="1800" dirty="0">
                <a:effectLst/>
                <a:ea typeface="宋体" panose="02010600030101010101" pitchFamily="2" charset="-122"/>
                <a:cs typeface="宋体" panose="02010600030101010101" pitchFamily="2" charset="-122"/>
              </a:rPr>
              <a:t>网络仿真平台搭建，采用</a:t>
            </a:r>
            <a:r>
              <a:rPr lang="en-US" altLang="zh-CN" sz="1800" dirty="0">
                <a:effectLst/>
                <a:ea typeface="宋体" panose="02010600030101010101" pitchFamily="2" charset="-122"/>
                <a:cs typeface="宋体" panose="02010600030101010101" pitchFamily="2" charset="-122"/>
              </a:rPr>
              <a:t>C</a:t>
            </a:r>
            <a:r>
              <a:rPr lang="zh-CN" altLang="zh-CN" sz="1800" dirty="0">
                <a:effectLst/>
                <a:ea typeface="宋体" panose="02010600030101010101" pitchFamily="2" charset="-122"/>
                <a:cs typeface="宋体" panose="02010600030101010101" pitchFamily="2" charset="-122"/>
              </a:rPr>
              <a:t>语言作为主要开发语言。</a:t>
            </a:r>
            <a:endParaRPr lang="en-US" altLang="zh-CN" sz="1800" dirty="0">
              <a:effectLst/>
              <a:ea typeface="宋体" panose="02010600030101010101" pitchFamily="2" charset="-122"/>
              <a:cs typeface="宋体" panose="02010600030101010101" pitchFamily="2" charset="-122"/>
            </a:endParaRPr>
          </a:p>
          <a:p>
            <a:r>
              <a:rPr lang="zh-CN" altLang="zh-CN" sz="1800" dirty="0">
                <a:effectLst/>
                <a:ea typeface="宋体" panose="02010600030101010101" pitchFamily="2" charset="-122"/>
                <a:cs typeface="宋体" panose="02010600030101010101" pitchFamily="2" charset="-122"/>
              </a:rPr>
              <a:t>选型理由在于：</a:t>
            </a:r>
            <a:r>
              <a:rPr lang="en-US" altLang="zh-CN" sz="1800" dirty="0">
                <a:effectLst/>
                <a:ea typeface="宋体" panose="02010600030101010101" pitchFamily="2" charset="-122"/>
                <a:cs typeface="宋体" panose="02010600030101010101" pitchFamily="2" charset="-122"/>
              </a:rPr>
              <a:t>Linux</a:t>
            </a:r>
            <a:r>
              <a:rPr lang="zh-CN" altLang="zh-CN" sz="1800" dirty="0">
                <a:effectLst/>
                <a:ea typeface="宋体" panose="02010600030101010101" pitchFamily="2" charset="-122"/>
                <a:cs typeface="宋体" panose="02010600030101010101" pitchFamily="2" charset="-122"/>
              </a:rPr>
              <a:t>系统提供了丰富的网络编程接口和工具链、</a:t>
            </a:r>
            <a:r>
              <a:rPr lang="en-US" altLang="zh-CN" sz="1800" dirty="0">
                <a:effectLst/>
                <a:ea typeface="宋体" panose="02010600030101010101" pitchFamily="2" charset="-122"/>
                <a:cs typeface="宋体" panose="02010600030101010101" pitchFamily="2" charset="-122"/>
              </a:rPr>
              <a:t>Mininet</a:t>
            </a:r>
            <a:r>
              <a:rPr lang="zh-CN" altLang="zh-CN" sz="1800" dirty="0">
                <a:effectLst/>
                <a:ea typeface="宋体" panose="02010600030101010101" pitchFamily="2" charset="-122"/>
                <a:cs typeface="宋体" panose="02010600030101010101" pitchFamily="2" charset="-122"/>
              </a:rPr>
              <a:t>能够高效模拟复杂网络拓扑、</a:t>
            </a:r>
            <a:r>
              <a:rPr lang="en-US" altLang="zh-CN" sz="1800" dirty="0">
                <a:effectLst/>
                <a:ea typeface="宋体" panose="02010600030101010101" pitchFamily="2" charset="-122"/>
                <a:cs typeface="宋体" panose="02010600030101010101" pitchFamily="2" charset="-122"/>
              </a:rPr>
              <a:t>C</a:t>
            </a:r>
            <a:r>
              <a:rPr lang="zh-CN" altLang="zh-CN" sz="1800" dirty="0">
                <a:effectLst/>
                <a:ea typeface="宋体" panose="02010600030101010101" pitchFamily="2" charset="-122"/>
                <a:cs typeface="宋体" panose="02010600030101010101" pitchFamily="2" charset="-122"/>
              </a:rPr>
              <a:t>语言能够直接操作系统底层资源，适合实现网络协议栈。</a:t>
            </a:r>
            <a:r>
              <a:rPr lang="zh-CN" altLang="zh-CN" dirty="0">
                <a:effectLst/>
              </a:rPr>
              <a:t> </a:t>
            </a:r>
            <a:endParaRPr lang="en-US" altLang="zh-CN" dirty="0">
              <a:effectLst/>
            </a:endParaRPr>
          </a:p>
          <a:p>
            <a:endParaRPr kumimoji="1" lang="en-US" altLang="zh-CN"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dirty="0">
                <a:effectLst/>
                <a:ea typeface="宋体" panose="02010600030101010101" pitchFamily="2" charset="-122"/>
                <a:cs typeface="宋体" panose="02010600030101010101" pitchFamily="2" charset="-122"/>
              </a:rPr>
              <a:t>课程提供了结构化文档、模块化代码框架和智能问答与知识库来帮助学生快速</a:t>
            </a:r>
            <a:r>
              <a:rPr lang="zh-CN" altLang="en-US" sz="1800" dirty="0">
                <a:effectLst/>
                <a:ea typeface="宋体" panose="02010600030101010101" pitchFamily="2" charset="-122"/>
                <a:cs typeface="宋体" panose="02010600030101010101" pitchFamily="2" charset="-122"/>
              </a:rPr>
              <a:t>理解</a:t>
            </a:r>
            <a:r>
              <a:rPr lang="zh-CN" altLang="zh-CN" sz="1800" dirty="0">
                <a:effectLst/>
                <a:ea typeface="宋体" panose="02010600030101010101" pitchFamily="2" charset="-122"/>
                <a:cs typeface="宋体" panose="02010600030101010101" pitchFamily="2" charset="-122"/>
              </a:rPr>
              <a:t>实验任务</a:t>
            </a:r>
            <a:r>
              <a:rPr lang="zh-CN" altLang="en-US" sz="1800" dirty="0">
                <a:effectLst/>
                <a:ea typeface="宋体" panose="02010600030101010101" pitchFamily="2" charset="-122"/>
                <a:cs typeface="宋体" panose="02010600030101010101" pitchFamily="2" charset="-122"/>
              </a:rPr>
              <a:t>，</a:t>
            </a:r>
            <a:r>
              <a:rPr lang="zh-CN" altLang="zh-CN" sz="1800" dirty="0">
                <a:effectLst/>
                <a:latin typeface="宋体" panose="02010600030101010101" pitchFamily="2" charset="-122"/>
                <a:ea typeface="宋体" panose="02010600030101010101" pitchFamily="2" charset="-122"/>
                <a:cs typeface="宋体" panose="02010600030101010101" pitchFamily="2" charset="-122"/>
              </a:rPr>
              <a:t>提升学生实验完成效率，增强学生对网络基础知识与底层协议的理解。</a:t>
            </a:r>
          </a:p>
          <a:p>
            <a:endParaRPr kumimoji="1" lang="zh-CN" altLang="en-US" dirty="0"/>
          </a:p>
        </p:txBody>
      </p:sp>
    </p:spTree>
    <p:extLst>
      <p:ext uri="{BB962C8B-B14F-4D97-AF65-F5344CB8AC3E}">
        <p14:creationId xmlns:p14="http://schemas.microsoft.com/office/powerpoint/2010/main" val="3836092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备注占位符 2"/>
          <p:cNvSpPr>
            <a:spLocks noGrp="1"/>
          </p:cNvSpPr>
          <p:nvPr>
            <p:ph type="body" idx="1"/>
          </p:nvPr>
        </p:nvSpPr>
        <p:spPr>
          <a:xfrm>
            <a:off x="685800" y="5867400"/>
            <a:ext cx="5486400" cy="4800600"/>
          </a:xfrm>
          <a:prstGeom prst="rect">
            <a:avLst/>
          </a:prstGeom>
        </p:spPr>
        <p:txBody>
          <a:bodyPr/>
          <a:lstStyle/>
          <a:p>
            <a:r>
              <a:rPr lang="zh-CN" altLang="en-US" sz="1800" dirty="0">
                <a:effectLst/>
                <a:ea typeface="宋体" panose="02010600030101010101" pitchFamily="2" charset="-122"/>
                <a:cs typeface="宋体" panose="02010600030101010101" pitchFamily="2" charset="-122"/>
              </a:rPr>
              <a:t>我们</a:t>
            </a:r>
            <a:r>
              <a:rPr lang="zh-CN" altLang="zh-CN" sz="1800" dirty="0">
                <a:effectLst/>
                <a:ea typeface="宋体" panose="02010600030101010101" pitchFamily="2" charset="-122"/>
                <a:cs typeface="宋体" panose="02010600030101010101" pitchFamily="2" charset="-122"/>
              </a:rPr>
              <a:t>将提出的计算机网络实验改革方案融入到</a:t>
            </a:r>
            <a:r>
              <a:rPr lang="zh-CN" altLang="en-US" sz="1800" dirty="0">
                <a:effectLst/>
                <a:ea typeface="宋体" panose="02010600030101010101" pitchFamily="2" charset="-122"/>
                <a:cs typeface="宋体" panose="02010600030101010101" pitchFamily="2" charset="-122"/>
              </a:rPr>
              <a:t>计算机网络</a:t>
            </a:r>
            <a:r>
              <a:rPr lang="zh-CN" altLang="zh-CN" sz="1800" dirty="0">
                <a:effectLst/>
                <a:ea typeface="宋体" panose="02010600030101010101" pitchFamily="2" charset="-122"/>
                <a:cs typeface="宋体" panose="02010600030101010101" pitchFamily="2" charset="-122"/>
              </a:rPr>
              <a:t>课程</a:t>
            </a:r>
            <a:r>
              <a:rPr lang="zh-CN" altLang="en-US" sz="1800" dirty="0">
                <a:effectLst/>
                <a:ea typeface="宋体" panose="02010600030101010101" pitchFamily="2" charset="-122"/>
                <a:cs typeface="宋体" panose="02010600030101010101" pitchFamily="2" charset="-122"/>
              </a:rPr>
              <a:t>实践</a:t>
            </a:r>
            <a:r>
              <a:rPr lang="zh-CN" altLang="zh-CN" sz="1800" dirty="0">
                <a:effectLst/>
                <a:ea typeface="宋体" panose="02010600030101010101" pitchFamily="2" charset="-122"/>
                <a:cs typeface="宋体" panose="02010600030101010101" pitchFamily="2" charset="-122"/>
              </a:rPr>
              <a:t>后</a:t>
            </a:r>
            <a:r>
              <a:rPr lang="zh-CN" altLang="en-US" sz="1800" dirty="0">
                <a:effectLst/>
                <a:ea typeface="宋体" panose="02010600030101010101" pitchFamily="2" charset="-122"/>
                <a:cs typeface="宋体" panose="02010600030101010101" pitchFamily="2" charset="-122"/>
              </a:rPr>
              <a:t>，</a:t>
            </a:r>
            <a:r>
              <a:rPr lang="zh-CN" altLang="zh-CN" sz="1800" dirty="0">
                <a:effectLst/>
                <a:ea typeface="宋体" panose="02010600030101010101" pitchFamily="2" charset="-122"/>
                <a:cs typeface="宋体" panose="02010600030101010101" pitchFamily="2" charset="-122"/>
              </a:rPr>
              <a:t>学生成绩分布</a:t>
            </a:r>
            <a:r>
              <a:rPr lang="zh-CN" altLang="en-US" dirty="0"/>
              <a:t>如图所示。</a:t>
            </a:r>
            <a:endParaRPr lang="en-US" altLang="zh-CN" dirty="0"/>
          </a:p>
          <a:p>
            <a:endParaRPr kumimoji="1" lang="en-US" altLang="zh-CN" dirty="0"/>
          </a:p>
          <a:p>
            <a:r>
              <a:rPr lang="zh-CN" altLang="zh-CN" sz="1800" dirty="0">
                <a:effectLst/>
                <a:ea typeface="宋体" panose="02010600030101010101" pitchFamily="2" charset="-122"/>
                <a:cs typeface="宋体" panose="02010600030101010101" pitchFamily="2" charset="-122"/>
              </a:rPr>
              <a:t>在课程实验成绩分布图中，分数低于</a:t>
            </a:r>
            <a:r>
              <a:rPr lang="en-US" altLang="zh-CN" sz="1800" dirty="0">
                <a:effectLst/>
                <a:ea typeface="宋体" panose="02010600030101010101" pitchFamily="2" charset="-122"/>
                <a:cs typeface="宋体" panose="02010600030101010101" pitchFamily="2" charset="-122"/>
              </a:rPr>
              <a:t>60</a:t>
            </a:r>
            <a:r>
              <a:rPr lang="zh-CN" altLang="zh-CN" sz="1800" dirty="0">
                <a:effectLst/>
                <a:ea typeface="宋体" panose="02010600030101010101" pitchFamily="2" charset="-122"/>
                <a:cs typeface="宋体" panose="02010600030101010101" pitchFamily="2" charset="-122"/>
              </a:rPr>
              <a:t>分的学生占比为</a:t>
            </a:r>
            <a:r>
              <a:rPr lang="en-US" altLang="zh-CN" sz="1800" dirty="0">
                <a:effectLst/>
                <a:ea typeface="宋体" panose="02010600030101010101" pitchFamily="2" charset="-122"/>
                <a:cs typeface="宋体" panose="02010600030101010101" pitchFamily="2" charset="-122"/>
              </a:rPr>
              <a:t>4.62%</a:t>
            </a:r>
            <a:r>
              <a:rPr lang="zh-CN" altLang="zh-CN" sz="1800" dirty="0">
                <a:effectLst/>
                <a:ea typeface="宋体" panose="02010600030101010101" pitchFamily="2" charset="-122"/>
                <a:cs typeface="宋体" panose="02010600030101010101" pitchFamily="2" charset="-122"/>
              </a:rPr>
              <a:t>；成绩在</a:t>
            </a:r>
            <a:r>
              <a:rPr lang="en-US" altLang="zh-CN" sz="1800" dirty="0">
                <a:effectLst/>
                <a:ea typeface="宋体" panose="02010600030101010101" pitchFamily="2" charset="-122"/>
                <a:cs typeface="宋体" panose="02010600030101010101" pitchFamily="2" charset="-122"/>
              </a:rPr>
              <a:t>60-80</a:t>
            </a:r>
            <a:r>
              <a:rPr lang="zh-CN" altLang="zh-CN" sz="1800" dirty="0">
                <a:effectLst/>
                <a:ea typeface="宋体" panose="02010600030101010101" pitchFamily="2" charset="-122"/>
                <a:cs typeface="宋体" panose="02010600030101010101" pitchFamily="2" charset="-122"/>
              </a:rPr>
              <a:t>分区间段的占比为</a:t>
            </a:r>
            <a:r>
              <a:rPr lang="en-US" altLang="zh-CN" sz="1800" dirty="0">
                <a:effectLst/>
                <a:ea typeface="宋体" panose="02010600030101010101" pitchFamily="2" charset="-122"/>
                <a:cs typeface="宋体" panose="02010600030101010101" pitchFamily="2" charset="-122"/>
              </a:rPr>
              <a:t>19.23%</a:t>
            </a:r>
            <a:r>
              <a:rPr lang="zh-CN" altLang="zh-CN" sz="1800" dirty="0">
                <a:effectLst/>
                <a:ea typeface="宋体" panose="02010600030101010101" pitchFamily="2" charset="-122"/>
                <a:cs typeface="宋体" panose="02010600030101010101" pitchFamily="2" charset="-122"/>
              </a:rPr>
              <a:t>；</a:t>
            </a:r>
            <a:r>
              <a:rPr lang="en-US" altLang="zh-CN" sz="1800" dirty="0">
                <a:effectLst/>
                <a:ea typeface="宋体" panose="02010600030101010101" pitchFamily="2" charset="-122"/>
                <a:cs typeface="宋体" panose="02010600030101010101" pitchFamily="2" charset="-122"/>
              </a:rPr>
              <a:t>80-95</a:t>
            </a:r>
            <a:r>
              <a:rPr lang="zh-CN" altLang="zh-CN" sz="1800" dirty="0">
                <a:effectLst/>
                <a:ea typeface="宋体" panose="02010600030101010101" pitchFamily="2" charset="-122"/>
                <a:cs typeface="宋体" panose="02010600030101010101" pitchFamily="2" charset="-122"/>
              </a:rPr>
              <a:t>分区间段的学生占比达到</a:t>
            </a:r>
            <a:r>
              <a:rPr lang="en-US" altLang="zh-CN" sz="1800" dirty="0">
                <a:effectLst/>
                <a:ea typeface="宋体" panose="02010600030101010101" pitchFamily="2" charset="-122"/>
                <a:cs typeface="宋体" panose="02010600030101010101" pitchFamily="2" charset="-122"/>
              </a:rPr>
              <a:t>33.08%</a:t>
            </a:r>
            <a:r>
              <a:rPr lang="zh-CN" altLang="zh-CN" sz="1800" dirty="0">
                <a:effectLst/>
                <a:ea typeface="宋体" panose="02010600030101010101" pitchFamily="2" charset="-122"/>
                <a:cs typeface="宋体" panose="02010600030101010101" pitchFamily="2" charset="-122"/>
              </a:rPr>
              <a:t>；而获得</a:t>
            </a:r>
            <a:r>
              <a:rPr lang="en-US" altLang="zh-CN" sz="1800" dirty="0">
                <a:effectLst/>
                <a:ea typeface="宋体" panose="02010600030101010101" pitchFamily="2" charset="-122"/>
                <a:cs typeface="宋体" panose="02010600030101010101" pitchFamily="2" charset="-122"/>
              </a:rPr>
              <a:t>95</a:t>
            </a:r>
            <a:r>
              <a:rPr lang="zh-CN" altLang="zh-CN" sz="1800" dirty="0">
                <a:effectLst/>
                <a:ea typeface="宋体" panose="02010600030101010101" pitchFamily="2" charset="-122"/>
                <a:cs typeface="宋体" panose="02010600030101010101" pitchFamily="2" charset="-122"/>
              </a:rPr>
              <a:t>分及以上的高分段学生占比最高，为</a:t>
            </a:r>
            <a:r>
              <a:rPr lang="en-US" altLang="zh-CN" sz="1800" dirty="0">
                <a:effectLst/>
                <a:ea typeface="宋体" panose="02010600030101010101" pitchFamily="2" charset="-122"/>
                <a:cs typeface="宋体" panose="02010600030101010101" pitchFamily="2" charset="-122"/>
              </a:rPr>
              <a:t>43.08%</a:t>
            </a:r>
            <a:r>
              <a:rPr lang="zh-CN" altLang="zh-CN" sz="1800" dirty="0">
                <a:effectLst/>
                <a:ea typeface="宋体" panose="02010600030101010101" pitchFamily="2" charset="-122"/>
                <a:cs typeface="宋体" panose="02010600030101010101" pitchFamily="2" charset="-122"/>
              </a:rPr>
              <a:t>。</a:t>
            </a:r>
            <a:endParaRPr lang="en-US" altLang="zh-CN" sz="1800" dirty="0">
              <a:effectLst/>
              <a:ea typeface="宋体" panose="02010600030101010101" pitchFamily="2" charset="-122"/>
              <a:cs typeface="宋体" panose="02010600030101010101" pitchFamily="2" charset="-122"/>
            </a:endParaRPr>
          </a:p>
          <a:p>
            <a:r>
              <a:rPr lang="zh-CN" altLang="zh-CN" sz="1800" dirty="0">
                <a:effectLst/>
                <a:ea typeface="宋体" panose="02010600030101010101" pitchFamily="2" charset="-122"/>
                <a:cs typeface="宋体" panose="02010600030101010101" pitchFamily="2" charset="-122"/>
              </a:rPr>
              <a:t>这一成绩分布说明，在当前的教学实践下，绝大多数学生已成功掌握了计算机网络的基本概念、原理和技术。</a:t>
            </a:r>
            <a:r>
              <a:rPr lang="zh-CN" altLang="zh-CN" dirty="0">
                <a:effectLst/>
              </a:rPr>
              <a:t> </a:t>
            </a:r>
            <a:endParaRPr lang="en-US" altLang="zh-CN" dirty="0">
              <a:effectLst/>
            </a:endParaRPr>
          </a:p>
          <a:p>
            <a:endParaRPr kumimoji="1" lang="en-US" altLang="zh-CN" dirty="0">
              <a:effectLst/>
            </a:endParaRPr>
          </a:p>
          <a:p>
            <a:r>
              <a:rPr lang="zh-CN" altLang="zh-CN" sz="1800" dirty="0">
                <a:effectLst/>
                <a:ea typeface="宋体" panose="02010600030101010101" pitchFamily="2" charset="-122"/>
                <a:cs typeface="宋体" panose="02010600030101010101" pitchFamily="2" charset="-122"/>
              </a:rPr>
              <a:t>此外，取得较高的实验课程成绩同学，在期末考试上得分也相对较高（课程期末考试主要侧重考察计算机网络基础知识和开放性问题解决能力），这说明实验课程在一定程度促进学生对课程知识的理解。</a:t>
            </a:r>
            <a:r>
              <a:rPr lang="zh-CN" altLang="zh-CN" dirty="0">
                <a:effectLst/>
              </a:rPr>
              <a:t> </a:t>
            </a:r>
            <a:endParaRPr kumimoji="1" lang="zh-CN" altLang="en-US" dirty="0"/>
          </a:p>
        </p:txBody>
      </p:sp>
    </p:spTree>
    <p:extLst>
      <p:ext uri="{BB962C8B-B14F-4D97-AF65-F5344CB8AC3E}">
        <p14:creationId xmlns:p14="http://schemas.microsoft.com/office/powerpoint/2010/main" val="3548421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备注占位符 2"/>
          <p:cNvSpPr>
            <a:spLocks noGrp="1"/>
          </p:cNvSpPr>
          <p:nvPr>
            <p:ph type="body" idx="1"/>
          </p:nvPr>
        </p:nvSpPr>
        <p:spPr>
          <a:xfrm>
            <a:off x="685800" y="5867400"/>
            <a:ext cx="5486400" cy="4800600"/>
          </a:xfrm>
          <a:prstGeom prst="rect">
            <a:avLst/>
          </a:prstGeom>
        </p:spPr>
        <p:txBody>
          <a:bodyPr/>
          <a:lstStyle/>
          <a:p>
            <a:r>
              <a:rPr lang="zh-CN" altLang="en-US" dirty="0"/>
              <a:t>在实践中，我们也面临着三个主要挑战：</a:t>
            </a:r>
            <a:endParaRPr lang="en-US" altLang="zh-CN" dirty="0"/>
          </a:p>
          <a:p>
            <a:r>
              <a:rPr lang="zh-CN" altLang="en-US" b="1" dirty="0"/>
              <a:t>挑战一是对抗大模型输出回答</a:t>
            </a:r>
            <a:r>
              <a:rPr lang="zh-CN" altLang="en-US" dirty="0"/>
              <a:t>。</a:t>
            </a:r>
            <a:r>
              <a:rPr lang="zh-CN" altLang="en-US" sz="1200" b="0" spc="-5" dirty="0">
                <a:solidFill>
                  <a:schemeClr val="tx1"/>
                </a:solidFill>
                <a:latin typeface="微软雅黑" panose="020B0503020204020204" pitchFamily="34" charset="-122"/>
                <a:ea typeface="微软雅黑" panose="020B0503020204020204" pitchFamily="34" charset="-122"/>
              </a:rPr>
              <a:t>大模型迭代周期短，实验更新周期长，导致当前精心设计的缺陷代码修复、对接前沿技术论文和硬件等实验对大模型输出的防御效力不断衰减。 </a:t>
            </a:r>
            <a:endParaRPr kumimoji="1" lang="zh-CN" altLang="en-US" sz="1200" b="0" dirty="0">
              <a:solidFill>
                <a:schemeClr val="tx1"/>
              </a:solidFill>
            </a:endParaRPr>
          </a:p>
          <a:p>
            <a:r>
              <a:rPr lang="zh-CN" altLang="en-US" b="1" dirty="0"/>
              <a:t>解决方案</a:t>
            </a:r>
            <a:r>
              <a:rPr lang="zh-CN" altLang="en-US" dirty="0"/>
              <a:t>：</a:t>
            </a:r>
            <a:r>
              <a:rPr lang="zh-CN" altLang="zh-CN" sz="1200" b="0" dirty="0">
                <a:solidFill>
                  <a:srgbClr val="C00000"/>
                </a:solidFill>
                <a:effectLst/>
                <a:latin typeface="Microsoft YaHei" panose="020B0503020204020204" pitchFamily="34" charset="-122"/>
                <a:ea typeface="Microsoft YaHei" panose="020B0503020204020204" pitchFamily="34" charset="-122"/>
                <a:cs typeface="宋体" panose="02010600030101010101" pitchFamily="2" charset="-122"/>
              </a:rPr>
              <a:t>定期评估</a:t>
            </a:r>
            <a:r>
              <a:rPr lang="zh-CN" altLang="zh-CN" sz="1200" b="0" dirty="0">
                <a:solidFill>
                  <a:schemeClr val="tx1"/>
                </a:solidFill>
                <a:effectLst/>
                <a:latin typeface="Microsoft YaHei" panose="020B0503020204020204" pitchFamily="34" charset="-122"/>
                <a:ea typeface="Microsoft YaHei" panose="020B0503020204020204" pitchFamily="34" charset="-122"/>
                <a:cs typeface="宋体" panose="02010600030101010101" pitchFamily="2" charset="-122"/>
              </a:rPr>
              <a:t>现有实验的“脆弱性”并快速迭代新实验模块</a:t>
            </a:r>
            <a:r>
              <a:rPr lang="zh-CN" altLang="zh-CN" sz="1200" b="0" dirty="0">
                <a:solidFill>
                  <a:schemeClr val="tx1"/>
                </a:solidFill>
                <a:effectLst/>
                <a:latin typeface="Microsoft YaHei" panose="020B0503020204020204" pitchFamily="34" charset="-122"/>
                <a:ea typeface="Microsoft YaHei" panose="020B0503020204020204" pitchFamily="34" charset="-122"/>
              </a:rPr>
              <a:t> </a:t>
            </a:r>
            <a:r>
              <a:rPr lang="zh-CN" altLang="en-US" sz="1200" b="0" dirty="0">
                <a:solidFill>
                  <a:schemeClr val="tx1"/>
                </a:solidFill>
                <a:effectLst/>
                <a:latin typeface="Microsoft YaHei" panose="020B0503020204020204" pitchFamily="34" charset="-122"/>
                <a:ea typeface="Microsoft YaHei" panose="020B0503020204020204" pitchFamily="34" charset="-122"/>
              </a:rPr>
              <a:t>；</a:t>
            </a:r>
            <a:r>
              <a:rPr lang="zh-CN" altLang="en-US" sz="1200" b="0" dirty="0">
                <a:solidFill>
                  <a:schemeClr val="tx1"/>
                </a:solidFill>
                <a:latin typeface="Microsoft YaHei" panose="020B0503020204020204" pitchFamily="34" charset="-122"/>
                <a:ea typeface="Microsoft YaHei" panose="020B0503020204020204" pitchFamily="34" charset="-122"/>
              </a:rPr>
              <a:t>强化前沿</a:t>
            </a:r>
            <a:r>
              <a:rPr lang="zh-CN" altLang="en-US" sz="1200" b="0" dirty="0">
                <a:solidFill>
                  <a:srgbClr val="C00000"/>
                </a:solidFill>
                <a:latin typeface="Microsoft YaHei" panose="020B0503020204020204" pitchFamily="34" charset="-122"/>
                <a:ea typeface="Microsoft YaHei" panose="020B0503020204020204" pitchFamily="34" charset="-122"/>
              </a:rPr>
              <a:t>技术融合</a:t>
            </a:r>
            <a:r>
              <a:rPr lang="zh-CN" altLang="en-US" sz="1200" b="0" dirty="0">
                <a:solidFill>
                  <a:schemeClr val="tx1"/>
                </a:solidFill>
                <a:latin typeface="Microsoft YaHei" panose="020B0503020204020204" pitchFamily="34" charset="-122"/>
                <a:ea typeface="Microsoft YaHei" panose="020B0503020204020204" pitchFamily="34" charset="-122"/>
              </a:rPr>
              <a:t>，紧密绑定工业界和开源社区最新技术（如</a:t>
            </a:r>
            <a:r>
              <a:rPr lang="en" altLang="zh-CN" sz="1200" b="0" dirty="0">
                <a:solidFill>
                  <a:schemeClr val="tx1"/>
                </a:solidFill>
                <a:latin typeface="Microsoft YaHei" panose="020B0503020204020204" pitchFamily="34" charset="-122"/>
                <a:ea typeface="Microsoft YaHei" panose="020B0503020204020204" pitchFamily="34" charset="-122"/>
              </a:rPr>
              <a:t>DPU</a:t>
            </a:r>
            <a:r>
              <a:rPr lang="zh-CN" altLang="en-US" sz="1200" b="0" dirty="0">
                <a:solidFill>
                  <a:schemeClr val="tx1"/>
                </a:solidFill>
                <a:latin typeface="Microsoft YaHei" panose="020B0503020204020204" pitchFamily="34" charset="-122"/>
                <a:ea typeface="Microsoft YaHei" panose="020B0503020204020204" pitchFamily="34" charset="-122"/>
              </a:rPr>
              <a:t>编程、</a:t>
            </a:r>
            <a:r>
              <a:rPr lang="en" altLang="zh-CN" sz="1200" b="0" dirty="0">
                <a:solidFill>
                  <a:schemeClr val="tx1"/>
                </a:solidFill>
                <a:latin typeface="Microsoft YaHei" panose="020B0503020204020204" pitchFamily="34" charset="-122"/>
                <a:ea typeface="Microsoft YaHei" panose="020B0503020204020204" pitchFamily="34" charset="-122"/>
              </a:rPr>
              <a:t>QUIC</a:t>
            </a:r>
            <a:r>
              <a:rPr lang="zh-CN" altLang="en-US" sz="1200" b="0" dirty="0">
                <a:solidFill>
                  <a:schemeClr val="tx1"/>
                </a:solidFill>
                <a:latin typeface="Microsoft YaHei" panose="020B0503020204020204" pitchFamily="34" charset="-122"/>
                <a:ea typeface="Microsoft YaHei" panose="020B0503020204020204" pitchFamily="34" charset="-122"/>
              </a:rPr>
              <a:t>协议细节、</a:t>
            </a:r>
            <a:r>
              <a:rPr lang="en" altLang="zh-CN" sz="1200" b="0" dirty="0">
                <a:solidFill>
                  <a:schemeClr val="tx1"/>
                </a:solidFill>
                <a:latin typeface="Microsoft YaHei" panose="020B0503020204020204" pitchFamily="34" charset="-122"/>
                <a:ea typeface="Microsoft YaHei" panose="020B0503020204020204" pitchFamily="34" charset="-122"/>
              </a:rPr>
              <a:t>AI</a:t>
            </a:r>
            <a:r>
              <a:rPr lang="zh-CN" altLang="en-US" sz="1200" b="0" dirty="0">
                <a:solidFill>
                  <a:schemeClr val="tx1"/>
                </a:solidFill>
                <a:latin typeface="Microsoft YaHei" panose="020B0503020204020204" pitchFamily="34" charset="-122"/>
                <a:ea typeface="Microsoft YaHei" panose="020B0503020204020204" pitchFamily="34" charset="-122"/>
              </a:rPr>
              <a:t>驱动的网络配置），利用其天然技术时效差和信息差设计实验 </a:t>
            </a:r>
          </a:p>
          <a:p>
            <a:pPr>
              <a:buFont typeface="Arial" panose="020B0604020202020204" pitchFamily="34" charset="0"/>
              <a:buChar char="•"/>
            </a:pPr>
            <a:endParaRPr lang="zh-CN" altLang="en-US" dirty="0"/>
          </a:p>
          <a:p>
            <a:r>
              <a:rPr lang="zh-CN" altLang="en-US" b="1" dirty="0"/>
              <a:t>挑战二：保障合理便捷的过程性评估</a:t>
            </a:r>
            <a:r>
              <a:rPr lang="zh-CN" altLang="en-US" dirty="0"/>
              <a:t>。</a:t>
            </a:r>
            <a:r>
              <a:rPr lang="zh-CN" altLang="zh-CN" sz="1200" b="0" spc="-5" dirty="0">
                <a:solidFill>
                  <a:schemeClr val="tx1"/>
                </a:solidFill>
                <a:latin typeface="微软雅黑" panose="020B0503020204020204" pitchFamily="34" charset="-122"/>
                <a:ea typeface="微软雅黑" panose="020B0503020204020204" pitchFamily="34" charset="-122"/>
              </a:rPr>
              <a:t>在人数超过</a:t>
            </a:r>
            <a:r>
              <a:rPr lang="en-US" altLang="zh-CN" sz="1200" b="0" spc="-5" dirty="0">
                <a:solidFill>
                  <a:schemeClr val="tx1"/>
                </a:solidFill>
                <a:latin typeface="微软雅黑" panose="020B0503020204020204" pitchFamily="34" charset="-122"/>
                <a:ea typeface="微软雅黑" panose="020B0503020204020204" pitchFamily="34" charset="-122"/>
              </a:rPr>
              <a:t>100</a:t>
            </a:r>
            <a:r>
              <a:rPr lang="zh-CN" altLang="zh-CN" sz="1200" b="0" spc="-5" dirty="0">
                <a:solidFill>
                  <a:schemeClr val="tx1"/>
                </a:solidFill>
                <a:latin typeface="微软雅黑" panose="020B0503020204020204" pitchFamily="34" charset="-122"/>
                <a:ea typeface="微软雅黑" panose="020B0503020204020204" pitchFamily="34" charset="-122"/>
              </a:rPr>
              <a:t>人的大班教学中实现精细化评估</a:t>
            </a:r>
            <a:r>
              <a:rPr lang="zh-CN" altLang="en-US" sz="1200" b="0" spc="-5" dirty="0">
                <a:solidFill>
                  <a:schemeClr val="tx1"/>
                </a:solidFill>
                <a:latin typeface="微软雅黑" panose="020B0503020204020204" pitchFamily="34" charset="-122"/>
                <a:ea typeface="微软雅黑" panose="020B0503020204020204" pitchFamily="34" charset="-122"/>
              </a:rPr>
              <a:t>来</a:t>
            </a:r>
            <a:r>
              <a:rPr lang="zh-CN" altLang="zh-CN" sz="1200" b="0" spc="-5" dirty="0">
                <a:solidFill>
                  <a:schemeClr val="tx1"/>
                </a:solidFill>
                <a:latin typeface="微软雅黑" panose="020B0503020204020204" pitchFamily="34" charset="-122"/>
                <a:ea typeface="微软雅黑" panose="020B0503020204020204" pitchFamily="34" charset="-122"/>
              </a:rPr>
              <a:t>甄别学生实验完成态度、评估其独立思考能力和创新性的工作量巨大</a:t>
            </a:r>
            <a:endParaRPr lang="zh-CN" altLang="en-US" sz="1200" b="0" spc="-5" dirty="0">
              <a:solidFill>
                <a:schemeClr val="tx1"/>
              </a:solidFill>
              <a:latin typeface="微软雅黑" panose="020B0503020204020204" pitchFamily="34" charset="-122"/>
              <a:ea typeface="微软雅黑" panose="020B0503020204020204" pitchFamily="34" charset="-122"/>
            </a:endParaRPr>
          </a:p>
          <a:p>
            <a:r>
              <a:rPr lang="zh-CN" altLang="en-US" b="1" dirty="0"/>
              <a:t>解决方案</a:t>
            </a:r>
            <a:r>
              <a:rPr lang="zh-CN" altLang="en-US" dirty="0"/>
              <a:t>：</a:t>
            </a:r>
            <a:r>
              <a:rPr lang="zh-CN" altLang="en-US" sz="1200" b="0" dirty="0">
                <a:solidFill>
                  <a:schemeClr val="tx1"/>
                </a:solidFill>
                <a:latin typeface="Microsoft YaHei" panose="020B0503020204020204" pitchFamily="34" charset="-122"/>
                <a:ea typeface="Microsoft YaHei" panose="020B0503020204020204" pitchFamily="34" charset="-122"/>
              </a:rPr>
              <a:t>发展</a:t>
            </a:r>
            <a:r>
              <a:rPr lang="en" altLang="zh-CN" sz="1200" b="0" dirty="0">
                <a:solidFill>
                  <a:schemeClr val="tx1"/>
                </a:solidFill>
                <a:latin typeface="Microsoft YaHei" panose="020B0503020204020204" pitchFamily="34" charset="-122"/>
                <a:ea typeface="Microsoft YaHei" panose="020B0503020204020204" pitchFamily="34" charset="-122"/>
              </a:rPr>
              <a:t>AI</a:t>
            </a:r>
            <a:r>
              <a:rPr lang="zh-CN" altLang="en-US" sz="1200" b="0" dirty="0">
                <a:solidFill>
                  <a:schemeClr val="tx1"/>
                </a:solidFill>
                <a:latin typeface="Microsoft YaHei" panose="020B0503020204020204" pitchFamily="34" charset="-122"/>
                <a:ea typeface="Microsoft YaHei" panose="020B0503020204020204" pitchFamily="34" charset="-122"/>
              </a:rPr>
              <a:t>赋能的</a:t>
            </a:r>
            <a:r>
              <a:rPr lang="zh-CN" altLang="en-US" sz="1200" b="0" dirty="0">
                <a:solidFill>
                  <a:srgbClr val="C00000"/>
                </a:solidFill>
                <a:latin typeface="Microsoft YaHei" panose="020B0503020204020204" pitchFamily="34" charset="-122"/>
                <a:ea typeface="Microsoft YaHei" panose="020B0503020204020204" pitchFamily="34" charset="-122"/>
              </a:rPr>
              <a:t>智能评价工具</a:t>
            </a:r>
            <a:r>
              <a:rPr lang="zh-CN" altLang="en-US" sz="1200" b="0" dirty="0">
                <a:solidFill>
                  <a:schemeClr val="tx1"/>
                </a:solidFill>
                <a:latin typeface="Microsoft YaHei" panose="020B0503020204020204" pitchFamily="34" charset="-122"/>
                <a:ea typeface="Microsoft YaHei" panose="020B0503020204020204" pitchFamily="34" charset="-122"/>
              </a:rPr>
              <a:t>以自动化分析学生提交的过程性数据（如代码版本迭代历史、调试日志关键词模式、设计文档结构逻辑），辅助评分；制定细致的过程性评价标准，尝试推动学生</a:t>
            </a:r>
            <a:r>
              <a:rPr lang="zh-CN" altLang="en-US" sz="1200" b="0" dirty="0">
                <a:solidFill>
                  <a:srgbClr val="C00000"/>
                </a:solidFill>
                <a:latin typeface="Microsoft YaHei" panose="020B0503020204020204" pitchFamily="34" charset="-122"/>
                <a:ea typeface="Microsoft YaHei" panose="020B0503020204020204" pitchFamily="34" charset="-122"/>
              </a:rPr>
              <a:t>相互评议</a:t>
            </a:r>
            <a:r>
              <a:rPr lang="zh-CN" altLang="en-US" sz="1200" b="0" dirty="0">
                <a:solidFill>
                  <a:schemeClr val="tx1"/>
                </a:solidFill>
                <a:latin typeface="Microsoft YaHei" panose="020B0503020204020204" pitchFamily="34" charset="-122"/>
                <a:ea typeface="Microsoft YaHei" panose="020B0503020204020204" pitchFamily="34" charset="-122"/>
              </a:rPr>
              <a:t> </a:t>
            </a:r>
          </a:p>
          <a:p>
            <a:pPr>
              <a:buFont typeface="Arial" panose="020B0604020202020204" pitchFamily="34" charset="0"/>
              <a:buChar char="•"/>
            </a:pPr>
            <a:endParaRPr lang="zh-CN" altLang="en-US" b="0" dirty="0"/>
          </a:p>
          <a:p>
            <a:pPr>
              <a:buFont typeface="Arial" panose="020B0604020202020204" pitchFamily="34" charset="0"/>
              <a:buChar char="•"/>
            </a:pPr>
            <a:r>
              <a:rPr lang="zh-CN" altLang="en-US" b="1" dirty="0"/>
              <a:t>挑战三：资源分配公平</a:t>
            </a:r>
            <a:r>
              <a:rPr lang="zh-CN" altLang="en-US" dirty="0"/>
              <a:t>。高性能硬件和大模型等高成本资源可能无法全程为每个学生配置。</a:t>
            </a:r>
            <a:endParaRPr lang="en-US" altLang="zh-CN"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1" dirty="0"/>
              <a:t>解决方案</a:t>
            </a:r>
            <a:r>
              <a:rPr lang="zh-CN" altLang="en-US" dirty="0"/>
              <a:t>：</a:t>
            </a:r>
            <a:r>
              <a:rPr lang="zh-CN" altLang="en-US" sz="1200" b="0" dirty="0">
                <a:solidFill>
                  <a:schemeClr val="tx1"/>
                </a:solidFill>
                <a:latin typeface="Microsoft YaHei" panose="020B0503020204020204" pitchFamily="34" charset="-122"/>
                <a:ea typeface="Microsoft YaHei" panose="020B0503020204020204" pitchFamily="34" charset="-122"/>
              </a:rPr>
              <a:t>向学校、研究小组申请特定时段的软硬件资源使用权限，借助</a:t>
            </a:r>
            <a:r>
              <a:rPr lang="zh-CN" altLang="en-US" sz="1200" b="0" dirty="0">
                <a:solidFill>
                  <a:srgbClr val="C00000"/>
                </a:solidFill>
                <a:latin typeface="Microsoft YaHei" panose="020B0503020204020204" pitchFamily="34" charset="-122"/>
                <a:ea typeface="Microsoft YaHei" panose="020B0503020204020204" pitchFamily="34" charset="-122"/>
              </a:rPr>
              <a:t>学校搭建</a:t>
            </a:r>
            <a:r>
              <a:rPr lang="zh-CN" altLang="en-US" sz="1200" b="0" dirty="0">
                <a:solidFill>
                  <a:schemeClr val="tx1"/>
                </a:solidFill>
                <a:latin typeface="Microsoft YaHei" panose="020B0503020204020204" pitchFamily="34" charset="-122"/>
                <a:ea typeface="Microsoft YaHei" panose="020B0503020204020204" pitchFamily="34" charset="-122"/>
              </a:rPr>
              <a:t>的大模型提供定制化服务</a:t>
            </a:r>
            <a:r>
              <a:rPr lang="zh-CN" altLang="en-US" b="0" dirty="0"/>
              <a:t>，</a:t>
            </a:r>
            <a:r>
              <a:rPr lang="zh-CN" altLang="en-US" dirty="0"/>
              <a:t>并利用开放的教育资源平台（如</a:t>
            </a:r>
            <a:r>
              <a:rPr lang="en" altLang="zh-CN" dirty="0" err="1"/>
              <a:t>CloudLab</a:t>
            </a:r>
            <a:r>
              <a:rPr lang="zh-CN" altLang="en" dirty="0"/>
              <a:t>）</a:t>
            </a:r>
            <a:r>
              <a:rPr lang="zh-CN" altLang="en-US" dirty="0"/>
              <a:t>或寻求工业界支持</a:t>
            </a:r>
          </a:p>
          <a:p>
            <a:endParaRPr kumimoji="1" lang="zh-CN" altLang="en-US" dirty="0"/>
          </a:p>
        </p:txBody>
      </p:sp>
    </p:spTree>
    <p:extLst>
      <p:ext uri="{BB962C8B-B14F-4D97-AF65-F5344CB8AC3E}">
        <p14:creationId xmlns:p14="http://schemas.microsoft.com/office/powerpoint/2010/main" val="629236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PTIST_MASTER">
    <p:bg>
      <p:bgPr>
        <a:solidFill>
          <a:srgbClr val="FFFFFF"/>
        </a:solidFill>
        <a:effectLst/>
      </p:bgPr>
    </p:bg>
    <p:spTree>
      <p:nvGrpSpPr>
        <p:cNvPr id="1" name=""/>
        <p:cNvGrpSpPr/>
        <p:nvPr/>
      </p:nvGrpSpPr>
      <p:grpSpPr>
        <a:xfrm>
          <a:off x="0" y="0"/>
          <a:ext cx="0" cy="0"/>
          <a:chOff x="0" y="0"/>
          <a:chExt cx="0" cy="0"/>
        </a:xfrm>
      </p:grpSpPr>
      <p:sp>
        <p:nvSpPr>
          <p:cNvPr id="2" name="object 2"/>
          <p:cNvSpPr txBox="1"/>
          <p:nvPr userDrawn="1"/>
        </p:nvSpPr>
        <p:spPr>
          <a:xfrm>
            <a:off x="11615420" y="6354283"/>
            <a:ext cx="576580" cy="432000"/>
          </a:xfrm>
          <a:prstGeom prst="rect">
            <a:avLst/>
          </a:prstGeom>
          <a:solidFill>
            <a:srgbClr val="001F5F"/>
          </a:solidFill>
        </p:spPr>
        <p:txBody>
          <a:bodyPr vert="horz" wrap="square" lIns="0" tIns="0" rIns="0" bIns="0" rtlCol="0" anchor="ctr" anchorCtr="1">
            <a:spAutoFit/>
          </a:bodyPr>
          <a:lstStyle/>
          <a:p>
            <a:pPr marL="1270" algn="ctr">
              <a:lnSpc>
                <a:spcPct val="100000"/>
              </a:lnSpc>
              <a:spcBef>
                <a:spcPts val="530"/>
              </a:spcBef>
            </a:pPr>
            <a:fld id="{D26D4F70-EECF-433E-9CC8-E02A83CBF52E}" type="slidenum">
              <a:rPr lang="zh-CN" altLang="en-US" b="1" i="0" baseline="0" smtClean="0">
                <a:solidFill>
                  <a:schemeClr val="bg1"/>
                </a:solidFill>
                <a:latin typeface="Arial" panose="020B0604020202090204" pitchFamily="34" charset="0"/>
                <a:ea typeface="微软雅黑" panose="020B0503020204020204" pitchFamily="34" charset="-122"/>
                <a:cs typeface="Arial" panose="020B0604020202090204" pitchFamily="34" charset="0"/>
              </a:rPr>
              <a:t>‹#›</a:t>
            </a:fld>
            <a:endParaRPr sz="1800" b="1" i="0" baseline="0" dirty="0">
              <a:solidFill>
                <a:schemeClr val="bg1"/>
              </a:solidFill>
              <a:latin typeface="Arial" panose="020B0604020202090204" pitchFamily="34" charset="0"/>
              <a:ea typeface="微软雅黑" panose="020B0503020204020204" pitchFamily="34" charset="-122"/>
              <a:cs typeface="Arial" panose="020B0604020202090204" pitchFamily="34" charset="0"/>
            </a:endParaRPr>
          </a:p>
        </p:txBody>
      </p:sp>
      <p:sp>
        <p:nvSpPr>
          <p:cNvPr id="3" name="bg object 16"/>
          <p:cNvSpPr/>
          <p:nvPr userDrawn="1"/>
        </p:nvSpPr>
        <p:spPr>
          <a:xfrm>
            <a:off x="0" y="174243"/>
            <a:ext cx="179294" cy="702544"/>
          </a:xfrm>
          <a:custGeom>
            <a:avLst/>
            <a:gdLst/>
            <a:ahLst/>
            <a:cxnLst/>
            <a:rect l="l" t="t" r="r" b="b"/>
            <a:pathLst>
              <a:path w="143510" h="431800">
                <a:moveTo>
                  <a:pt x="143256" y="431292"/>
                </a:moveTo>
                <a:lnTo>
                  <a:pt x="0" y="431292"/>
                </a:lnTo>
                <a:lnTo>
                  <a:pt x="0" y="0"/>
                </a:lnTo>
                <a:lnTo>
                  <a:pt x="143256" y="0"/>
                </a:lnTo>
                <a:lnTo>
                  <a:pt x="143256" y="431292"/>
                </a:lnTo>
                <a:close/>
              </a:path>
            </a:pathLst>
          </a:custGeom>
          <a:solidFill>
            <a:srgbClr val="001F5F"/>
          </a:solidFill>
        </p:spPr>
        <p:txBody>
          <a:bodyPr wrap="square" lIns="0" tIns="0" rIns="0" bIns="0" rtlCol="0"/>
          <a:lstStyle/>
          <a:p>
            <a:endParaRPr/>
          </a:p>
        </p:txBody>
      </p:sp>
      <p:pic>
        <p:nvPicPr>
          <p:cNvPr id="5" name="图形 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84486" y="129060"/>
            <a:ext cx="2362872" cy="79291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PTIST_MASTER">
    <p:bg>
      <p:bgPr>
        <a:solidFill>
          <a:srgbClr val="FFFFFF"/>
        </a:solidFill>
        <a:effectLst/>
      </p:bgPr>
    </p:bg>
    <p:spTree>
      <p:nvGrpSpPr>
        <p:cNvPr id="1" name=""/>
        <p:cNvGrpSpPr/>
        <p:nvPr/>
      </p:nvGrpSpPr>
      <p:grpSpPr>
        <a:xfrm>
          <a:off x="0" y="0"/>
          <a:ext cx="0" cy="0"/>
          <a:chOff x="0" y="0"/>
          <a:chExt cx="0" cy="0"/>
        </a:xfrm>
      </p:grpSpPr>
      <p:sp>
        <p:nvSpPr>
          <p:cNvPr id="2" name="object 2"/>
          <p:cNvSpPr txBox="1"/>
          <p:nvPr userDrawn="1"/>
        </p:nvSpPr>
        <p:spPr>
          <a:xfrm>
            <a:off x="11615420" y="6354283"/>
            <a:ext cx="576580" cy="432000"/>
          </a:xfrm>
          <a:prstGeom prst="rect">
            <a:avLst/>
          </a:prstGeom>
          <a:solidFill>
            <a:srgbClr val="001F5F"/>
          </a:solidFill>
        </p:spPr>
        <p:txBody>
          <a:bodyPr vert="horz" wrap="square" lIns="0" tIns="0" rIns="0" bIns="0" rtlCol="0" anchor="ctr" anchorCtr="1">
            <a:spAutoFit/>
          </a:bodyPr>
          <a:lstStyle/>
          <a:p>
            <a:pPr marL="1270" algn="ctr">
              <a:lnSpc>
                <a:spcPct val="100000"/>
              </a:lnSpc>
              <a:spcBef>
                <a:spcPts val="530"/>
              </a:spcBef>
            </a:pPr>
            <a:fld id="{D26D4F70-EECF-433E-9CC8-E02A83CBF52E}" type="slidenum">
              <a:rPr lang="zh-CN" altLang="en-US" b="1" i="0" baseline="0" smtClean="0">
                <a:solidFill>
                  <a:schemeClr val="bg1"/>
                </a:solidFill>
                <a:latin typeface="Arial" panose="020B0604020202090204" pitchFamily="34" charset="0"/>
                <a:ea typeface="微软雅黑" panose="020B0503020204020204" pitchFamily="34" charset="-122"/>
                <a:cs typeface="Arial" panose="020B0604020202090204" pitchFamily="34" charset="0"/>
              </a:rPr>
              <a:t>‹#›</a:t>
            </a:fld>
            <a:endParaRPr sz="1800" b="1" i="0" baseline="0" dirty="0">
              <a:solidFill>
                <a:schemeClr val="bg1"/>
              </a:solidFill>
              <a:latin typeface="Arial" panose="020B0604020202090204" pitchFamily="34" charset="0"/>
              <a:ea typeface="微软雅黑" panose="020B0503020204020204" pitchFamily="34" charset="-122"/>
              <a:cs typeface="Arial" panose="020B0604020202090204" pitchFamily="34" charset="0"/>
            </a:endParaRPr>
          </a:p>
        </p:txBody>
      </p:sp>
      <p:sp>
        <p:nvSpPr>
          <p:cNvPr id="3" name="bg object 16"/>
          <p:cNvSpPr/>
          <p:nvPr userDrawn="1"/>
        </p:nvSpPr>
        <p:spPr>
          <a:xfrm>
            <a:off x="0" y="174243"/>
            <a:ext cx="179294" cy="702544"/>
          </a:xfrm>
          <a:custGeom>
            <a:avLst/>
            <a:gdLst/>
            <a:ahLst/>
            <a:cxnLst/>
            <a:rect l="l" t="t" r="r" b="b"/>
            <a:pathLst>
              <a:path w="143510" h="431800">
                <a:moveTo>
                  <a:pt x="143256" y="431292"/>
                </a:moveTo>
                <a:lnTo>
                  <a:pt x="0" y="431292"/>
                </a:lnTo>
                <a:lnTo>
                  <a:pt x="0" y="0"/>
                </a:lnTo>
                <a:lnTo>
                  <a:pt x="143256" y="0"/>
                </a:lnTo>
                <a:lnTo>
                  <a:pt x="143256" y="431292"/>
                </a:lnTo>
                <a:close/>
              </a:path>
            </a:pathLst>
          </a:custGeom>
          <a:solidFill>
            <a:srgbClr val="001F5F"/>
          </a:solidFill>
        </p:spPr>
        <p:txBody>
          <a:bodyPr wrap="square" lIns="0" tIns="0" rIns="0" bIns="0" rtlCol="0"/>
          <a:lstStyle/>
          <a:p>
            <a:endParaRPr/>
          </a:p>
        </p:txBody>
      </p:sp>
      <p:pic>
        <p:nvPicPr>
          <p:cNvPr id="5" name="图形 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84486" y="129060"/>
            <a:ext cx="2362872" cy="792911"/>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53"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sv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 4"/>
          <p:cNvSpPr/>
          <p:nvPr/>
        </p:nvSpPr>
        <p:spPr>
          <a:xfrm>
            <a:off x="1390097" y="1500823"/>
            <a:ext cx="9411806" cy="1771015"/>
          </a:xfrm>
          <a:prstGeom prst="rect">
            <a:avLst/>
          </a:prstGeom>
          <a:noFill/>
        </p:spPr>
        <p:txBody>
          <a:bodyPr wrap="square" lIns="91440" tIns="45720" rIns="91440" bIns="45720" rtlCol="0" anchor="ctr"/>
          <a:lstStyle/>
          <a:p>
            <a:pPr marL="0" indent="0" algn="ctr">
              <a:lnSpc>
                <a:spcPct val="100000"/>
              </a:lnSpc>
              <a:buNone/>
            </a:pPr>
            <a:r>
              <a:rPr lang="en-US" sz="4800" b="1" dirty="0" err="1">
                <a:solidFill>
                  <a:srgbClr val="002060"/>
                </a:solidFill>
                <a:latin typeface="Microsoft YaHei" pitchFamily="34" charset="-122"/>
                <a:ea typeface="Microsoft YaHei" pitchFamily="34" charset="-122"/>
                <a:cs typeface="Arial" panose="020B0604020202090204" pitchFamily="34" charset="0"/>
              </a:rPr>
              <a:t>大模型时代计算机网络实验教学的适应性变革</a:t>
            </a:r>
            <a:endParaRPr lang="en-US" sz="4800" b="1" dirty="0">
              <a:solidFill>
                <a:srgbClr val="002060"/>
              </a:solidFill>
              <a:latin typeface="Microsoft YaHei" pitchFamily="34" charset="-122"/>
              <a:ea typeface="Microsoft YaHei" pitchFamily="34" charset="-122"/>
              <a:cs typeface="Arial" panose="020B0604020202090204" pitchFamily="34" charset="0"/>
            </a:endParaRPr>
          </a:p>
        </p:txBody>
      </p:sp>
      <p:pic>
        <p:nvPicPr>
          <p:cNvPr id="28" name="图片 27" descr="底图-01"/>
          <p:cNvPicPr>
            <a:picLocks noChangeAspect="1"/>
          </p:cNvPicPr>
          <p:nvPr/>
        </p:nvPicPr>
        <p:blipFill rotWithShape="1">
          <a:blip r:embed="rId3"/>
          <a:srcRect l="17285" t="18947" r="14532"/>
          <a:stretch>
            <a:fillRect/>
          </a:stretch>
        </p:blipFill>
        <p:spPr>
          <a:xfrm>
            <a:off x="0" y="0"/>
            <a:ext cx="8830733" cy="1076018"/>
          </a:xfrm>
          <a:prstGeom prst="rect">
            <a:avLst/>
          </a:prstGeom>
        </p:spPr>
      </p:pic>
      <p:sp>
        <p:nvSpPr>
          <p:cNvPr id="33" name="Text 4"/>
          <p:cNvSpPr/>
          <p:nvPr/>
        </p:nvSpPr>
        <p:spPr>
          <a:xfrm>
            <a:off x="1361631" y="3586164"/>
            <a:ext cx="9468738" cy="876792"/>
          </a:xfrm>
          <a:prstGeom prst="rect">
            <a:avLst/>
          </a:prstGeom>
          <a:noFill/>
        </p:spPr>
        <p:txBody>
          <a:bodyPr wrap="square" lIns="91440" tIns="45720" rIns="91440" bIns="45720" rtlCol="0" anchor="ctr"/>
          <a:lstStyle/>
          <a:p>
            <a:pPr algn="ctr">
              <a:spcAft>
                <a:spcPts val="600"/>
              </a:spcAft>
            </a:pPr>
            <a:r>
              <a:rPr lang="zh-CN" altLang="zh-CN" sz="2000" b="1" dirty="0">
                <a:effectLst/>
                <a:latin typeface="Microsoft YaHei" pitchFamily="34" charset="-122"/>
                <a:ea typeface="Microsoft YaHei" pitchFamily="34" charset="-122"/>
                <a:cs typeface="宋体" pitchFamily="2" charset="-122"/>
              </a:rPr>
              <a:t>戴海鹏</a:t>
            </a:r>
            <a:r>
              <a:rPr lang="en-US" altLang="zh-CN" sz="2000" b="1" baseline="30000" dirty="0">
                <a:effectLst/>
                <a:latin typeface="Microsoft YaHei" pitchFamily="34" charset="-122"/>
                <a:ea typeface="Microsoft YaHei" pitchFamily="34" charset="-122"/>
                <a:cs typeface="宋体" pitchFamily="2" charset="-122"/>
              </a:rPr>
              <a:t>1</a:t>
            </a:r>
            <a:r>
              <a:rPr lang="zh-CN" altLang="zh-CN" sz="2000" b="1" dirty="0">
                <a:effectLst/>
                <a:latin typeface="Microsoft YaHei" pitchFamily="34" charset="-122"/>
                <a:ea typeface="Microsoft YaHei" pitchFamily="34" charset="-122"/>
                <a:cs typeface="宋体" pitchFamily="2" charset="-122"/>
              </a:rPr>
              <a:t>，郑嘉琦</a:t>
            </a:r>
            <a:r>
              <a:rPr lang="en-US" altLang="zh-CN" sz="2000" b="1" baseline="30000" dirty="0">
                <a:effectLst/>
                <a:latin typeface="Microsoft YaHei" pitchFamily="34" charset="-122"/>
                <a:ea typeface="Microsoft YaHei" pitchFamily="34" charset="-122"/>
                <a:cs typeface="宋体" pitchFamily="2" charset="-122"/>
              </a:rPr>
              <a:t>1</a:t>
            </a:r>
            <a:r>
              <a:rPr lang="zh-CN" altLang="zh-CN" sz="2000" b="1" dirty="0">
                <a:effectLst/>
                <a:latin typeface="Microsoft YaHei" pitchFamily="34" charset="-122"/>
                <a:ea typeface="Microsoft YaHei" pitchFamily="34" charset="-122"/>
                <a:cs typeface="宋体" pitchFamily="2" charset="-122"/>
              </a:rPr>
              <a:t>，刘佳</a:t>
            </a:r>
            <a:r>
              <a:rPr lang="en-US" altLang="zh-CN" sz="2000" b="1" baseline="30000" dirty="0">
                <a:effectLst/>
                <a:latin typeface="Microsoft YaHei" pitchFamily="34" charset="-122"/>
                <a:ea typeface="Microsoft YaHei" pitchFamily="34" charset="-122"/>
                <a:cs typeface="宋体" pitchFamily="2" charset="-122"/>
              </a:rPr>
              <a:t>1</a:t>
            </a:r>
            <a:r>
              <a:rPr lang="zh-CN" altLang="zh-CN" sz="2000" b="1" dirty="0">
                <a:effectLst/>
                <a:latin typeface="Microsoft YaHei" pitchFamily="34" charset="-122"/>
                <a:ea typeface="Microsoft YaHei" pitchFamily="34" charset="-122"/>
                <a:cs typeface="宋体" pitchFamily="2" charset="-122"/>
              </a:rPr>
              <a:t>，屈毓锛</a:t>
            </a:r>
            <a:r>
              <a:rPr lang="en-US" altLang="zh-CN" sz="2000" b="1" baseline="30000" dirty="0">
                <a:effectLst/>
                <a:latin typeface="Microsoft YaHei" pitchFamily="34" charset="-122"/>
                <a:ea typeface="Microsoft YaHei" pitchFamily="34" charset="-122"/>
                <a:cs typeface="宋体" pitchFamily="2" charset="-122"/>
              </a:rPr>
              <a:t>2</a:t>
            </a:r>
            <a:r>
              <a:rPr lang="zh-CN" altLang="zh-CN" sz="2000" b="1" dirty="0">
                <a:effectLst/>
                <a:latin typeface="Microsoft YaHei" pitchFamily="34" charset="-122"/>
                <a:ea typeface="Microsoft YaHei" pitchFamily="34" charset="-122"/>
                <a:cs typeface="宋体" pitchFamily="2" charset="-122"/>
              </a:rPr>
              <a:t>，李猛</a:t>
            </a:r>
            <a:r>
              <a:rPr lang="en-US" altLang="zh-CN" sz="2000" b="1" baseline="30000" dirty="0">
                <a:effectLst/>
                <a:latin typeface="Microsoft YaHei" pitchFamily="34" charset="-122"/>
                <a:ea typeface="Microsoft YaHei" pitchFamily="34" charset="-122"/>
                <a:cs typeface="宋体" pitchFamily="2" charset="-122"/>
              </a:rPr>
              <a:t>1</a:t>
            </a:r>
            <a:r>
              <a:rPr lang="zh-CN" altLang="zh-CN" sz="2000" b="1" dirty="0">
                <a:effectLst/>
                <a:latin typeface="Microsoft YaHei" pitchFamily="34" charset="-122"/>
                <a:ea typeface="Microsoft YaHei" pitchFamily="34" charset="-122"/>
                <a:cs typeface="宋体" pitchFamily="2" charset="-122"/>
              </a:rPr>
              <a:t>，金莹</a:t>
            </a:r>
            <a:r>
              <a:rPr lang="en-US" altLang="zh-CN" sz="2000" b="1" baseline="30000" dirty="0">
                <a:effectLst/>
                <a:latin typeface="Microsoft YaHei" pitchFamily="34" charset="-122"/>
                <a:ea typeface="Microsoft YaHei" pitchFamily="34" charset="-122"/>
                <a:cs typeface="宋体" pitchFamily="2" charset="-122"/>
              </a:rPr>
              <a:t>1</a:t>
            </a:r>
            <a:r>
              <a:rPr lang="zh-CN" altLang="zh-CN" sz="2000" b="1" dirty="0">
                <a:effectLst/>
                <a:latin typeface="Microsoft YaHei" pitchFamily="34" charset="-122"/>
                <a:ea typeface="Microsoft YaHei" pitchFamily="34" charset="-122"/>
                <a:cs typeface="宋体" pitchFamily="2" charset="-122"/>
              </a:rPr>
              <a:t>，刘世喆</a:t>
            </a:r>
            <a:r>
              <a:rPr lang="en-US" altLang="zh-CN" sz="2000" b="1" baseline="30000" dirty="0">
                <a:effectLst/>
                <a:latin typeface="Microsoft YaHei" pitchFamily="34" charset="-122"/>
                <a:ea typeface="Microsoft YaHei" pitchFamily="34" charset="-122"/>
                <a:cs typeface="宋体" pitchFamily="2" charset="-122"/>
              </a:rPr>
              <a:t>1</a:t>
            </a:r>
            <a:r>
              <a:rPr lang="zh-CN" altLang="zh-CN" sz="2000" b="1" dirty="0">
                <a:effectLst/>
                <a:latin typeface="Microsoft YaHei" pitchFamily="34" charset="-122"/>
                <a:ea typeface="Microsoft YaHei" pitchFamily="34" charset="-122"/>
                <a:cs typeface="宋体" pitchFamily="2" charset="-122"/>
              </a:rPr>
              <a:t>，沈思</a:t>
            </a:r>
            <a:r>
              <a:rPr lang="en-US" altLang="zh-CN" sz="2000" b="1" baseline="30000" dirty="0">
                <a:effectLst/>
                <a:latin typeface="Microsoft YaHei" pitchFamily="34" charset="-122"/>
                <a:ea typeface="Microsoft YaHei" pitchFamily="34" charset="-122"/>
                <a:cs typeface="宋体" pitchFamily="2" charset="-122"/>
              </a:rPr>
              <a:t>1</a:t>
            </a:r>
            <a:r>
              <a:rPr lang="zh-CN" altLang="zh-CN" sz="2000" b="1" dirty="0">
                <a:effectLst/>
                <a:latin typeface="Microsoft YaHei" pitchFamily="34" charset="-122"/>
                <a:ea typeface="Microsoft YaHei" pitchFamily="34" charset="-122"/>
                <a:cs typeface="宋体" pitchFamily="2" charset="-122"/>
              </a:rPr>
              <a:t>，陈贵海</a:t>
            </a:r>
            <a:r>
              <a:rPr lang="en-US" altLang="zh-CN" sz="2000" b="1" baseline="30000" dirty="0">
                <a:effectLst/>
                <a:latin typeface="Microsoft YaHei" pitchFamily="34" charset="-122"/>
                <a:ea typeface="Microsoft YaHei" pitchFamily="34" charset="-122"/>
                <a:cs typeface="宋体" pitchFamily="2" charset="-122"/>
              </a:rPr>
              <a:t>1</a:t>
            </a:r>
            <a:endParaRPr lang="zh-CN" altLang="zh-CN" sz="2000" b="1" dirty="0">
              <a:effectLst/>
              <a:latin typeface="Microsoft YaHei" pitchFamily="34" charset="-122"/>
              <a:ea typeface="Microsoft YaHei" pitchFamily="34" charset="-122"/>
              <a:cs typeface="宋体" pitchFamily="2" charset="-122"/>
            </a:endParaRPr>
          </a:p>
        </p:txBody>
      </p:sp>
      <p:pic>
        <p:nvPicPr>
          <p:cNvPr id="38" name="图形 3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84486" y="129060"/>
            <a:ext cx="2362872" cy="792911"/>
          </a:xfrm>
          <a:prstGeom prst="rect">
            <a:avLst/>
          </a:prstGeom>
        </p:spPr>
      </p:pic>
      <p:grpSp>
        <p:nvGrpSpPr>
          <p:cNvPr id="45" name="组合 44"/>
          <p:cNvGrpSpPr/>
          <p:nvPr/>
        </p:nvGrpSpPr>
        <p:grpSpPr>
          <a:xfrm>
            <a:off x="4227740" y="4601821"/>
            <a:ext cx="3976682" cy="1790200"/>
            <a:chOff x="3835854" y="4645364"/>
            <a:chExt cx="3976682" cy="1790200"/>
          </a:xfrm>
        </p:grpSpPr>
        <p:pic>
          <p:nvPicPr>
            <p:cNvPr id="40" name="图片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5855" y="4645365"/>
              <a:ext cx="1135872" cy="1423624"/>
            </a:xfrm>
            <a:prstGeom prst="rect">
              <a:avLst/>
            </a:prstGeom>
          </p:spPr>
        </p:pic>
        <p:sp>
          <p:nvSpPr>
            <p:cNvPr id="41" name="矩形 40"/>
            <p:cNvSpPr/>
            <p:nvPr/>
          </p:nvSpPr>
          <p:spPr>
            <a:xfrm>
              <a:off x="3835854" y="6068989"/>
              <a:ext cx="1135873" cy="366575"/>
            </a:xfrm>
            <a:prstGeom prst="rect">
              <a:avLst/>
            </a:prstGeom>
          </p:spPr>
          <p:txBody>
            <a:bodyPr wrap="square" lIns="0" tIns="0" rIns="0" bIns="0">
              <a:spAutoFit/>
            </a:bodyPr>
            <a:lstStyle/>
            <a:p>
              <a:pPr algn="ctr">
                <a:lnSpc>
                  <a:spcPct val="150000"/>
                </a:lnSpc>
              </a:pPr>
              <a:r>
                <a:rPr lang="zh-CN" altLang="en-US" b="1" dirty="0">
                  <a:latin typeface="Microsoft YaHei" pitchFamily="34" charset="-122"/>
                  <a:ea typeface="Microsoft YaHei" pitchFamily="34" charset="-122"/>
                  <a:cs typeface="Arial" panose="020B0604020202090204" pitchFamily="34" charset="0"/>
                </a:rPr>
                <a:t>南京大学</a:t>
              </a:r>
              <a:r>
                <a:rPr lang="en-US" altLang="zh-CN" b="1" baseline="30000" dirty="0">
                  <a:latin typeface="Microsoft YaHei" pitchFamily="34" charset="-122"/>
                  <a:ea typeface="Microsoft YaHei" pitchFamily="34" charset="-122"/>
                  <a:cs typeface="Arial" panose="020B0604020202090204" pitchFamily="34" charset="0"/>
                </a:rPr>
                <a:t>1</a:t>
              </a:r>
            </a:p>
          </p:txBody>
        </p:sp>
        <p:pic>
          <p:nvPicPr>
            <p:cNvPr id="43" name="图片 42"/>
            <p:cNvPicPr>
              <a:picLocks noChangeAspect="1"/>
            </p:cNvPicPr>
            <p:nvPr/>
          </p:nvPicPr>
          <p:blipFill>
            <a:blip r:embed="rId7"/>
            <a:stretch>
              <a:fillRect/>
            </a:stretch>
          </p:blipFill>
          <p:spPr>
            <a:xfrm>
              <a:off x="6096000" y="4645364"/>
              <a:ext cx="1421043" cy="1423624"/>
            </a:xfrm>
            <a:prstGeom prst="rect">
              <a:avLst/>
            </a:prstGeom>
          </p:spPr>
        </p:pic>
        <p:sp>
          <p:nvSpPr>
            <p:cNvPr id="44" name="矩形 43"/>
            <p:cNvSpPr/>
            <p:nvPr/>
          </p:nvSpPr>
          <p:spPr>
            <a:xfrm>
              <a:off x="5800506" y="6068989"/>
              <a:ext cx="2012030" cy="366575"/>
            </a:xfrm>
            <a:prstGeom prst="rect">
              <a:avLst/>
            </a:prstGeom>
          </p:spPr>
          <p:txBody>
            <a:bodyPr wrap="square" lIns="0" tIns="0" rIns="0" bIns="0">
              <a:spAutoFit/>
            </a:bodyPr>
            <a:lstStyle/>
            <a:p>
              <a:pPr algn="ctr">
                <a:lnSpc>
                  <a:spcPct val="150000"/>
                </a:lnSpc>
              </a:pPr>
              <a:r>
                <a:rPr lang="zh-CN" altLang="en-US" b="1" dirty="0">
                  <a:latin typeface="Microsoft YaHei" pitchFamily="34" charset="-122"/>
                  <a:ea typeface="Microsoft YaHei" pitchFamily="34" charset="-122"/>
                  <a:cs typeface="Arial" panose="020B0604020202090204" pitchFamily="34" charset="0"/>
                </a:rPr>
                <a:t>南京航空航天大学</a:t>
              </a:r>
              <a:r>
                <a:rPr lang="en-US" altLang="zh-CN" b="1" baseline="30000" dirty="0">
                  <a:latin typeface="Microsoft YaHei" pitchFamily="34" charset="-122"/>
                  <a:ea typeface="Microsoft YaHei" pitchFamily="34" charset="-122"/>
                  <a:cs typeface="Arial" panose="020B0604020202090204" pitchFamily="34" charset="0"/>
                </a:rPr>
                <a:t>2</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82880" y="227709"/>
            <a:ext cx="8862646" cy="584775"/>
          </a:xfrm>
          <a:prstGeom prst="rect">
            <a:avLst/>
          </a:prstGeom>
          <a:noFill/>
        </p:spPr>
        <p:txBody>
          <a:bodyPr wrap="square">
            <a:spAutoFit/>
          </a:bodyPr>
          <a:lstStyle/>
          <a:p>
            <a:r>
              <a:rPr lang="zh-CN" altLang="en-US" sz="3200" b="1" spc="-35" dirty="0">
                <a:solidFill>
                  <a:srgbClr val="001F5F"/>
                </a:solidFill>
                <a:latin typeface="微软雅黑" panose="020B0503020204020204" pitchFamily="34" charset="-122"/>
                <a:ea typeface="微软雅黑" panose="020B0503020204020204" pitchFamily="34" charset="-122"/>
                <a:cs typeface="+mj-cs"/>
              </a:rPr>
              <a:t>结论</a:t>
            </a:r>
            <a:endParaRPr lang="en-US" altLang="zh-CN" sz="3200" b="1" spc="-35" dirty="0">
              <a:solidFill>
                <a:srgbClr val="001F5F"/>
              </a:solidFill>
              <a:latin typeface="微软雅黑" panose="020B0503020204020204" pitchFamily="34" charset="-122"/>
              <a:ea typeface="微软雅黑" panose="020B0503020204020204" pitchFamily="34" charset="-122"/>
              <a:cs typeface="+mj-cs"/>
            </a:endParaRPr>
          </a:p>
        </p:txBody>
      </p:sp>
      <p:sp>
        <p:nvSpPr>
          <p:cNvPr id="29" name="object 18"/>
          <p:cNvSpPr txBox="1"/>
          <p:nvPr/>
        </p:nvSpPr>
        <p:spPr>
          <a:xfrm>
            <a:off x="419100" y="1108178"/>
            <a:ext cx="11353800" cy="2167260"/>
          </a:xfrm>
          <a:prstGeom prst="rect">
            <a:avLst/>
          </a:prstGeom>
        </p:spPr>
        <p:txBody>
          <a:bodyPr vert="horz" wrap="square" lIns="0" tIns="12700" rIns="0" bIns="0" rtlCol="0">
            <a:spAutoFit/>
          </a:bodyPr>
          <a:lstStyle/>
          <a:p>
            <a:pPr marL="355600" indent="-342900">
              <a:spcBef>
                <a:spcPts val="600"/>
              </a:spcBef>
              <a:spcAft>
                <a:spcPts val="600"/>
              </a:spcAft>
              <a:buSzPct val="79000"/>
              <a:buFont typeface="Wingdings" panose="05000000000000000000" pitchFamily="2" charset="2"/>
              <a:buChar char="n"/>
              <a:tabLst>
                <a:tab pos="354965" algn="l"/>
              </a:tabLst>
            </a:pPr>
            <a:r>
              <a:rPr lang="zh-CN" altLang="en-US" sz="2000" b="1" spc="-5" dirty="0">
                <a:latin typeface="微软雅黑" panose="020B0503020204020204" pitchFamily="34" charset="-122"/>
                <a:ea typeface="微软雅黑" panose="020B0503020204020204" pitchFamily="34" charset="-122"/>
              </a:rPr>
              <a:t>大模型掀起的教育变革洪流不可逆转，亦无需回避</a:t>
            </a:r>
            <a:endParaRPr lang="en-US" altLang="zh-CN" sz="2000" b="1" spc="-5" dirty="0">
              <a:latin typeface="微软雅黑" panose="020B0503020204020204" pitchFamily="34" charset="-122"/>
              <a:ea typeface="微软雅黑" panose="020B0503020204020204" pitchFamily="34" charset="-122"/>
            </a:endParaRPr>
          </a:p>
          <a:p>
            <a:pPr marL="355600" indent="-342900">
              <a:spcBef>
                <a:spcPts val="600"/>
              </a:spcBef>
              <a:spcAft>
                <a:spcPts val="600"/>
              </a:spcAft>
              <a:buSzPct val="79000"/>
              <a:buFont typeface="Wingdings" panose="05000000000000000000" pitchFamily="2" charset="2"/>
              <a:buChar char="n"/>
              <a:tabLst>
                <a:tab pos="354965" algn="l"/>
              </a:tabLst>
            </a:pPr>
            <a:r>
              <a:rPr lang="zh-CN" altLang="en-US" sz="2000" b="1" spc="-5" dirty="0">
                <a:latin typeface="微软雅黑" panose="020B0503020204020204" pitchFamily="34" charset="-122"/>
                <a:ea typeface="微软雅黑" panose="020B0503020204020204" pitchFamily="34" charset="-122"/>
              </a:rPr>
              <a:t>充分发挥大模型技术赋能作用，防范学生对大模型形成技术依赖 </a:t>
            </a:r>
            <a:endParaRPr lang="en-US" altLang="zh-CN" sz="2000" b="1" spc="-5" dirty="0">
              <a:latin typeface="微软雅黑" panose="020B0503020204020204" pitchFamily="34" charset="-122"/>
              <a:ea typeface="微软雅黑" panose="020B0503020204020204" pitchFamily="34" charset="-122"/>
            </a:endParaRPr>
          </a:p>
          <a:p>
            <a:pPr marL="355600" indent="-342900">
              <a:spcBef>
                <a:spcPts val="600"/>
              </a:spcBef>
              <a:spcAft>
                <a:spcPts val="600"/>
              </a:spcAft>
              <a:buSzPct val="79000"/>
              <a:buFont typeface="Wingdings" panose="05000000000000000000" pitchFamily="2" charset="2"/>
              <a:buChar char="n"/>
              <a:tabLst>
                <a:tab pos="354965" algn="l"/>
              </a:tabLst>
            </a:pPr>
            <a:r>
              <a:rPr lang="zh-CN" altLang="en-US" sz="2000" b="1" spc="-5" dirty="0">
                <a:latin typeface="微软雅黑" panose="020B0503020204020204" pitchFamily="34" charset="-122"/>
                <a:ea typeface="微软雅黑" panose="020B0503020204020204" pitchFamily="34" charset="-122"/>
              </a:rPr>
              <a:t>设计能对抗大模型输出的实验题课，面向大模型盲点能力发布任务</a:t>
            </a:r>
            <a:endParaRPr lang="en-US" altLang="zh-CN" sz="2000" b="1" spc="-5" dirty="0">
              <a:latin typeface="微软雅黑" panose="020B0503020204020204" pitchFamily="34" charset="-122"/>
              <a:ea typeface="微软雅黑" panose="020B0503020204020204" pitchFamily="34" charset="-122"/>
            </a:endParaRPr>
          </a:p>
          <a:p>
            <a:pPr marL="355600" indent="-342900">
              <a:spcBef>
                <a:spcPts val="600"/>
              </a:spcBef>
              <a:spcAft>
                <a:spcPts val="600"/>
              </a:spcAft>
              <a:buSzPct val="79000"/>
              <a:buFont typeface="Wingdings" panose="05000000000000000000" pitchFamily="2" charset="2"/>
              <a:buChar char="n"/>
              <a:tabLst>
                <a:tab pos="354965" algn="l"/>
              </a:tabLst>
            </a:pPr>
            <a:r>
              <a:rPr lang="zh-CN" altLang="en-US" sz="2000" b="1" spc="-5" dirty="0">
                <a:latin typeface="微软雅黑" panose="020B0503020204020204" pitchFamily="34" charset="-122"/>
                <a:ea typeface="微软雅黑" panose="020B0503020204020204" pitchFamily="34" charset="-122"/>
              </a:rPr>
              <a:t>积极引导学生进行实质性思考、亲历性调试、批判性验证和创造性探索</a:t>
            </a:r>
            <a:endParaRPr lang="en-US" altLang="zh-CN" sz="2000" b="1" spc="-5" dirty="0">
              <a:latin typeface="微软雅黑" panose="020B0503020204020204" pitchFamily="34" charset="-122"/>
              <a:ea typeface="微软雅黑" panose="020B0503020204020204" pitchFamily="34" charset="-122"/>
            </a:endParaRPr>
          </a:p>
          <a:p>
            <a:pPr marL="355600" indent="-342900">
              <a:spcBef>
                <a:spcPts val="600"/>
              </a:spcBef>
              <a:spcAft>
                <a:spcPts val="600"/>
              </a:spcAft>
              <a:buSzPct val="79000"/>
              <a:buFont typeface="Wingdings" panose="05000000000000000000" pitchFamily="2" charset="2"/>
              <a:buChar char="n"/>
              <a:tabLst>
                <a:tab pos="354965" algn="l"/>
              </a:tabLst>
            </a:pPr>
            <a:r>
              <a:rPr lang="zh-CN" altLang="en-US" sz="2000" b="1" spc="-5" dirty="0">
                <a:latin typeface="微软雅黑" panose="020B0503020204020204" pitchFamily="34" charset="-122"/>
                <a:ea typeface="微软雅黑" panose="020B0503020204020204" pitchFamily="34" charset="-122"/>
              </a:rPr>
              <a:t>坚守教育初心：培养能够独立思考、勇于探索、能解决复杂真实问题的学生</a:t>
            </a:r>
          </a:p>
        </p:txBody>
      </p:sp>
      <p:pic>
        <p:nvPicPr>
          <p:cNvPr id="6" name="图片 5"/>
          <p:cNvPicPr>
            <a:picLocks noChangeAspect="1"/>
          </p:cNvPicPr>
          <p:nvPr/>
        </p:nvPicPr>
        <p:blipFill>
          <a:blip r:embed="rId3"/>
          <a:stretch>
            <a:fillRect/>
          </a:stretch>
        </p:blipFill>
        <p:spPr>
          <a:xfrm>
            <a:off x="4430704" y="3836800"/>
            <a:ext cx="3400929" cy="1913022"/>
          </a:xfrm>
          <a:prstGeom prst="rect">
            <a:avLst/>
          </a:prstGeom>
        </p:spPr>
      </p:pic>
      <p:pic>
        <p:nvPicPr>
          <p:cNvPr id="8" name="图片 7"/>
          <p:cNvPicPr>
            <a:picLocks noChangeAspect="1"/>
          </p:cNvPicPr>
          <p:nvPr/>
        </p:nvPicPr>
        <p:blipFill>
          <a:blip r:embed="rId4"/>
          <a:stretch>
            <a:fillRect/>
          </a:stretch>
        </p:blipFill>
        <p:spPr>
          <a:xfrm>
            <a:off x="566882" y="3836800"/>
            <a:ext cx="3400929" cy="1913022"/>
          </a:xfrm>
          <a:prstGeom prst="rect">
            <a:avLst/>
          </a:prstGeom>
        </p:spPr>
      </p:pic>
      <p:pic>
        <p:nvPicPr>
          <p:cNvPr id="10" name="图片 9"/>
          <p:cNvPicPr>
            <a:picLocks noChangeAspect="1"/>
          </p:cNvPicPr>
          <p:nvPr/>
        </p:nvPicPr>
        <p:blipFill>
          <a:blip r:embed="rId5"/>
          <a:stretch>
            <a:fillRect/>
          </a:stretch>
        </p:blipFill>
        <p:spPr>
          <a:xfrm>
            <a:off x="8294526" y="3836799"/>
            <a:ext cx="3400927" cy="191302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 4"/>
          <p:cNvSpPr/>
          <p:nvPr/>
        </p:nvSpPr>
        <p:spPr>
          <a:xfrm>
            <a:off x="1662112" y="1114331"/>
            <a:ext cx="8588375" cy="1771015"/>
          </a:xfrm>
          <a:prstGeom prst="rect">
            <a:avLst/>
          </a:prstGeom>
          <a:noFill/>
        </p:spPr>
        <p:txBody>
          <a:bodyPr wrap="square" lIns="91440" tIns="45720" rIns="91440" bIns="45720" rtlCol="0" anchor="ctr"/>
          <a:lstStyle/>
          <a:p>
            <a:pPr marL="0" indent="0" algn="ctr">
              <a:lnSpc>
                <a:spcPct val="100000"/>
              </a:lnSpc>
              <a:buNone/>
            </a:pPr>
            <a:r>
              <a:rPr lang="en-US" sz="4800" b="1" dirty="0">
                <a:solidFill>
                  <a:srgbClr val="002060"/>
                </a:solidFill>
                <a:latin typeface="Microsoft YaHei" pitchFamily="34" charset="-122"/>
                <a:ea typeface="Microsoft YaHei" pitchFamily="34" charset="-122"/>
                <a:cs typeface="Arial" panose="020B0604020202090204" pitchFamily="34" charset="0"/>
              </a:rPr>
              <a:t>THANKS!</a:t>
            </a:r>
          </a:p>
        </p:txBody>
      </p:sp>
      <p:sp>
        <p:nvSpPr>
          <p:cNvPr id="19" name="Text 17"/>
          <p:cNvSpPr/>
          <p:nvPr/>
        </p:nvSpPr>
        <p:spPr>
          <a:xfrm>
            <a:off x="2131695" y="868680"/>
            <a:ext cx="2756535" cy="554355"/>
          </a:xfrm>
          <a:prstGeom prst="rect">
            <a:avLst/>
          </a:prstGeom>
          <a:noFill/>
        </p:spPr>
        <p:txBody>
          <a:bodyPr wrap="square" lIns="45720" tIns="91440" rIns="91440" bIns="45720" rtlCol="0" anchor="ctr"/>
          <a:lstStyle/>
          <a:p>
            <a:pPr marL="0" indent="0">
              <a:lnSpc>
                <a:spcPct val="100000"/>
              </a:lnSpc>
              <a:buNone/>
            </a:pPr>
            <a:endParaRPr lang="en-US" sz="1600" dirty="0"/>
          </a:p>
        </p:txBody>
      </p:sp>
      <p:pic>
        <p:nvPicPr>
          <p:cNvPr id="27" name="图片 26" descr="底图-01"/>
          <p:cNvPicPr>
            <a:picLocks noChangeAspect="1"/>
          </p:cNvPicPr>
          <p:nvPr/>
        </p:nvPicPr>
        <p:blipFill rotWithShape="1">
          <a:blip r:embed="rId3"/>
          <a:srcRect l="17285" t="18947" r="14532"/>
          <a:stretch>
            <a:fillRect/>
          </a:stretch>
        </p:blipFill>
        <p:spPr>
          <a:xfrm>
            <a:off x="0" y="0"/>
            <a:ext cx="8830733" cy="1076018"/>
          </a:xfrm>
          <a:prstGeom prst="rect">
            <a:avLst/>
          </a:prstGeom>
        </p:spPr>
      </p:pic>
      <p:pic>
        <p:nvPicPr>
          <p:cNvPr id="28" name="图形 2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84486" y="129060"/>
            <a:ext cx="2362872" cy="792911"/>
          </a:xfrm>
          <a:prstGeom prst="rect">
            <a:avLst/>
          </a:prstGeom>
        </p:spPr>
      </p:pic>
      <p:cxnSp>
        <p:nvCxnSpPr>
          <p:cNvPr id="29" name="直接连接符 11"/>
          <p:cNvCxnSpPr/>
          <p:nvPr/>
        </p:nvCxnSpPr>
        <p:spPr bwMode="auto">
          <a:xfrm>
            <a:off x="1662112" y="2594992"/>
            <a:ext cx="8640960" cy="0"/>
          </a:xfrm>
          <a:prstGeom prst="line">
            <a:avLst/>
          </a:prstGeom>
          <a:solidFill>
            <a:schemeClr val="bg1"/>
          </a:solidFill>
          <a:ln w="28575" cap="flat" cmpd="sng" algn="ctr">
            <a:solidFill>
              <a:srgbClr val="000066"/>
            </a:solidFill>
            <a:prstDash val="solid"/>
            <a:round/>
            <a:headEnd type="none" w="med" len="med"/>
            <a:tailEnd type="none" w="med" len="med"/>
          </a:ln>
          <a:effectLst/>
        </p:spPr>
      </p:cxnSp>
      <p:pic>
        <p:nvPicPr>
          <p:cNvPr id="37" name="图片 36"/>
          <p:cNvPicPr>
            <a:picLocks noChangeAspect="1"/>
          </p:cNvPicPr>
          <p:nvPr/>
        </p:nvPicPr>
        <p:blipFill rotWithShape="1">
          <a:blip r:embed="rId6"/>
          <a:srcRect t="14082" b="14082"/>
          <a:stretch>
            <a:fillRect/>
          </a:stretch>
        </p:blipFill>
        <p:spPr>
          <a:xfrm>
            <a:off x="3670300" y="2923659"/>
            <a:ext cx="4851400" cy="348508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68812" y="227709"/>
            <a:ext cx="6817839" cy="584775"/>
          </a:xfrm>
          <a:prstGeom prst="rect">
            <a:avLst/>
          </a:prstGeom>
          <a:noFill/>
        </p:spPr>
        <p:txBody>
          <a:bodyPr wrap="square">
            <a:spAutoFit/>
          </a:bodyPr>
          <a:lstStyle/>
          <a:p>
            <a:pPr marL="0" indent="0">
              <a:lnSpc>
                <a:spcPct val="100000"/>
              </a:lnSpc>
              <a:buNone/>
            </a:pPr>
            <a:r>
              <a:rPr lang="en-US" altLang="zh-CN" sz="3200" b="1" spc="-35" dirty="0" err="1">
                <a:solidFill>
                  <a:srgbClr val="001F5F"/>
                </a:solidFill>
                <a:latin typeface="微软雅黑" panose="020B0503020204020204" pitchFamily="34" charset="-122"/>
                <a:ea typeface="微软雅黑" panose="020B0503020204020204" pitchFamily="34" charset="-122"/>
                <a:cs typeface="+mj-cs"/>
              </a:rPr>
              <a:t>大模型</a:t>
            </a:r>
            <a:r>
              <a:rPr lang="zh-CN" altLang="en-US" sz="3200" b="1" spc="-35" dirty="0">
                <a:solidFill>
                  <a:srgbClr val="001F5F"/>
                </a:solidFill>
                <a:latin typeface="微软雅黑" panose="020B0503020204020204" pitchFamily="34" charset="-122"/>
                <a:ea typeface="微软雅黑" panose="020B0503020204020204" pitchFamily="34" charset="-122"/>
                <a:cs typeface="+mj-cs"/>
              </a:rPr>
              <a:t>的浪潮势不可挡</a:t>
            </a:r>
            <a:endParaRPr lang="en-US" altLang="zh-CN" sz="3200" b="1" spc="-35" dirty="0">
              <a:solidFill>
                <a:srgbClr val="001F5F"/>
              </a:solidFill>
              <a:latin typeface="微软雅黑" panose="020B0503020204020204" pitchFamily="34" charset="-122"/>
              <a:ea typeface="微软雅黑" panose="020B0503020204020204" pitchFamily="34" charset="-122"/>
              <a:cs typeface="+mj-cs"/>
            </a:endParaRPr>
          </a:p>
        </p:txBody>
      </p:sp>
      <p:pic>
        <p:nvPicPr>
          <p:cNvPr id="7" name="Image 0" descr="https://test-kimi-img.moonshot.cn/pub/slides/slides_tmpl/image/25-06-10-18:55:27-d140u7sh6th60oqvcu80.png"/>
          <p:cNvPicPr>
            <a:picLocks noChangeAspect="1"/>
          </p:cNvPicPr>
          <p:nvPr/>
        </p:nvPicPr>
        <p:blipFill>
          <a:blip r:embed="rId3"/>
          <a:srcRect b="42278"/>
          <a:stretch>
            <a:fillRect/>
          </a:stretch>
        </p:blipFill>
        <p:spPr>
          <a:xfrm>
            <a:off x="992778" y="3891113"/>
            <a:ext cx="4667794" cy="2739178"/>
          </a:xfrm>
          <a:prstGeom prst="rect">
            <a:avLst/>
          </a:prstGeom>
        </p:spPr>
      </p:pic>
      <p:pic>
        <p:nvPicPr>
          <p:cNvPr id="2" name="图片 1"/>
          <p:cNvPicPr>
            <a:picLocks noChangeAspect="1"/>
          </p:cNvPicPr>
          <p:nvPr/>
        </p:nvPicPr>
        <p:blipFill>
          <a:blip r:embed="rId4"/>
          <a:srcRect r="650" b="6432"/>
          <a:stretch>
            <a:fillRect/>
          </a:stretch>
        </p:blipFill>
        <p:spPr>
          <a:xfrm>
            <a:off x="1246172" y="2256577"/>
            <a:ext cx="2418644" cy="735307"/>
          </a:xfrm>
          <a:prstGeom prst="rect">
            <a:avLst/>
          </a:prstGeom>
        </p:spPr>
      </p:pic>
      <p:grpSp>
        <p:nvGrpSpPr>
          <p:cNvPr id="9" name="组合 8">
            <a:extLst>
              <a:ext uri="{FF2B5EF4-FFF2-40B4-BE49-F238E27FC236}">
                <a16:creationId xmlns:a16="http://schemas.microsoft.com/office/drawing/2014/main" id="{678172A1-AF12-CB47-9D0A-BA6EEFBB3CF3}"/>
              </a:ext>
            </a:extLst>
          </p:cNvPr>
          <p:cNvGrpSpPr/>
          <p:nvPr/>
        </p:nvGrpSpPr>
        <p:grpSpPr>
          <a:xfrm>
            <a:off x="6513106" y="2331807"/>
            <a:ext cx="1980842" cy="537084"/>
            <a:chOff x="580063" y="4662273"/>
            <a:chExt cx="1980842" cy="537084"/>
          </a:xfrm>
        </p:grpSpPr>
        <p:pic>
          <p:nvPicPr>
            <p:cNvPr id="3" name="图片 2"/>
            <p:cNvPicPr>
              <a:picLocks noChangeAspect="1"/>
            </p:cNvPicPr>
            <p:nvPr/>
          </p:nvPicPr>
          <p:blipFill>
            <a:blip r:embed="rId5"/>
            <a:srcRect r="2471" b="5231"/>
            <a:stretch>
              <a:fillRect/>
            </a:stretch>
          </p:blipFill>
          <p:spPr>
            <a:xfrm>
              <a:off x="1088087" y="4670270"/>
              <a:ext cx="1472818" cy="529087"/>
            </a:xfrm>
            <a:prstGeom prst="rect">
              <a:avLst/>
            </a:prstGeom>
          </p:spPr>
        </p:pic>
        <p:pic>
          <p:nvPicPr>
            <p:cNvPr id="4" name="图片 3"/>
            <p:cNvPicPr>
              <a:picLocks noChangeAspect="1"/>
            </p:cNvPicPr>
            <p:nvPr/>
          </p:nvPicPr>
          <p:blipFill>
            <a:blip r:embed="rId6"/>
            <a:srcRect r="6228" b="5347"/>
            <a:stretch>
              <a:fillRect/>
            </a:stretch>
          </p:blipFill>
          <p:spPr>
            <a:xfrm>
              <a:off x="580063" y="4662273"/>
              <a:ext cx="600512" cy="537084"/>
            </a:xfrm>
            <a:prstGeom prst="rect">
              <a:avLst/>
            </a:prstGeom>
          </p:spPr>
        </p:pic>
      </p:grpSp>
      <p:pic>
        <p:nvPicPr>
          <p:cNvPr id="11" name="图片 10"/>
          <p:cNvPicPr>
            <a:picLocks noChangeAspect="1"/>
          </p:cNvPicPr>
          <p:nvPr/>
        </p:nvPicPr>
        <p:blipFill rotWithShape="1">
          <a:blip r:embed="rId7"/>
          <a:srcRect r="2372" b="1336"/>
          <a:stretch/>
        </p:blipFill>
        <p:spPr>
          <a:xfrm>
            <a:off x="5819186" y="3081573"/>
            <a:ext cx="5385908" cy="3714128"/>
          </a:xfrm>
          <a:prstGeom prst="rect">
            <a:avLst/>
          </a:prstGeom>
          <a:ln>
            <a:solidFill>
              <a:srgbClr val="001F5F"/>
            </a:solidFill>
          </a:ln>
        </p:spPr>
      </p:pic>
      <p:pic>
        <p:nvPicPr>
          <p:cNvPr id="15" name="图片 14">
            <a:extLst>
              <a:ext uri="{FF2B5EF4-FFF2-40B4-BE49-F238E27FC236}">
                <a16:creationId xmlns:a16="http://schemas.microsoft.com/office/drawing/2014/main" id="{E6261F69-2787-E04B-A7D0-54BE3642D838}"/>
              </a:ext>
            </a:extLst>
          </p:cNvPr>
          <p:cNvPicPr>
            <a:picLocks noChangeAspect="1"/>
          </p:cNvPicPr>
          <p:nvPr/>
        </p:nvPicPr>
        <p:blipFill>
          <a:blip r:embed="rId8">
            <a:clrChange>
              <a:clrFrom>
                <a:srgbClr val="F8F7F6"/>
              </a:clrFrom>
              <a:clrTo>
                <a:srgbClr val="F8F7F6">
                  <a:alpha val="0"/>
                </a:srgbClr>
              </a:clrTo>
            </a:clrChange>
            <a:alphaModFix/>
          </a:blip>
          <a:stretch>
            <a:fillRect/>
          </a:stretch>
        </p:blipFill>
        <p:spPr>
          <a:xfrm>
            <a:off x="8907872" y="2244233"/>
            <a:ext cx="1712752" cy="721616"/>
          </a:xfrm>
          <a:prstGeom prst="rect">
            <a:avLst/>
          </a:prstGeom>
        </p:spPr>
      </p:pic>
      <p:pic>
        <p:nvPicPr>
          <p:cNvPr id="16" name="图片 15">
            <a:extLst>
              <a:ext uri="{FF2B5EF4-FFF2-40B4-BE49-F238E27FC236}">
                <a16:creationId xmlns:a16="http://schemas.microsoft.com/office/drawing/2014/main" id="{23FE482E-D69A-AB4A-AE0A-17B1398B972C}"/>
              </a:ext>
            </a:extLst>
          </p:cNvPr>
          <p:cNvPicPr>
            <a:picLocks noChangeAspect="1"/>
          </p:cNvPicPr>
          <p:nvPr/>
        </p:nvPicPr>
        <p:blipFill>
          <a:blip r:embed="rId9">
            <a:clrChange>
              <a:clrFrom>
                <a:srgbClr val="F6F8FD"/>
              </a:clrFrom>
              <a:clrTo>
                <a:srgbClr val="F6F8FD">
                  <a:alpha val="0"/>
                </a:srgbClr>
              </a:clrTo>
            </a:clrChange>
          </a:blip>
          <a:stretch>
            <a:fillRect/>
          </a:stretch>
        </p:blipFill>
        <p:spPr>
          <a:xfrm>
            <a:off x="4000076" y="2290644"/>
            <a:ext cx="2266379" cy="704698"/>
          </a:xfrm>
          <a:prstGeom prst="rect">
            <a:avLst/>
          </a:prstGeom>
        </p:spPr>
      </p:pic>
      <p:sp>
        <p:nvSpPr>
          <p:cNvPr id="17" name="object 18">
            <a:extLst>
              <a:ext uri="{FF2B5EF4-FFF2-40B4-BE49-F238E27FC236}">
                <a16:creationId xmlns:a16="http://schemas.microsoft.com/office/drawing/2014/main" id="{768B439A-5887-5249-BA4E-5FE0D1F55625}"/>
              </a:ext>
            </a:extLst>
          </p:cNvPr>
          <p:cNvSpPr txBox="1"/>
          <p:nvPr/>
        </p:nvSpPr>
        <p:spPr>
          <a:xfrm>
            <a:off x="419100" y="1108178"/>
            <a:ext cx="11468099" cy="1090042"/>
          </a:xfrm>
          <a:prstGeom prst="rect">
            <a:avLst/>
          </a:prstGeom>
        </p:spPr>
        <p:txBody>
          <a:bodyPr vert="horz" wrap="square" lIns="0" tIns="12700" rIns="0" bIns="0" rtlCol="0">
            <a:spAutoFit/>
          </a:bodyPr>
          <a:lstStyle/>
          <a:p>
            <a:pPr marL="355600" indent="-342900">
              <a:spcBef>
                <a:spcPts val="600"/>
              </a:spcBef>
              <a:spcAft>
                <a:spcPts val="600"/>
              </a:spcAft>
              <a:buSzPct val="79000"/>
              <a:buFont typeface="Wingdings" panose="05000000000000000000" pitchFamily="2" charset="2"/>
              <a:buChar char="n"/>
              <a:tabLst>
                <a:tab pos="354965" algn="l"/>
              </a:tabLst>
            </a:pPr>
            <a:r>
              <a:rPr lang="zh-CN" altLang="en-US" sz="2000" b="1" spc="-5" dirty="0">
                <a:latin typeface="微软雅黑" panose="020B0503020204020204" pitchFamily="34" charset="-122"/>
                <a:ea typeface="微软雅黑" panose="020B0503020204020204" pitchFamily="34" charset="-122"/>
              </a:rPr>
              <a:t>大语言模型（large language models，简称大模型）</a:t>
            </a:r>
            <a:r>
              <a:rPr lang="zh-CN" altLang="en-US" sz="2000" b="1" spc="-10" dirty="0">
                <a:latin typeface="微软雅黑" panose="020B0503020204020204" pitchFamily="34" charset="-122"/>
                <a:ea typeface="微软雅黑" panose="020B0503020204020204" pitchFamily="34" charset="-122"/>
              </a:rPr>
              <a:t>具备强大的问题分析与解决问题能力，能完成部分逻辑推导、公式建模、代码生成等任务，用户与其进行多轮交互能轻易地获取问题解决方案</a:t>
            </a:r>
            <a:endParaRPr lang="en-US" altLang="zh-CN" sz="2000" b="1" spc="-10" dirty="0">
              <a:latin typeface="微软雅黑" panose="020B0503020204020204" pitchFamily="34" charset="-122"/>
              <a:ea typeface="微软雅黑" panose="020B0503020204020204" pitchFamily="34" charset="-122"/>
            </a:endParaRPr>
          </a:p>
          <a:p>
            <a:pPr marL="355600" indent="-342900">
              <a:spcBef>
                <a:spcPts val="600"/>
              </a:spcBef>
              <a:spcAft>
                <a:spcPts val="600"/>
              </a:spcAft>
              <a:buSzPct val="79000"/>
              <a:buFont typeface="Wingdings" panose="05000000000000000000" pitchFamily="2" charset="2"/>
              <a:buChar char="n"/>
              <a:tabLst>
                <a:tab pos="354965" algn="l"/>
              </a:tabLst>
            </a:pPr>
            <a:r>
              <a:rPr lang="zh-CN" altLang="en-US" sz="2000" b="1" spc="-5" dirty="0">
                <a:latin typeface="微软雅黑" panose="020B0503020204020204" pitchFamily="34" charset="-122"/>
                <a:ea typeface="微软雅黑" panose="020B0503020204020204" pitchFamily="34" charset="-122"/>
              </a:rPr>
              <a:t>大模型是生产力工具，效率提升器，它为各行业领域带来前所未有的变革，使用浪潮势不可挡</a:t>
            </a:r>
            <a:endParaRPr lang="zh-CN" alt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82880" y="227709"/>
            <a:ext cx="8756583" cy="584775"/>
          </a:xfrm>
          <a:prstGeom prst="rect">
            <a:avLst/>
          </a:prstGeom>
          <a:noFill/>
        </p:spPr>
        <p:txBody>
          <a:bodyPr wrap="square">
            <a:spAutoFit/>
          </a:bodyPr>
          <a:lstStyle/>
          <a:p>
            <a:pPr marL="0" indent="0">
              <a:lnSpc>
                <a:spcPct val="100000"/>
              </a:lnSpc>
              <a:buNone/>
            </a:pPr>
            <a:r>
              <a:rPr lang="zh-CN" altLang="en-US" sz="3200" b="1" spc="-35" dirty="0">
                <a:solidFill>
                  <a:srgbClr val="001F5F"/>
                </a:solidFill>
                <a:latin typeface="微软雅黑" panose="020B0503020204020204" pitchFamily="34" charset="-122"/>
                <a:ea typeface="微软雅黑" panose="020B0503020204020204" pitchFamily="34" charset="-122"/>
                <a:cs typeface="+mj-cs"/>
              </a:rPr>
              <a:t>大模型遇见计算机实验教学：风险与机遇并存</a:t>
            </a:r>
            <a:endParaRPr lang="en-US" altLang="zh-CN" sz="3200" b="1" spc="-35" dirty="0">
              <a:solidFill>
                <a:srgbClr val="001F5F"/>
              </a:solidFill>
              <a:latin typeface="微软雅黑" panose="020B0503020204020204" pitchFamily="34" charset="-122"/>
              <a:ea typeface="微软雅黑" panose="020B0503020204020204" pitchFamily="34" charset="-122"/>
              <a:cs typeface="+mj-cs"/>
            </a:endParaRPr>
          </a:p>
        </p:txBody>
      </p:sp>
      <p:sp>
        <p:nvSpPr>
          <p:cNvPr id="6" name="object 18"/>
          <p:cNvSpPr txBox="1"/>
          <p:nvPr/>
        </p:nvSpPr>
        <p:spPr>
          <a:xfrm>
            <a:off x="419100" y="1148715"/>
            <a:ext cx="7016750" cy="4259308"/>
          </a:xfrm>
          <a:prstGeom prst="rect">
            <a:avLst/>
          </a:prstGeom>
        </p:spPr>
        <p:txBody>
          <a:bodyPr vert="horz" wrap="square" lIns="0" tIns="12700" rIns="0" bIns="0" rtlCol="0">
            <a:noAutofit/>
          </a:bodyPr>
          <a:lstStyle/>
          <a:p>
            <a:pPr marL="355600" indent="-342900">
              <a:spcBef>
                <a:spcPts val="600"/>
              </a:spcBef>
              <a:spcAft>
                <a:spcPts val="600"/>
              </a:spcAft>
              <a:buSzPct val="79000"/>
              <a:buFont typeface="Wingdings" panose="05000000000000000000" pitchFamily="2" charset="2"/>
              <a:buChar char="n"/>
              <a:tabLst>
                <a:tab pos="354965" algn="l"/>
              </a:tabLst>
            </a:pPr>
            <a:r>
              <a:rPr lang="zh-CN" altLang="en-US" sz="2000" b="1" spc="-5" dirty="0">
                <a:latin typeface="微软雅黑" panose="020B0503020204020204" pitchFamily="34" charset="-122"/>
                <a:ea typeface="微软雅黑" panose="020B0503020204020204" pitchFamily="34" charset="-122"/>
              </a:rPr>
              <a:t>在计算机网络实验教学过程中发现，学生滥用或依赖大模型会存在三个主要问题，偏离了课程教学初衷</a:t>
            </a:r>
          </a:p>
          <a:p>
            <a:pPr marL="812800" lvl="1" indent="-342900">
              <a:spcBef>
                <a:spcPts val="600"/>
              </a:spcBef>
              <a:spcAft>
                <a:spcPts val="600"/>
              </a:spcAft>
              <a:buSzPct val="79000"/>
              <a:buFont typeface="Wingdings" pitchFamily="2" charset="2"/>
              <a:buChar char="Ø"/>
              <a:tabLst>
                <a:tab pos="354965" algn="l"/>
              </a:tabLst>
            </a:pPr>
            <a:r>
              <a:rPr lang="zh-CN" altLang="en-US" b="1" spc="-5" dirty="0">
                <a:latin typeface="微软雅黑" panose="020B0503020204020204" pitchFamily="34" charset="-122"/>
                <a:ea typeface="微软雅黑" panose="020B0503020204020204" pitchFamily="34" charset="-122"/>
              </a:rPr>
              <a:t>代码理解空洞化</a:t>
            </a:r>
          </a:p>
          <a:p>
            <a:pPr marL="812800" lvl="1" indent="-342900">
              <a:spcBef>
                <a:spcPts val="600"/>
              </a:spcBef>
              <a:spcAft>
                <a:spcPts val="600"/>
              </a:spcAft>
              <a:buSzPct val="79000"/>
              <a:buFont typeface="Wingdings" pitchFamily="2" charset="2"/>
              <a:buChar char="Ø"/>
              <a:tabLst>
                <a:tab pos="354965" algn="l"/>
              </a:tabLst>
            </a:pPr>
            <a:r>
              <a:rPr lang="zh-CN" altLang="en-US" b="1" spc="-5" dirty="0">
                <a:latin typeface="微软雅黑" panose="020B0503020204020204" pitchFamily="34" charset="-122"/>
                <a:ea typeface="微软雅黑" panose="020B0503020204020204" pitchFamily="34" charset="-122"/>
              </a:rPr>
              <a:t>实践能力培养虚化</a:t>
            </a:r>
          </a:p>
          <a:p>
            <a:pPr marL="812800" lvl="1" indent="-342900">
              <a:spcBef>
                <a:spcPts val="600"/>
              </a:spcBef>
              <a:spcAft>
                <a:spcPts val="600"/>
              </a:spcAft>
              <a:buSzPct val="79000"/>
              <a:buFont typeface="Wingdings" pitchFamily="2" charset="2"/>
              <a:buChar char="Ø"/>
              <a:tabLst>
                <a:tab pos="354965" algn="l"/>
              </a:tabLst>
            </a:pPr>
            <a:r>
              <a:rPr lang="zh-CN" altLang="en-US" b="1" spc="-5" dirty="0">
                <a:latin typeface="微软雅黑" panose="020B0503020204020204" pitchFamily="34" charset="-122"/>
                <a:ea typeface="微软雅黑" panose="020B0503020204020204" pitchFamily="34" charset="-122"/>
              </a:rPr>
              <a:t>学习评价失真化</a:t>
            </a:r>
          </a:p>
          <a:p>
            <a:pPr marL="355600" lvl="0" indent="-342900">
              <a:spcBef>
                <a:spcPts val="600"/>
              </a:spcBef>
              <a:spcAft>
                <a:spcPts val="600"/>
              </a:spcAft>
              <a:buSzPct val="79000"/>
              <a:buFont typeface="Wingdings" panose="05000000000000000000" pitchFamily="2" charset="2"/>
              <a:buChar char="n"/>
              <a:tabLst>
                <a:tab pos="354965" algn="l"/>
              </a:tabLst>
            </a:pPr>
            <a:r>
              <a:rPr lang="zh-CN" altLang="en-US" sz="2000" b="1" spc="-5" dirty="0">
                <a:latin typeface="微软雅黑" panose="020B0503020204020204" pitchFamily="34" charset="-122"/>
                <a:ea typeface="微软雅黑" panose="020B0503020204020204" pitchFamily="34" charset="-122"/>
              </a:rPr>
              <a:t>促进大模型的合理使用能为教学带来新机遇与变革</a:t>
            </a:r>
            <a:endParaRPr lang="en-US" altLang="zh-CN" b="1" spc="-5" dirty="0">
              <a:latin typeface="微软雅黑" panose="020B0503020204020204" pitchFamily="34" charset="-122"/>
              <a:ea typeface="微软雅黑" panose="020B0503020204020204" pitchFamily="34" charset="-122"/>
            </a:endParaRPr>
          </a:p>
          <a:p>
            <a:pPr marL="812800" lvl="1" indent="-342900">
              <a:spcBef>
                <a:spcPts val="600"/>
              </a:spcBef>
              <a:spcAft>
                <a:spcPts val="600"/>
              </a:spcAft>
              <a:buSzPct val="79000"/>
              <a:buFont typeface="Wingdings" pitchFamily="2" charset="2"/>
              <a:buChar char="Ø"/>
              <a:tabLst>
                <a:tab pos="354965" algn="l"/>
              </a:tabLst>
            </a:pPr>
            <a:r>
              <a:rPr lang="zh-CN" altLang="en-US" b="1" spc="-5" dirty="0">
                <a:latin typeface="微软雅黑" panose="020B0503020204020204" pitchFamily="34" charset="-122"/>
                <a:ea typeface="微软雅黑" panose="020B0503020204020204" pitchFamily="34" charset="-122"/>
              </a:rPr>
              <a:t>重塑学习方式与教育理念</a:t>
            </a:r>
            <a:endParaRPr lang="en-US" altLang="zh-CN" b="1" spc="-5" dirty="0">
              <a:latin typeface="微软雅黑" panose="020B0503020204020204" pitchFamily="34" charset="-122"/>
              <a:ea typeface="微软雅黑" panose="020B0503020204020204" pitchFamily="34" charset="-122"/>
            </a:endParaRPr>
          </a:p>
          <a:p>
            <a:pPr marL="812800" lvl="1" indent="-342900">
              <a:spcBef>
                <a:spcPts val="600"/>
              </a:spcBef>
              <a:spcAft>
                <a:spcPts val="600"/>
              </a:spcAft>
              <a:buSzPct val="79000"/>
              <a:buFont typeface="Wingdings" pitchFamily="2" charset="2"/>
              <a:buChar char="Ø"/>
              <a:tabLst>
                <a:tab pos="354965" algn="l"/>
              </a:tabLst>
            </a:pPr>
            <a:r>
              <a:rPr lang="zh-CN" altLang="en-US" b="1" spc="-5" dirty="0">
                <a:latin typeface="微软雅黑" panose="020B0503020204020204" pitchFamily="34" charset="-122"/>
                <a:ea typeface="微软雅黑" panose="020B0503020204020204" pitchFamily="34" charset="-122"/>
              </a:rPr>
              <a:t>推动教学模式与评价机制升级</a:t>
            </a:r>
            <a:endParaRPr lang="en-US" altLang="zh-CN" b="1" spc="-5" dirty="0">
              <a:latin typeface="微软雅黑" panose="020B0503020204020204" pitchFamily="34" charset="-122"/>
              <a:ea typeface="微软雅黑" panose="020B0503020204020204" pitchFamily="34" charset="-122"/>
            </a:endParaRPr>
          </a:p>
          <a:p>
            <a:pPr marL="812800" lvl="1" indent="-342900">
              <a:spcBef>
                <a:spcPts val="600"/>
              </a:spcBef>
              <a:spcAft>
                <a:spcPts val="600"/>
              </a:spcAft>
              <a:buSzPct val="79000"/>
              <a:buFont typeface="Wingdings" pitchFamily="2" charset="2"/>
              <a:buChar char="Ø"/>
              <a:tabLst>
                <a:tab pos="354965" algn="l"/>
              </a:tabLst>
            </a:pPr>
            <a:r>
              <a:rPr lang="zh-CN" altLang="en-US" b="1" spc="-5" dirty="0">
                <a:latin typeface="微软雅黑" panose="020B0503020204020204" pitchFamily="34" charset="-122"/>
                <a:ea typeface="微软雅黑" panose="020B0503020204020204" pitchFamily="34" charset="-122"/>
              </a:rPr>
              <a:t>提升学生解决复杂问题能力</a:t>
            </a:r>
          </a:p>
        </p:txBody>
      </p:sp>
      <p:pic>
        <p:nvPicPr>
          <p:cNvPr id="3" name="图片 2" descr="绘制模型使用配图"/>
          <p:cNvPicPr>
            <a:picLocks noChangeAspect="1"/>
          </p:cNvPicPr>
          <p:nvPr/>
        </p:nvPicPr>
        <p:blipFill rotWithShape="1">
          <a:blip r:embed="rId3"/>
          <a:srcRect b="5748"/>
          <a:stretch/>
        </p:blipFill>
        <p:spPr>
          <a:xfrm>
            <a:off x="7628708" y="1148716"/>
            <a:ext cx="4108631" cy="2178048"/>
          </a:xfrm>
          <a:prstGeom prst="rect">
            <a:avLst/>
          </a:prstGeom>
        </p:spPr>
      </p:pic>
      <p:pic>
        <p:nvPicPr>
          <p:cNvPr id="4" name="图片 3" descr="绘制模型使用配图 (1)"/>
          <p:cNvPicPr>
            <a:picLocks noChangeAspect="1"/>
          </p:cNvPicPr>
          <p:nvPr/>
        </p:nvPicPr>
        <p:blipFill rotWithShape="1">
          <a:blip r:embed="rId4"/>
          <a:srcRect b="5748"/>
          <a:stretch/>
        </p:blipFill>
        <p:spPr>
          <a:xfrm>
            <a:off x="7628706" y="3647712"/>
            <a:ext cx="4108634" cy="217804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82879" y="227709"/>
            <a:ext cx="9225589" cy="584775"/>
          </a:xfrm>
          <a:prstGeom prst="rect">
            <a:avLst/>
          </a:prstGeom>
          <a:noFill/>
        </p:spPr>
        <p:txBody>
          <a:bodyPr wrap="square">
            <a:spAutoFit/>
          </a:bodyPr>
          <a:lstStyle/>
          <a:p>
            <a:r>
              <a:rPr lang="zh-CN" altLang="en-US" sz="3200" b="1" spc="-35" dirty="0">
                <a:solidFill>
                  <a:srgbClr val="001F5F"/>
                </a:solidFill>
                <a:latin typeface="微软雅黑" panose="020B0503020204020204" pitchFamily="34" charset="-122"/>
                <a:ea typeface="微软雅黑" panose="020B0503020204020204" pitchFamily="34" charset="-122"/>
                <a:cs typeface="+mj-cs"/>
              </a:rPr>
              <a:t>大模型下的计算机网络实验设计要求、目的和手段</a:t>
            </a:r>
            <a:endParaRPr lang="en-US" altLang="zh-CN" sz="3200" b="1" spc="-35" dirty="0">
              <a:solidFill>
                <a:srgbClr val="001F5F"/>
              </a:solidFill>
              <a:latin typeface="微软雅黑" panose="020B0503020204020204" pitchFamily="34" charset="-122"/>
              <a:ea typeface="微软雅黑" panose="020B0503020204020204" pitchFamily="34" charset="-122"/>
              <a:cs typeface="+mj-cs"/>
            </a:endParaRPr>
          </a:p>
        </p:txBody>
      </p:sp>
      <p:sp>
        <p:nvSpPr>
          <p:cNvPr id="52" name="Rounded Rectangle 181"/>
          <p:cNvSpPr/>
          <p:nvPr/>
        </p:nvSpPr>
        <p:spPr bwMode="invGray">
          <a:xfrm>
            <a:off x="328774" y="1226059"/>
            <a:ext cx="11534451" cy="820236"/>
          </a:xfrm>
          <a:prstGeom prst="roundRect">
            <a:avLst>
              <a:gd name="adj" fmla="val 0"/>
            </a:avLst>
          </a:prstGeom>
          <a:solidFill>
            <a:srgbClr val="DFE2F0"/>
          </a:solidFill>
          <a:ln w="25400">
            <a:solidFill>
              <a:srgbClr val="001F5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0000" tIns="0" rIns="180000" bIns="0" numCol="1" rtlCol="0" anchor="ctr" anchorCtr="1" compatLnSpc="1"/>
          <a:lstStyle/>
          <a:p>
            <a:pPr>
              <a:spcBef>
                <a:spcPts val="95"/>
              </a:spcBef>
            </a:pPr>
            <a:r>
              <a:rPr lang="zh-CN" altLang="en-US" sz="2000" b="1" spc="-10" dirty="0">
                <a:solidFill>
                  <a:schemeClr val="tx1"/>
                </a:solidFill>
                <a:latin typeface="微软雅黑" panose="020B0503020204020204" pitchFamily="34" charset="-122"/>
                <a:ea typeface="微软雅黑" panose="020B0503020204020204" pitchFamily="34" charset="-122"/>
                <a:cs typeface="微软雅黑"/>
              </a:rPr>
              <a:t>核心出发点：</a:t>
            </a:r>
            <a:r>
              <a:rPr lang="zh-CN" altLang="en-US" sz="2000" b="1" spc="-10" dirty="0">
                <a:solidFill>
                  <a:srgbClr val="C00000"/>
                </a:solidFill>
                <a:latin typeface="微软雅黑" panose="020B0503020204020204" pitchFamily="34" charset="-122"/>
                <a:ea typeface="微软雅黑" panose="020B0503020204020204" pitchFamily="34" charset="-122"/>
                <a:cs typeface="微软雅黑"/>
              </a:rPr>
              <a:t>对抗</a:t>
            </a:r>
            <a:r>
              <a:rPr lang="zh-CN" altLang="en-US" sz="2000" b="1" spc="-10" dirty="0">
                <a:solidFill>
                  <a:schemeClr val="tx1"/>
                </a:solidFill>
                <a:latin typeface="微软雅黑" panose="020B0503020204020204" pitchFamily="34" charset="-122"/>
                <a:ea typeface="微软雅黑" panose="020B0503020204020204" pitchFamily="34" charset="-122"/>
                <a:cs typeface="微软雅黑"/>
              </a:rPr>
              <a:t>大模型强大的代码生成能力，并</a:t>
            </a:r>
            <a:r>
              <a:rPr lang="zh-CN" altLang="en-US" sz="2000" b="1" spc="-10" dirty="0">
                <a:solidFill>
                  <a:srgbClr val="C00000"/>
                </a:solidFill>
                <a:latin typeface="微软雅黑" panose="020B0503020204020204" pitchFamily="34" charset="-122"/>
                <a:ea typeface="微软雅黑" panose="020B0503020204020204" pitchFamily="34" charset="-122"/>
                <a:cs typeface="微软雅黑"/>
              </a:rPr>
              <a:t>利用</a:t>
            </a:r>
            <a:r>
              <a:rPr lang="zh-CN" altLang="en-US" sz="2000" b="1" spc="-10" dirty="0">
                <a:solidFill>
                  <a:schemeClr val="tx1"/>
                </a:solidFill>
                <a:latin typeface="微软雅黑" panose="020B0503020204020204" pitchFamily="34" charset="-122"/>
                <a:ea typeface="微软雅黑" panose="020B0503020204020204" pitchFamily="34" charset="-122"/>
                <a:cs typeface="微软雅黑"/>
              </a:rPr>
              <a:t>其强大知识库与基础代码框架生成的辅助潜力，着重</a:t>
            </a:r>
            <a:r>
              <a:rPr lang="zh-CN" altLang="en-US" sz="2000" b="1" spc="-10" dirty="0">
                <a:solidFill>
                  <a:srgbClr val="C00000"/>
                </a:solidFill>
                <a:latin typeface="微软雅黑" panose="020B0503020204020204" pitchFamily="34" charset="-122"/>
                <a:ea typeface="微软雅黑" panose="020B0503020204020204" pitchFamily="34" charset="-122"/>
                <a:cs typeface="微软雅黑"/>
              </a:rPr>
              <a:t>提升</a:t>
            </a:r>
            <a:r>
              <a:rPr lang="zh-CN" altLang="en-US" sz="2000" b="1" spc="-10" dirty="0">
                <a:solidFill>
                  <a:schemeClr val="tx1"/>
                </a:solidFill>
                <a:latin typeface="微软雅黑" panose="020B0503020204020204" pitchFamily="34" charset="-122"/>
                <a:ea typeface="微软雅黑" panose="020B0503020204020204" pitchFamily="34" charset="-122"/>
                <a:cs typeface="微软雅黑"/>
              </a:rPr>
              <a:t>学生复杂问题下的分析与解决能力，积极</a:t>
            </a:r>
            <a:r>
              <a:rPr lang="zh-CN" altLang="en-US" sz="2000" b="1" spc="-10" dirty="0">
                <a:solidFill>
                  <a:srgbClr val="C00000"/>
                </a:solidFill>
                <a:latin typeface="微软雅黑" panose="020B0503020204020204" pitchFamily="34" charset="-122"/>
                <a:ea typeface="微软雅黑" panose="020B0503020204020204" pitchFamily="34" charset="-122"/>
                <a:cs typeface="微软雅黑"/>
              </a:rPr>
              <a:t>培养</a:t>
            </a:r>
            <a:r>
              <a:rPr lang="zh-CN" altLang="en-US" sz="2000" b="1" spc="-10" dirty="0">
                <a:solidFill>
                  <a:schemeClr val="tx1"/>
                </a:solidFill>
                <a:latin typeface="微软雅黑" panose="020B0503020204020204" pitchFamily="34" charset="-122"/>
                <a:ea typeface="微软雅黑" panose="020B0503020204020204" pitchFamily="34" charset="-122"/>
                <a:cs typeface="微软雅黑"/>
              </a:rPr>
              <a:t>学生创新性和批判性思维</a:t>
            </a:r>
            <a:endParaRPr lang="zh-CN" altLang="en-US" sz="2000" b="1" spc="-10" dirty="0">
              <a:solidFill>
                <a:srgbClr val="C00000"/>
              </a:solidFill>
              <a:latin typeface="微软雅黑" panose="020B0503020204020204" pitchFamily="34" charset="-122"/>
              <a:ea typeface="微软雅黑" panose="020B0503020204020204" pitchFamily="34" charset="-122"/>
              <a:cs typeface="微软雅黑"/>
            </a:endParaRPr>
          </a:p>
        </p:txBody>
      </p:sp>
      <p:grpSp>
        <p:nvGrpSpPr>
          <p:cNvPr id="7" name="组合 6"/>
          <p:cNvGrpSpPr/>
          <p:nvPr/>
        </p:nvGrpSpPr>
        <p:grpSpPr>
          <a:xfrm>
            <a:off x="1125112" y="2459870"/>
            <a:ext cx="9572074" cy="3794635"/>
            <a:chOff x="1125112" y="2459870"/>
            <a:chExt cx="9572074" cy="3794635"/>
          </a:xfrm>
        </p:grpSpPr>
        <p:sp>
          <p:nvSpPr>
            <p:cNvPr id="84" name="矩形 83"/>
            <p:cNvSpPr/>
            <p:nvPr/>
          </p:nvSpPr>
          <p:spPr>
            <a:xfrm>
              <a:off x="7910853" y="2725099"/>
              <a:ext cx="2786333" cy="3529405"/>
            </a:xfrm>
            <a:prstGeom prst="rect">
              <a:avLst/>
            </a:prstGeom>
            <a:ln w="3175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800" dirty="0"/>
            </a:p>
          </p:txBody>
        </p:sp>
        <p:sp>
          <p:nvSpPr>
            <p:cNvPr id="83" name="矩形 82"/>
            <p:cNvSpPr/>
            <p:nvPr/>
          </p:nvSpPr>
          <p:spPr>
            <a:xfrm>
              <a:off x="4989562" y="2725100"/>
              <a:ext cx="2786333" cy="3529405"/>
            </a:xfrm>
            <a:prstGeom prst="rect">
              <a:avLst/>
            </a:prstGeom>
            <a:ln w="3175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800" dirty="0"/>
            </a:p>
          </p:txBody>
        </p:sp>
        <p:sp>
          <p:nvSpPr>
            <p:cNvPr id="82" name="矩形 81"/>
            <p:cNvSpPr/>
            <p:nvPr/>
          </p:nvSpPr>
          <p:spPr>
            <a:xfrm>
              <a:off x="2087592" y="2716120"/>
              <a:ext cx="2786333" cy="3529405"/>
            </a:xfrm>
            <a:prstGeom prst="rect">
              <a:avLst/>
            </a:prstGeom>
            <a:ln w="31750">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800" dirty="0"/>
            </a:p>
          </p:txBody>
        </p:sp>
        <p:sp>
          <p:nvSpPr>
            <p:cNvPr id="54" name="圆角矩形 53"/>
            <p:cNvSpPr/>
            <p:nvPr/>
          </p:nvSpPr>
          <p:spPr>
            <a:xfrm>
              <a:off x="2261225" y="2459870"/>
              <a:ext cx="2434948" cy="512501"/>
            </a:xfrm>
            <a:prstGeom prst="roundRect">
              <a:avLst/>
            </a:prstGeom>
            <a:solidFill>
              <a:schemeClr val="accent2">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600" b="1" i="0" u="none" strike="noStrike" kern="1200" cap="none" spc="0" normalizeH="0" baseline="0" noProof="0" dirty="0">
                  <a:solidFill>
                    <a:prstClr val="black"/>
                  </a:solidFill>
                  <a:effectLst/>
                  <a:uLnTx/>
                  <a:uFillTx/>
                  <a:latin typeface="Microsoft YaHei" pitchFamily="34" charset="-122"/>
                  <a:ea typeface="Microsoft YaHei" pitchFamily="34" charset="-122"/>
                </a:rPr>
                <a:t>挖掘大模型盲点能力</a:t>
              </a:r>
            </a:p>
          </p:txBody>
        </p:sp>
        <p:sp>
          <p:nvSpPr>
            <p:cNvPr id="55" name="圆角矩形 54"/>
            <p:cNvSpPr/>
            <p:nvPr/>
          </p:nvSpPr>
          <p:spPr>
            <a:xfrm>
              <a:off x="2261225" y="3765448"/>
              <a:ext cx="2434950" cy="512501"/>
            </a:xfrm>
            <a:prstGeom prst="roundRect">
              <a:avLst/>
            </a:prstGeom>
            <a:solidFill>
              <a:schemeClr val="accent6">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600" b="1" dirty="0">
                  <a:solidFill>
                    <a:prstClr val="black"/>
                  </a:solidFill>
                  <a:latin typeface="Microsoft YaHei" pitchFamily="34" charset="-122"/>
                  <a:ea typeface="Microsoft YaHei" pitchFamily="34" charset="-122"/>
                </a:rPr>
                <a:t>防御大模型输出</a:t>
              </a:r>
            </a:p>
          </p:txBody>
        </p:sp>
        <p:sp>
          <p:nvSpPr>
            <p:cNvPr id="58" name="圆角矩形 57"/>
            <p:cNvSpPr/>
            <p:nvPr/>
          </p:nvSpPr>
          <p:spPr>
            <a:xfrm>
              <a:off x="5174474" y="2459870"/>
              <a:ext cx="2434948" cy="512501"/>
            </a:xfrm>
            <a:prstGeom prst="roundRect">
              <a:avLst/>
            </a:prstGeom>
            <a:solidFill>
              <a:schemeClr val="accent2">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b="1" dirty="0">
                  <a:solidFill>
                    <a:prstClr val="black"/>
                  </a:solidFill>
                  <a:latin typeface="Microsoft YaHei" pitchFamily="34" charset="-122"/>
                  <a:ea typeface="Microsoft YaHei" pitchFamily="34" charset="-122"/>
                </a:rPr>
                <a:t>增强人机协作工作流</a:t>
              </a:r>
            </a:p>
          </p:txBody>
        </p:sp>
        <p:sp>
          <p:nvSpPr>
            <p:cNvPr id="59" name="圆角矩形 58"/>
            <p:cNvSpPr/>
            <p:nvPr/>
          </p:nvSpPr>
          <p:spPr>
            <a:xfrm>
              <a:off x="5174474" y="3765448"/>
              <a:ext cx="2434948" cy="512501"/>
            </a:xfrm>
            <a:prstGeom prst="roundRect">
              <a:avLst/>
            </a:prstGeom>
            <a:solidFill>
              <a:schemeClr val="accent6">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b="1" dirty="0">
                  <a:solidFill>
                    <a:prstClr val="black"/>
                  </a:solidFill>
                  <a:latin typeface="Microsoft YaHei" pitchFamily="34" charset="-122"/>
                  <a:ea typeface="Microsoft YaHei" pitchFamily="34" charset="-122"/>
                </a:rPr>
                <a:t>转变大模型身份</a:t>
              </a:r>
            </a:p>
          </p:txBody>
        </p:sp>
        <p:sp>
          <p:nvSpPr>
            <p:cNvPr id="60" name="圆角矩形 59"/>
            <p:cNvSpPr/>
            <p:nvPr/>
          </p:nvSpPr>
          <p:spPr>
            <a:xfrm>
              <a:off x="8087722" y="2459870"/>
              <a:ext cx="2434948" cy="512501"/>
            </a:xfrm>
            <a:prstGeom prst="roundRect">
              <a:avLst/>
            </a:prstGeom>
            <a:solidFill>
              <a:schemeClr val="accent2">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b="1" dirty="0">
                  <a:solidFill>
                    <a:prstClr val="black"/>
                  </a:solidFill>
                  <a:latin typeface="Microsoft YaHei" pitchFamily="34" charset="-122"/>
                  <a:ea typeface="Microsoft YaHei" pitchFamily="34" charset="-122"/>
                </a:rPr>
                <a:t>瞄定前沿技术与创新</a:t>
              </a:r>
            </a:p>
          </p:txBody>
        </p:sp>
        <p:sp>
          <p:nvSpPr>
            <p:cNvPr id="61" name="圆角矩形 60"/>
            <p:cNvSpPr/>
            <p:nvPr/>
          </p:nvSpPr>
          <p:spPr>
            <a:xfrm>
              <a:off x="8087722" y="3765448"/>
              <a:ext cx="2434950" cy="512501"/>
            </a:xfrm>
            <a:prstGeom prst="roundRect">
              <a:avLst/>
            </a:prstGeom>
            <a:solidFill>
              <a:schemeClr val="accent6">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b="1" dirty="0">
                  <a:solidFill>
                    <a:prstClr val="black"/>
                  </a:solidFill>
                  <a:latin typeface="Microsoft YaHei" pitchFamily="34" charset="-122"/>
                  <a:ea typeface="Microsoft YaHei" pitchFamily="34" charset="-122"/>
                </a:rPr>
                <a:t>提升创新与批判思维</a:t>
              </a:r>
            </a:p>
          </p:txBody>
        </p:sp>
        <p:sp>
          <p:nvSpPr>
            <p:cNvPr id="62" name="燕尾形箭头 61"/>
            <p:cNvSpPr/>
            <p:nvPr/>
          </p:nvSpPr>
          <p:spPr>
            <a:xfrm rot="5400000">
              <a:off x="3222440" y="3253182"/>
              <a:ext cx="512503" cy="231465"/>
            </a:xfrm>
            <a:prstGeom prst="notchedRightArrow">
              <a:avLst/>
            </a:prstGeom>
            <a:solidFill>
              <a:schemeClr val="accent3">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800"/>
            </a:p>
          </p:txBody>
        </p:sp>
        <p:sp>
          <p:nvSpPr>
            <p:cNvPr id="63" name="燕尾形箭头 62"/>
            <p:cNvSpPr/>
            <p:nvPr/>
          </p:nvSpPr>
          <p:spPr>
            <a:xfrm rot="5400000">
              <a:off x="6135694" y="3253178"/>
              <a:ext cx="512503" cy="231465"/>
            </a:xfrm>
            <a:prstGeom prst="notchedRightArrow">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800"/>
            </a:p>
          </p:txBody>
        </p:sp>
        <p:sp>
          <p:nvSpPr>
            <p:cNvPr id="64" name="燕尾形箭头 63"/>
            <p:cNvSpPr/>
            <p:nvPr/>
          </p:nvSpPr>
          <p:spPr>
            <a:xfrm rot="5400000">
              <a:off x="9048946" y="3253180"/>
              <a:ext cx="512503" cy="231465"/>
            </a:xfrm>
            <a:prstGeom prst="notchedRightArrow">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800"/>
            </a:p>
          </p:txBody>
        </p:sp>
        <p:sp>
          <p:nvSpPr>
            <p:cNvPr id="65" name="圆角矩形 64"/>
            <p:cNvSpPr/>
            <p:nvPr/>
          </p:nvSpPr>
          <p:spPr>
            <a:xfrm>
              <a:off x="2261221" y="5071028"/>
              <a:ext cx="2434948" cy="1005498"/>
            </a:xfrm>
            <a:prstGeom prst="roundRect">
              <a:avLst/>
            </a:prstGeom>
            <a:solidFill>
              <a:schemeClr val="accent5">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600" b="1" dirty="0">
                  <a:solidFill>
                    <a:prstClr val="black"/>
                  </a:solidFill>
                  <a:latin typeface="Microsoft YaHei" pitchFamily="34" charset="-122"/>
                  <a:ea typeface="Microsoft YaHei" pitchFamily="34" charset="-122"/>
                </a:rPr>
                <a:t>1.</a:t>
              </a:r>
              <a:r>
                <a:rPr kumimoji="1" lang="zh-CN" altLang="en-US" sz="1600" b="1" dirty="0">
                  <a:solidFill>
                    <a:prstClr val="black"/>
                  </a:solidFill>
                  <a:latin typeface="Microsoft YaHei" pitchFamily="34" charset="-122"/>
                  <a:ea typeface="Microsoft YaHei" pitchFamily="34" charset="-122"/>
                </a:rPr>
                <a:t>代码</a:t>
              </a:r>
              <a:r>
                <a:rPr kumimoji="1" lang="zh-CN" altLang="zh-CN" sz="1600" b="1" dirty="0">
                  <a:solidFill>
                    <a:prstClr val="black"/>
                  </a:solidFill>
                  <a:latin typeface="Microsoft YaHei" pitchFamily="34" charset="-122"/>
                  <a:ea typeface="Microsoft YaHei" pitchFamily="34" charset="-122"/>
                </a:rPr>
                <a:t>异常分析</a:t>
              </a:r>
              <a:r>
                <a:rPr kumimoji="1" lang="zh-CN" altLang="en-US" sz="1600" b="1" dirty="0">
                  <a:solidFill>
                    <a:prstClr val="black"/>
                  </a:solidFill>
                  <a:latin typeface="Microsoft YaHei" pitchFamily="34" charset="-122"/>
                  <a:ea typeface="Microsoft YaHei" pitchFamily="34" charset="-122"/>
                </a:rPr>
                <a:t>与解决</a:t>
              </a:r>
              <a:endParaRPr kumimoji="1" lang="en-US" altLang="zh-CN" sz="1600" b="1" dirty="0">
                <a:solidFill>
                  <a:prstClr val="black"/>
                </a:solidFill>
                <a:latin typeface="Microsoft YaHei" pitchFamily="34" charset="-122"/>
                <a:ea typeface="Microsoft YaHei"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600" b="1" dirty="0">
                  <a:solidFill>
                    <a:prstClr val="black"/>
                  </a:solidFill>
                  <a:latin typeface="Microsoft YaHei" pitchFamily="34" charset="-122"/>
                  <a:ea typeface="Microsoft YaHei" pitchFamily="34" charset="-122"/>
                </a:rPr>
                <a:t>2.</a:t>
              </a:r>
              <a:r>
                <a:rPr kumimoji="1" lang="zh-CN" altLang="en-US" sz="1600" b="1" dirty="0">
                  <a:solidFill>
                    <a:prstClr val="black"/>
                  </a:solidFill>
                  <a:latin typeface="Microsoft YaHei" pitchFamily="34" charset="-122"/>
                  <a:ea typeface="Microsoft YaHei" pitchFamily="34" charset="-122"/>
                </a:rPr>
                <a:t>恶意代码定位与修复</a:t>
              </a:r>
              <a:endParaRPr kumimoji="1" lang="en-US" altLang="zh-CN" sz="1600" b="1" dirty="0">
                <a:solidFill>
                  <a:prstClr val="black"/>
                </a:solidFill>
                <a:latin typeface="Microsoft YaHei" pitchFamily="34" charset="-122"/>
                <a:ea typeface="Microsoft YaHei"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600" b="1" dirty="0">
                  <a:solidFill>
                    <a:prstClr val="black"/>
                  </a:solidFill>
                  <a:latin typeface="Microsoft YaHei" pitchFamily="34" charset="-122"/>
                  <a:ea typeface="Microsoft YaHei" pitchFamily="34" charset="-122"/>
                </a:rPr>
                <a:t>3.</a:t>
              </a:r>
              <a:r>
                <a:rPr kumimoji="1" lang="zh-CN" altLang="en-US" sz="1600" b="1" dirty="0">
                  <a:solidFill>
                    <a:prstClr val="black"/>
                  </a:solidFill>
                  <a:latin typeface="Microsoft YaHei" pitchFamily="34" charset="-122"/>
                  <a:ea typeface="Microsoft YaHei" pitchFamily="34" charset="-122"/>
                </a:rPr>
                <a:t>闭卷基础知识考核</a:t>
              </a:r>
            </a:p>
          </p:txBody>
        </p:sp>
        <p:sp>
          <p:nvSpPr>
            <p:cNvPr id="67" name="圆角矩形 66"/>
            <p:cNvSpPr/>
            <p:nvPr/>
          </p:nvSpPr>
          <p:spPr>
            <a:xfrm>
              <a:off x="5104148" y="5071027"/>
              <a:ext cx="2557160" cy="1005498"/>
            </a:xfrm>
            <a:prstGeom prst="round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defRPr/>
              </a:pPr>
              <a:r>
                <a:rPr kumimoji="1" lang="en-US" altLang="zh-CN" sz="1600" b="1" dirty="0">
                  <a:solidFill>
                    <a:prstClr val="black"/>
                  </a:solidFill>
                  <a:latin typeface="Microsoft YaHei" pitchFamily="34" charset="-122"/>
                  <a:ea typeface="Microsoft YaHei" pitchFamily="34" charset="-122"/>
                </a:rPr>
                <a:t>1.</a:t>
              </a:r>
              <a:r>
                <a:rPr kumimoji="1" lang="zh-CN" altLang="en-US" sz="1600" b="1" dirty="0">
                  <a:solidFill>
                    <a:prstClr val="black"/>
                  </a:solidFill>
                  <a:latin typeface="Microsoft YaHei" pitchFamily="34" charset="-122"/>
                  <a:ea typeface="Microsoft YaHei" pitchFamily="34" charset="-122"/>
                </a:rPr>
                <a:t>复杂问题分解多个子问题，部分提倡大模型解决</a:t>
              </a:r>
              <a:endParaRPr kumimoji="1" lang="en-US" altLang="zh-CN" sz="1600" b="1" dirty="0">
                <a:solidFill>
                  <a:prstClr val="black"/>
                </a:solidFill>
                <a:latin typeface="Microsoft YaHei" pitchFamily="34" charset="-122"/>
                <a:ea typeface="Microsoft YaHei" pitchFamily="34" charset="-122"/>
              </a:endParaRPr>
            </a:p>
            <a:p>
              <a:pPr>
                <a:defRPr/>
              </a:pPr>
              <a:r>
                <a:rPr kumimoji="1" lang="en-US" altLang="zh-CN" sz="1600" b="1" dirty="0">
                  <a:solidFill>
                    <a:prstClr val="black"/>
                  </a:solidFill>
                  <a:latin typeface="Microsoft YaHei" pitchFamily="34" charset="-122"/>
                  <a:ea typeface="Microsoft YaHei" pitchFamily="34" charset="-122"/>
                </a:rPr>
                <a:t>2.</a:t>
              </a:r>
              <a:r>
                <a:rPr kumimoji="1" lang="zh-CN" altLang="en-US" sz="1600" b="1" dirty="0">
                  <a:solidFill>
                    <a:prstClr val="black"/>
                  </a:solidFill>
                  <a:latin typeface="Microsoft YaHei" pitchFamily="34" charset="-122"/>
                  <a:ea typeface="Microsoft YaHei" pitchFamily="34" charset="-122"/>
                </a:rPr>
                <a:t>过程痕迹人工监控</a:t>
              </a:r>
            </a:p>
          </p:txBody>
        </p:sp>
        <p:sp>
          <p:nvSpPr>
            <p:cNvPr id="68" name="圆角矩形 67"/>
            <p:cNvSpPr/>
            <p:nvPr/>
          </p:nvSpPr>
          <p:spPr>
            <a:xfrm>
              <a:off x="8087722" y="5071027"/>
              <a:ext cx="2432596" cy="1005498"/>
            </a:xfrm>
            <a:prstGeom prst="round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600" b="1" dirty="0">
                  <a:solidFill>
                    <a:prstClr val="black"/>
                  </a:solidFill>
                  <a:latin typeface="Microsoft YaHei" pitchFamily="34" charset="-122"/>
                  <a:ea typeface="Microsoft YaHei" pitchFamily="34" charset="-122"/>
                </a:rPr>
                <a:t>1.</a:t>
              </a:r>
              <a:r>
                <a:rPr kumimoji="1" lang="zh-CN" altLang="en-US" sz="1600" b="1" dirty="0">
                  <a:solidFill>
                    <a:prstClr val="black"/>
                  </a:solidFill>
                  <a:latin typeface="Microsoft YaHei" pitchFamily="34" charset="-122"/>
                  <a:ea typeface="Microsoft YaHei" pitchFamily="34" charset="-122"/>
                </a:rPr>
                <a:t>真实技术挑战对接</a:t>
              </a:r>
              <a:endParaRPr kumimoji="1" lang="en-US" altLang="zh-CN" sz="1600" b="1" dirty="0">
                <a:solidFill>
                  <a:prstClr val="black"/>
                </a:solidFill>
                <a:latin typeface="Microsoft YaHei" pitchFamily="34" charset="-122"/>
                <a:ea typeface="Microsoft YaHei"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600" b="1" dirty="0">
                  <a:solidFill>
                    <a:prstClr val="black"/>
                  </a:solidFill>
                  <a:latin typeface="Microsoft YaHei" pitchFamily="34" charset="-122"/>
                  <a:ea typeface="Microsoft YaHei" pitchFamily="34" charset="-122"/>
                </a:rPr>
                <a:t>2.</a:t>
              </a:r>
              <a:r>
                <a:rPr kumimoji="1" lang="zh-CN" altLang="en-US" sz="1600" b="1" dirty="0">
                  <a:solidFill>
                    <a:prstClr val="black"/>
                  </a:solidFill>
                  <a:latin typeface="Microsoft YaHei" pitchFamily="34" charset="-122"/>
                  <a:ea typeface="Microsoft YaHei" pitchFamily="34" charset="-122"/>
                </a:rPr>
                <a:t>性能打榜天梯赛</a:t>
              </a:r>
              <a:endParaRPr kumimoji="1" lang="en-US" altLang="zh-CN" sz="1600" b="1" dirty="0">
                <a:solidFill>
                  <a:prstClr val="black"/>
                </a:solidFill>
                <a:latin typeface="Microsoft YaHei" pitchFamily="34" charset="-122"/>
                <a:ea typeface="Microsoft YaHei"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600" b="1" dirty="0">
                  <a:solidFill>
                    <a:prstClr val="black"/>
                  </a:solidFill>
                  <a:latin typeface="Microsoft YaHei" pitchFamily="34" charset="-122"/>
                  <a:ea typeface="Microsoft YaHei" pitchFamily="34" charset="-122"/>
                </a:rPr>
                <a:t>3.</a:t>
              </a:r>
              <a:r>
                <a:rPr kumimoji="1" lang="zh-CN" altLang="en-US" sz="1600" b="1" dirty="0">
                  <a:solidFill>
                    <a:prstClr val="black"/>
                  </a:solidFill>
                  <a:latin typeface="Microsoft YaHei" pitchFamily="34" charset="-122"/>
                  <a:ea typeface="Microsoft YaHei" pitchFamily="34" charset="-122"/>
                </a:rPr>
                <a:t>现场答辩评估收获</a:t>
              </a:r>
            </a:p>
          </p:txBody>
        </p:sp>
        <p:sp>
          <p:nvSpPr>
            <p:cNvPr id="69" name="燕尾形箭头 68"/>
            <p:cNvSpPr/>
            <p:nvPr/>
          </p:nvSpPr>
          <p:spPr>
            <a:xfrm rot="5400000">
              <a:off x="3222442" y="4582611"/>
              <a:ext cx="512503" cy="231465"/>
            </a:xfrm>
            <a:prstGeom prst="notchedRightArrow">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800"/>
            </a:p>
          </p:txBody>
        </p:sp>
        <p:sp>
          <p:nvSpPr>
            <p:cNvPr id="70" name="燕尾形箭头 69"/>
            <p:cNvSpPr/>
            <p:nvPr/>
          </p:nvSpPr>
          <p:spPr>
            <a:xfrm rot="5400000">
              <a:off x="6126478" y="4566380"/>
              <a:ext cx="512503" cy="231465"/>
            </a:xfrm>
            <a:prstGeom prst="notchedRightArrow">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800"/>
            </a:p>
          </p:txBody>
        </p:sp>
        <p:sp>
          <p:nvSpPr>
            <p:cNvPr id="71" name="燕尾形箭头 70"/>
            <p:cNvSpPr/>
            <p:nvPr/>
          </p:nvSpPr>
          <p:spPr>
            <a:xfrm rot="5400000">
              <a:off x="9048946" y="4582611"/>
              <a:ext cx="512503" cy="231465"/>
            </a:xfrm>
            <a:prstGeom prst="notchedRightArrow">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800"/>
            </a:p>
          </p:txBody>
        </p:sp>
        <p:sp>
          <p:nvSpPr>
            <p:cNvPr id="4" name="五边形 3"/>
            <p:cNvSpPr/>
            <p:nvPr/>
          </p:nvSpPr>
          <p:spPr>
            <a:xfrm>
              <a:off x="1125112" y="2614140"/>
              <a:ext cx="800206" cy="338554"/>
            </a:xfrm>
            <a:prstGeom prst="homePlate">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b="1" dirty="0">
                  <a:solidFill>
                    <a:prstClr val="black"/>
                  </a:solidFill>
                  <a:latin typeface="Microsoft YaHei" pitchFamily="34" charset="-122"/>
                  <a:ea typeface="Microsoft YaHei" pitchFamily="34" charset="-122"/>
                </a:rPr>
                <a:t>要求</a:t>
              </a:r>
              <a:endParaRPr kumimoji="1" lang="zh-CN" altLang="en-US" sz="1800" b="1" dirty="0">
                <a:solidFill>
                  <a:prstClr val="black"/>
                </a:solidFill>
                <a:latin typeface="Microsoft YaHei" pitchFamily="34" charset="-122"/>
                <a:ea typeface="Microsoft YaHei" pitchFamily="34" charset="-122"/>
              </a:endParaRPr>
            </a:p>
          </p:txBody>
        </p:sp>
        <p:sp>
          <p:nvSpPr>
            <p:cNvPr id="76" name="五边形 75"/>
            <p:cNvSpPr/>
            <p:nvPr/>
          </p:nvSpPr>
          <p:spPr>
            <a:xfrm>
              <a:off x="1125112" y="3840042"/>
              <a:ext cx="800206" cy="338554"/>
            </a:xfrm>
            <a:prstGeom prst="homePlate">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b="1" dirty="0">
                  <a:solidFill>
                    <a:prstClr val="black"/>
                  </a:solidFill>
                  <a:latin typeface="Microsoft YaHei" pitchFamily="34" charset="-122"/>
                  <a:ea typeface="Microsoft YaHei" pitchFamily="34" charset="-122"/>
                </a:rPr>
                <a:t>目的</a:t>
              </a:r>
              <a:endParaRPr kumimoji="1" lang="zh-CN" altLang="en-US" sz="1800" b="1" dirty="0">
                <a:solidFill>
                  <a:prstClr val="black"/>
                </a:solidFill>
                <a:latin typeface="Microsoft YaHei" pitchFamily="34" charset="-122"/>
                <a:ea typeface="Microsoft YaHei" pitchFamily="34" charset="-122"/>
              </a:endParaRPr>
            </a:p>
          </p:txBody>
        </p:sp>
        <p:sp>
          <p:nvSpPr>
            <p:cNvPr id="77" name="五边形 76"/>
            <p:cNvSpPr/>
            <p:nvPr/>
          </p:nvSpPr>
          <p:spPr>
            <a:xfrm>
              <a:off x="1125112" y="5488883"/>
              <a:ext cx="800206" cy="338554"/>
            </a:xfrm>
            <a:prstGeom prst="homePlate">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b="1" dirty="0">
                  <a:solidFill>
                    <a:prstClr val="black"/>
                  </a:solidFill>
                  <a:latin typeface="Microsoft YaHei" pitchFamily="34" charset="-122"/>
                  <a:ea typeface="Microsoft YaHei" pitchFamily="34" charset="-122"/>
                </a:rPr>
                <a:t>手段</a:t>
              </a:r>
              <a:endParaRPr kumimoji="1" lang="zh-CN" altLang="en-US" sz="1800" b="1" dirty="0">
                <a:solidFill>
                  <a:prstClr val="black"/>
                </a:solidFill>
                <a:latin typeface="Microsoft YaHei" pitchFamily="34" charset="-122"/>
                <a:ea typeface="Microsoft YaHei" pitchFamily="34" charset="-122"/>
              </a:endParaRPr>
            </a:p>
          </p:txBody>
        </p:sp>
      </p:grpSp>
      <p:sp>
        <p:nvSpPr>
          <p:cNvPr id="2" name="文本框 1"/>
          <p:cNvSpPr txBox="1"/>
          <p:nvPr/>
        </p:nvSpPr>
        <p:spPr>
          <a:xfrm>
            <a:off x="6391945" y="4225752"/>
            <a:ext cx="1616315" cy="523220"/>
          </a:xfrm>
          <a:prstGeom prst="rect">
            <a:avLst/>
          </a:prstGeom>
          <a:noFill/>
        </p:spPr>
        <p:txBody>
          <a:bodyPr wrap="square" rtlCol="0">
            <a:spAutoFit/>
          </a:bodyPr>
          <a:lstStyle/>
          <a:p>
            <a:r>
              <a:rPr kumimoji="1" lang="zh-CN" altLang="en-US" sz="1400" b="1" dirty="0">
                <a:solidFill>
                  <a:srgbClr val="0070C0"/>
                </a:solidFill>
                <a:latin typeface="Microsoft YaHei" pitchFamily="34" charset="-122"/>
                <a:ea typeface="Microsoft YaHei" pitchFamily="34" charset="-122"/>
              </a:rPr>
              <a:t>即“知识增强器”</a:t>
            </a:r>
            <a:endParaRPr kumimoji="1" lang="en-US" altLang="zh-CN" sz="1400" b="1" dirty="0">
              <a:solidFill>
                <a:srgbClr val="0070C0"/>
              </a:solidFill>
              <a:latin typeface="Microsoft YaHei" pitchFamily="34" charset="-122"/>
              <a:ea typeface="Microsoft YaHei" pitchFamily="34" charset="-122"/>
            </a:endParaRPr>
          </a:p>
          <a:p>
            <a:r>
              <a:rPr kumimoji="1" lang="zh-CN" altLang="en-US" sz="1400" b="1" dirty="0">
                <a:solidFill>
                  <a:srgbClr val="0070C0"/>
                </a:solidFill>
                <a:latin typeface="Microsoft YaHei" pitchFamily="34" charset="-122"/>
                <a:ea typeface="Microsoft YaHei" pitchFamily="34" charset="-122"/>
              </a:rPr>
              <a:t>而非“偷懒工具器”</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82880" y="227709"/>
            <a:ext cx="8862646" cy="584775"/>
          </a:xfrm>
          <a:prstGeom prst="rect">
            <a:avLst/>
          </a:prstGeom>
          <a:noFill/>
        </p:spPr>
        <p:txBody>
          <a:bodyPr wrap="square">
            <a:spAutoFit/>
          </a:bodyPr>
          <a:lstStyle/>
          <a:p>
            <a:r>
              <a:rPr lang="zh-CN" altLang="en-US" sz="3200" b="1" spc="-35" dirty="0">
                <a:solidFill>
                  <a:srgbClr val="001F5F"/>
                </a:solidFill>
                <a:latin typeface="微软雅黑" panose="020B0503020204020204" pitchFamily="34" charset="-122"/>
                <a:ea typeface="微软雅黑" panose="020B0503020204020204" pitchFamily="34" charset="-122"/>
                <a:cs typeface="+mj-cs"/>
              </a:rPr>
              <a:t>面向大模型构建</a:t>
            </a:r>
            <a:r>
              <a:rPr lang="en-US" altLang="zh-CN" sz="3200" b="1" spc="-35" dirty="0">
                <a:solidFill>
                  <a:srgbClr val="001F5F"/>
                </a:solidFill>
                <a:latin typeface="微软雅黑" panose="020B0503020204020204" pitchFamily="34" charset="-122"/>
                <a:ea typeface="微软雅黑" panose="020B0503020204020204" pitchFamily="34" charset="-122"/>
                <a:cs typeface="+mj-cs"/>
              </a:rPr>
              <a:t>“</a:t>
            </a:r>
            <a:r>
              <a:rPr lang="en-US" altLang="zh-CN" sz="3200" b="1" spc="-35" dirty="0" err="1">
                <a:solidFill>
                  <a:srgbClr val="001F5F"/>
                </a:solidFill>
                <a:latin typeface="微软雅黑" panose="020B0503020204020204" pitchFamily="34" charset="-122"/>
                <a:ea typeface="微软雅黑" panose="020B0503020204020204" pitchFamily="34" charset="-122"/>
                <a:cs typeface="+mj-cs"/>
              </a:rPr>
              <a:t>三维能力培养”框架</a:t>
            </a:r>
            <a:endParaRPr lang="en-US" altLang="zh-CN" sz="3200" b="1" spc="-35" dirty="0">
              <a:solidFill>
                <a:srgbClr val="001F5F"/>
              </a:solidFill>
              <a:latin typeface="微软雅黑" panose="020B0503020204020204" pitchFamily="34" charset="-122"/>
              <a:ea typeface="微软雅黑" panose="020B0503020204020204" pitchFamily="34" charset="-122"/>
              <a:cs typeface="+mj-cs"/>
            </a:endParaRPr>
          </a:p>
        </p:txBody>
      </p:sp>
      <p:sp>
        <p:nvSpPr>
          <p:cNvPr id="54" name="Rounded Rectangle 181"/>
          <p:cNvSpPr/>
          <p:nvPr/>
        </p:nvSpPr>
        <p:spPr bwMode="invGray">
          <a:xfrm>
            <a:off x="328774" y="1226059"/>
            <a:ext cx="11534451" cy="820236"/>
          </a:xfrm>
          <a:prstGeom prst="roundRect">
            <a:avLst>
              <a:gd name="adj" fmla="val 0"/>
            </a:avLst>
          </a:prstGeom>
          <a:solidFill>
            <a:srgbClr val="DFE2F0"/>
          </a:solidFill>
          <a:ln w="25400">
            <a:solidFill>
              <a:srgbClr val="001F5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0000" tIns="0" rIns="180000" bIns="0" numCol="1" rtlCol="0" anchor="ctr" anchorCtr="1" compatLnSpc="1"/>
          <a:lstStyle/>
          <a:p>
            <a:pPr>
              <a:spcBef>
                <a:spcPts val="95"/>
              </a:spcBef>
            </a:pPr>
            <a:r>
              <a:rPr lang="zh-CN" altLang="en-US" sz="2000" b="1" spc="-10" dirty="0">
                <a:solidFill>
                  <a:schemeClr val="tx1"/>
                </a:solidFill>
                <a:latin typeface="微软雅黑" panose="020B0503020204020204" pitchFamily="34" charset="-122"/>
                <a:ea typeface="微软雅黑" panose="020B0503020204020204" pitchFamily="34" charset="-122"/>
                <a:cs typeface="微软雅黑"/>
              </a:rPr>
              <a:t>创新点：通过</a:t>
            </a:r>
            <a:r>
              <a:rPr lang="zh-CN" altLang="en-US" sz="2000" b="1" spc="-10" dirty="0">
                <a:solidFill>
                  <a:srgbClr val="C00000"/>
                </a:solidFill>
                <a:latin typeface="微软雅黑" panose="020B0503020204020204" pitchFamily="34" charset="-122"/>
                <a:ea typeface="微软雅黑" panose="020B0503020204020204" pitchFamily="34" charset="-122"/>
                <a:cs typeface="微软雅黑"/>
              </a:rPr>
              <a:t>夯实基础</a:t>
            </a:r>
            <a:r>
              <a:rPr lang="zh-CN" altLang="en-US" sz="2000" b="1" spc="-10" dirty="0">
                <a:solidFill>
                  <a:schemeClr val="tx1"/>
                </a:solidFill>
                <a:latin typeface="微软雅黑" panose="020B0503020204020204" pitchFamily="34" charset="-122"/>
                <a:ea typeface="微软雅黑" panose="020B0503020204020204" pitchFamily="34" charset="-122"/>
                <a:cs typeface="微软雅黑"/>
              </a:rPr>
              <a:t>能力、</a:t>
            </a:r>
            <a:r>
              <a:rPr lang="zh-CN" altLang="en-US" sz="2000" b="1" spc="-10" dirty="0">
                <a:solidFill>
                  <a:srgbClr val="C00000"/>
                </a:solidFill>
                <a:latin typeface="微软雅黑" panose="020B0503020204020204" pitchFamily="34" charset="-122"/>
                <a:ea typeface="微软雅黑" panose="020B0503020204020204" pitchFamily="34" charset="-122"/>
                <a:cs typeface="微软雅黑"/>
              </a:rPr>
              <a:t>提升分析</a:t>
            </a:r>
            <a:r>
              <a:rPr lang="zh-CN" altLang="en-US" sz="2000" b="1" spc="-10" dirty="0">
                <a:solidFill>
                  <a:schemeClr val="tx1"/>
                </a:solidFill>
                <a:latin typeface="微软雅黑" panose="020B0503020204020204" pitchFamily="34" charset="-122"/>
                <a:ea typeface="微软雅黑" panose="020B0503020204020204" pitchFamily="34" charset="-122"/>
                <a:cs typeface="微软雅黑"/>
              </a:rPr>
              <a:t>能力、</a:t>
            </a:r>
            <a:r>
              <a:rPr lang="zh-CN" altLang="en-US" sz="2000" b="1" spc="-10" dirty="0">
                <a:solidFill>
                  <a:srgbClr val="C00000"/>
                </a:solidFill>
                <a:latin typeface="微软雅黑" panose="020B0503020204020204" pitchFamily="34" charset="-122"/>
                <a:ea typeface="微软雅黑" panose="020B0503020204020204" pitchFamily="34" charset="-122"/>
                <a:cs typeface="微软雅黑"/>
              </a:rPr>
              <a:t>拔高创新</a:t>
            </a:r>
            <a:r>
              <a:rPr lang="zh-CN" altLang="en-US" sz="2000" b="1" spc="-10" dirty="0">
                <a:solidFill>
                  <a:schemeClr val="tx1"/>
                </a:solidFill>
                <a:latin typeface="微软雅黑" panose="020B0503020204020204" pitchFamily="34" charset="-122"/>
                <a:ea typeface="微软雅黑" panose="020B0503020204020204" pitchFamily="34" charset="-122"/>
                <a:cs typeface="微软雅黑"/>
              </a:rPr>
              <a:t>能力的梯度化设计，配套了“重过程、重验证、重创新”的多维评估机制 </a:t>
            </a:r>
            <a:endParaRPr lang="zh-CN" altLang="en-US" sz="2000" b="1" spc="-10" dirty="0">
              <a:solidFill>
                <a:srgbClr val="C00000"/>
              </a:solidFill>
              <a:latin typeface="微软雅黑" panose="020B0503020204020204" pitchFamily="34" charset="-122"/>
              <a:ea typeface="微软雅黑" panose="020B0503020204020204" pitchFamily="34" charset="-122"/>
              <a:cs typeface="微软雅黑"/>
            </a:endParaRPr>
          </a:p>
        </p:txBody>
      </p:sp>
      <p:grpSp>
        <p:nvGrpSpPr>
          <p:cNvPr id="2" name="组合 1"/>
          <p:cNvGrpSpPr/>
          <p:nvPr/>
        </p:nvGrpSpPr>
        <p:grpSpPr>
          <a:xfrm>
            <a:off x="328774" y="2249763"/>
            <a:ext cx="10098597" cy="4256525"/>
            <a:chOff x="1046702" y="2373766"/>
            <a:chExt cx="10098597" cy="4256525"/>
          </a:xfrm>
        </p:grpSpPr>
        <p:sp>
          <p:nvSpPr>
            <p:cNvPr id="57" name="矩形 56"/>
            <p:cNvSpPr/>
            <p:nvPr/>
          </p:nvSpPr>
          <p:spPr>
            <a:xfrm>
              <a:off x="1046702" y="5292655"/>
              <a:ext cx="10098596" cy="1337636"/>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800"/>
            </a:p>
          </p:txBody>
        </p:sp>
        <p:sp>
          <p:nvSpPr>
            <p:cNvPr id="58" name="矩形 57"/>
            <p:cNvSpPr/>
            <p:nvPr/>
          </p:nvSpPr>
          <p:spPr>
            <a:xfrm>
              <a:off x="1046703" y="2373766"/>
              <a:ext cx="10098596" cy="277706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800"/>
            </a:p>
          </p:txBody>
        </p:sp>
        <p:sp>
          <p:nvSpPr>
            <p:cNvPr id="59" name="矩形 58"/>
            <p:cNvSpPr/>
            <p:nvPr/>
          </p:nvSpPr>
          <p:spPr>
            <a:xfrm>
              <a:off x="1674847" y="2440076"/>
              <a:ext cx="3089845" cy="535411"/>
            </a:xfrm>
            <a:prstGeom prst="rect">
              <a:avLst/>
            </a:prstGeom>
            <a:solidFill>
              <a:schemeClr val="accent2">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kumimoji="1" lang="zh-CN" altLang="en-US" sz="1600" b="1" dirty="0">
                  <a:solidFill>
                    <a:prstClr val="black"/>
                  </a:solidFill>
                  <a:latin typeface="Microsoft YaHei" pitchFamily="34" charset="-122"/>
                  <a:ea typeface="Microsoft YaHei" pitchFamily="34" charset="-122"/>
                </a:rPr>
                <a:t>补全关键核心代码段</a:t>
              </a:r>
              <a:endParaRPr kumimoji="1" lang="en-US" altLang="zh-CN" sz="1600" b="1" dirty="0">
                <a:solidFill>
                  <a:prstClr val="black"/>
                </a:solidFill>
                <a:latin typeface="Microsoft YaHei" pitchFamily="34" charset="-122"/>
                <a:ea typeface="Microsoft YaHei" pitchFamily="34" charset="-122"/>
              </a:endParaRPr>
            </a:p>
            <a:p>
              <a:pPr algn="ctr"/>
              <a:r>
                <a:rPr kumimoji="1" lang="zh-CN" altLang="en-US" sz="1600" b="1" dirty="0">
                  <a:solidFill>
                    <a:prstClr val="black"/>
                  </a:solidFill>
                  <a:latin typeface="Microsoft YaHei" pitchFamily="34" charset="-122"/>
                  <a:ea typeface="Microsoft YaHei" pitchFamily="34" charset="-122"/>
                </a:rPr>
                <a:t>侧重</a:t>
              </a:r>
              <a:r>
                <a:rPr kumimoji="1" lang="zh-CN" altLang="en-US" sz="1600" b="1" dirty="0">
                  <a:solidFill>
                    <a:srgbClr val="C00000"/>
                  </a:solidFill>
                  <a:latin typeface="Microsoft YaHei" pitchFamily="34" charset="-122"/>
                  <a:ea typeface="Microsoft YaHei" pitchFamily="34" charset="-122"/>
                </a:rPr>
                <a:t>夯实基础</a:t>
              </a:r>
              <a:r>
                <a:rPr kumimoji="1" lang="zh-CN" altLang="en-US" sz="1600" b="1" dirty="0">
                  <a:solidFill>
                    <a:prstClr val="black"/>
                  </a:solidFill>
                  <a:latin typeface="Microsoft YaHei" pitchFamily="34" charset="-122"/>
                  <a:ea typeface="Microsoft YaHei" pitchFamily="34" charset="-122"/>
                </a:rPr>
                <a:t>能力</a:t>
              </a:r>
            </a:p>
          </p:txBody>
        </p:sp>
        <p:sp>
          <p:nvSpPr>
            <p:cNvPr id="60" name="矩形 59"/>
            <p:cNvSpPr/>
            <p:nvPr/>
          </p:nvSpPr>
          <p:spPr>
            <a:xfrm>
              <a:off x="1695761" y="5380600"/>
              <a:ext cx="3089845" cy="1149192"/>
            </a:xfrm>
            <a:prstGeom prst="rect">
              <a:avLst/>
            </a:prstGeom>
            <a:solidFill>
              <a:schemeClr val="accent5">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r>
                <a:rPr kumimoji="1" lang="en-US" altLang="zh-CN" sz="1600" b="1" dirty="0">
                  <a:solidFill>
                    <a:prstClr val="black"/>
                  </a:solidFill>
                  <a:latin typeface="Microsoft YaHei" pitchFamily="34" charset="-122"/>
                  <a:ea typeface="Microsoft YaHei" pitchFamily="34" charset="-122"/>
                </a:rPr>
                <a:t>1.</a:t>
              </a:r>
              <a:r>
                <a:rPr kumimoji="1" lang="zh-CN" altLang="en-US" sz="1600" b="1" dirty="0">
                  <a:solidFill>
                    <a:prstClr val="black"/>
                  </a:solidFill>
                  <a:latin typeface="Microsoft YaHei" pitchFamily="34" charset="-122"/>
                  <a:ea typeface="Microsoft YaHei" pitchFamily="34" charset="-122"/>
                </a:rPr>
                <a:t>在线评测自动评估；</a:t>
              </a:r>
              <a:endParaRPr kumimoji="1" lang="en-US" altLang="zh-CN" sz="1600" b="1" dirty="0">
                <a:solidFill>
                  <a:prstClr val="black"/>
                </a:solidFill>
                <a:latin typeface="Microsoft YaHei" pitchFamily="34" charset="-122"/>
                <a:ea typeface="Microsoft YaHei" pitchFamily="34" charset="-122"/>
              </a:endParaRPr>
            </a:p>
            <a:p>
              <a:r>
                <a:rPr kumimoji="1" lang="en-US" altLang="zh-CN" sz="1600" b="1" dirty="0">
                  <a:solidFill>
                    <a:prstClr val="black"/>
                  </a:solidFill>
                  <a:latin typeface="Microsoft YaHei" pitchFamily="34" charset="-122"/>
                  <a:ea typeface="Microsoft YaHei" pitchFamily="34" charset="-122"/>
                </a:rPr>
                <a:t>2.</a:t>
              </a:r>
              <a:r>
                <a:rPr kumimoji="1" lang="zh-CN" altLang="en-US" sz="1600" b="1" dirty="0">
                  <a:solidFill>
                    <a:prstClr val="black"/>
                  </a:solidFill>
                  <a:latin typeface="Microsoft YaHei" pitchFamily="34" charset="-122"/>
                  <a:ea typeface="Microsoft YaHei" pitchFamily="34" charset="-122"/>
                </a:rPr>
                <a:t>无法通过所有测试用例需提交实验报告分析原因；</a:t>
              </a:r>
              <a:endParaRPr kumimoji="1" lang="en-US" altLang="zh-CN" sz="1600" b="1" dirty="0">
                <a:solidFill>
                  <a:prstClr val="black"/>
                </a:solidFill>
                <a:latin typeface="Microsoft YaHei" pitchFamily="34" charset="-122"/>
                <a:ea typeface="Microsoft YaHei" pitchFamily="34" charset="-122"/>
              </a:endParaRPr>
            </a:p>
            <a:p>
              <a:r>
                <a:rPr kumimoji="1" lang="en-US" altLang="zh-CN" sz="1600" b="1" dirty="0">
                  <a:solidFill>
                    <a:prstClr val="black"/>
                  </a:solidFill>
                  <a:latin typeface="Microsoft YaHei" pitchFamily="34" charset="-122"/>
                  <a:ea typeface="Microsoft YaHei" pitchFamily="34" charset="-122"/>
                </a:rPr>
                <a:t>3.</a:t>
              </a:r>
              <a:r>
                <a:rPr kumimoji="1" lang="zh-CN" altLang="en-US" sz="1600" b="1" dirty="0">
                  <a:solidFill>
                    <a:prstClr val="black"/>
                  </a:solidFill>
                  <a:latin typeface="Microsoft YaHei" pitchFamily="34" charset="-122"/>
                  <a:ea typeface="Microsoft YaHei" pitchFamily="34" charset="-122"/>
                </a:rPr>
                <a:t>闭卷上机考核（选择</a:t>
              </a:r>
              <a:r>
                <a:rPr kumimoji="1" lang="en-US" altLang="zh-CN" sz="1600" b="1" dirty="0">
                  <a:solidFill>
                    <a:prstClr val="black"/>
                  </a:solidFill>
                  <a:latin typeface="Microsoft YaHei" pitchFamily="34" charset="-122"/>
                  <a:ea typeface="Microsoft YaHei" pitchFamily="34" charset="-122"/>
                </a:rPr>
                <a:t>+</a:t>
              </a:r>
              <a:r>
                <a:rPr kumimoji="1" lang="zh-CN" altLang="en-US" sz="1600" b="1" dirty="0">
                  <a:solidFill>
                    <a:prstClr val="black"/>
                  </a:solidFill>
                  <a:latin typeface="Microsoft YaHei" pitchFamily="34" charset="-122"/>
                  <a:ea typeface="Microsoft YaHei" pitchFamily="34" charset="-122"/>
                </a:rPr>
                <a:t>填空题）</a:t>
              </a:r>
            </a:p>
          </p:txBody>
        </p:sp>
        <p:sp>
          <p:nvSpPr>
            <p:cNvPr id="61" name="矩形 60"/>
            <p:cNvSpPr/>
            <p:nvPr/>
          </p:nvSpPr>
          <p:spPr>
            <a:xfrm>
              <a:off x="5037769" y="5380599"/>
              <a:ext cx="2735180" cy="1149192"/>
            </a:xfrm>
            <a:prstGeom prst="rect">
              <a:avLst/>
            </a:prstGeom>
            <a:solidFill>
              <a:schemeClr val="accent5">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r>
                <a:rPr kumimoji="1" lang="en-US" altLang="zh-CN" sz="1600" b="1" dirty="0">
                  <a:solidFill>
                    <a:prstClr val="black"/>
                  </a:solidFill>
                  <a:latin typeface="Microsoft YaHei" pitchFamily="34" charset="-122"/>
                  <a:ea typeface="Microsoft YaHei" pitchFamily="34" charset="-122"/>
                </a:rPr>
                <a:t>1.</a:t>
              </a:r>
              <a:r>
                <a:rPr kumimoji="1" lang="zh-CN" altLang="en-US" sz="1600" b="1" dirty="0">
                  <a:solidFill>
                    <a:prstClr val="black"/>
                  </a:solidFill>
                  <a:latin typeface="Microsoft YaHei" pitchFamily="34" charset="-122"/>
                  <a:ea typeface="Microsoft YaHei" pitchFamily="34" charset="-122"/>
                </a:rPr>
                <a:t>提交代码分析报告，说明定位并解决代码段问题过程</a:t>
              </a:r>
              <a:endParaRPr kumimoji="1" lang="en-US" altLang="zh-CN" sz="1600" b="1" dirty="0">
                <a:solidFill>
                  <a:prstClr val="black"/>
                </a:solidFill>
                <a:latin typeface="Microsoft YaHei" pitchFamily="34" charset="-122"/>
                <a:ea typeface="Microsoft YaHei" pitchFamily="34" charset="-122"/>
              </a:endParaRPr>
            </a:p>
            <a:p>
              <a:r>
                <a:rPr kumimoji="1" lang="en-US" altLang="zh-CN" sz="1600" b="1" dirty="0">
                  <a:solidFill>
                    <a:prstClr val="black"/>
                  </a:solidFill>
                  <a:latin typeface="Microsoft YaHei" pitchFamily="34" charset="-122"/>
                  <a:ea typeface="Microsoft YaHei" pitchFamily="34" charset="-122"/>
                </a:rPr>
                <a:t>2.</a:t>
              </a:r>
              <a:r>
                <a:rPr kumimoji="1" lang="zh-CN" altLang="en-US" sz="1600" b="1" dirty="0">
                  <a:solidFill>
                    <a:prstClr val="black"/>
                  </a:solidFill>
                  <a:latin typeface="Microsoft YaHei" pitchFamily="34" charset="-122"/>
                  <a:ea typeface="Microsoft YaHei" pitchFamily="34" charset="-122"/>
                </a:rPr>
                <a:t>提交测试用例评估代码、性能评估代码</a:t>
              </a:r>
              <a:endParaRPr kumimoji="1" lang="zh-CN" altLang="en-US" sz="800" dirty="0">
                <a:latin typeface="SimSun" pitchFamily="2" charset="-122"/>
                <a:ea typeface="SimSun" pitchFamily="2" charset="-122"/>
              </a:endParaRPr>
            </a:p>
          </p:txBody>
        </p:sp>
        <p:sp>
          <p:nvSpPr>
            <p:cNvPr id="62" name="矩形 61"/>
            <p:cNvSpPr/>
            <p:nvPr/>
          </p:nvSpPr>
          <p:spPr>
            <a:xfrm>
              <a:off x="5016855" y="2440075"/>
              <a:ext cx="2747958" cy="535411"/>
            </a:xfrm>
            <a:prstGeom prst="rect">
              <a:avLst/>
            </a:prstGeom>
            <a:solidFill>
              <a:schemeClr val="accent2">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kumimoji="1" lang="zh-CN" altLang="en-US" sz="1600" b="1" dirty="0">
                  <a:solidFill>
                    <a:prstClr val="black"/>
                  </a:solidFill>
                  <a:latin typeface="Microsoft YaHei" pitchFamily="34" charset="-122"/>
                  <a:ea typeface="Microsoft YaHei" pitchFamily="34" charset="-122"/>
                </a:rPr>
                <a:t>定位</a:t>
              </a:r>
              <a:r>
                <a:rPr kumimoji="1" lang="zh-CN" altLang="en-GB" sz="1600" b="1" dirty="0">
                  <a:solidFill>
                    <a:prstClr val="black"/>
                  </a:solidFill>
                  <a:latin typeface="Microsoft YaHei" pitchFamily="34" charset="-122"/>
                  <a:ea typeface="Microsoft YaHei" pitchFamily="34" charset="-122"/>
                </a:rPr>
                <a:t>大模型</a:t>
              </a:r>
              <a:r>
                <a:rPr kumimoji="1" lang="zh-CN" altLang="en-US" sz="1600" b="1" dirty="0">
                  <a:solidFill>
                    <a:prstClr val="black"/>
                  </a:solidFill>
                  <a:latin typeface="Microsoft YaHei" pitchFamily="34" charset="-122"/>
                  <a:ea typeface="Microsoft YaHei" pitchFamily="34" charset="-122"/>
                </a:rPr>
                <a:t>生成代码缺陷</a:t>
              </a:r>
            </a:p>
            <a:p>
              <a:pPr algn="ctr"/>
              <a:r>
                <a:rPr kumimoji="1" lang="zh-CN" altLang="en-US" sz="1600" b="1" dirty="0">
                  <a:solidFill>
                    <a:prstClr val="black"/>
                  </a:solidFill>
                  <a:latin typeface="Microsoft YaHei" pitchFamily="34" charset="-122"/>
                  <a:ea typeface="Microsoft YaHei" pitchFamily="34" charset="-122"/>
                </a:rPr>
                <a:t>侧重</a:t>
              </a:r>
              <a:r>
                <a:rPr kumimoji="1" lang="zh-CN" altLang="en-US" sz="1600" b="1" dirty="0">
                  <a:solidFill>
                    <a:srgbClr val="C00000"/>
                  </a:solidFill>
                  <a:latin typeface="Microsoft YaHei" pitchFamily="34" charset="-122"/>
                  <a:ea typeface="Microsoft YaHei" pitchFamily="34" charset="-122"/>
                </a:rPr>
                <a:t>提升分析</a:t>
              </a:r>
              <a:r>
                <a:rPr kumimoji="1" lang="zh-CN" altLang="en-US" sz="1600" b="1" dirty="0">
                  <a:solidFill>
                    <a:prstClr val="black"/>
                  </a:solidFill>
                  <a:latin typeface="Microsoft YaHei" pitchFamily="34" charset="-122"/>
                  <a:ea typeface="Microsoft YaHei" pitchFamily="34" charset="-122"/>
                </a:rPr>
                <a:t>能力</a:t>
              </a:r>
            </a:p>
          </p:txBody>
        </p:sp>
        <p:sp>
          <p:nvSpPr>
            <p:cNvPr id="63" name="矩形 62"/>
            <p:cNvSpPr/>
            <p:nvPr/>
          </p:nvSpPr>
          <p:spPr>
            <a:xfrm>
              <a:off x="8033249" y="5380599"/>
              <a:ext cx="3020832" cy="1123436"/>
            </a:xfrm>
            <a:prstGeom prst="rect">
              <a:avLst/>
            </a:prstGeom>
            <a:solidFill>
              <a:schemeClr val="accent5">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r>
                <a:rPr kumimoji="1" lang="en-US" altLang="zh-CN" sz="1600" b="1" dirty="0">
                  <a:solidFill>
                    <a:prstClr val="black"/>
                  </a:solidFill>
                  <a:latin typeface="Microsoft YaHei" pitchFamily="34" charset="-122"/>
                  <a:ea typeface="Microsoft YaHei" pitchFamily="34" charset="-122"/>
                </a:rPr>
                <a:t>1.</a:t>
              </a:r>
              <a:r>
                <a:rPr kumimoji="1" lang="zh-CN" altLang="en-US" sz="1600" b="1" dirty="0">
                  <a:solidFill>
                    <a:prstClr val="black"/>
                  </a:solidFill>
                  <a:latin typeface="Microsoft YaHei" pitchFamily="34" charset="-122"/>
                  <a:ea typeface="Microsoft YaHei" pitchFamily="34" charset="-122"/>
                </a:rPr>
                <a:t>开展性能打榜赛，支持自定义测试用例全方位评估算法性能</a:t>
              </a:r>
              <a:endParaRPr kumimoji="1" lang="en-US" altLang="zh-CN" sz="1600" b="1" dirty="0">
                <a:solidFill>
                  <a:prstClr val="black"/>
                </a:solidFill>
                <a:latin typeface="Microsoft YaHei" pitchFamily="34" charset="-122"/>
                <a:ea typeface="Microsoft YaHei" pitchFamily="34" charset="-122"/>
              </a:endParaRPr>
            </a:p>
            <a:p>
              <a:r>
                <a:rPr kumimoji="1" lang="en-US" altLang="zh-CN" sz="1600" b="1" dirty="0">
                  <a:solidFill>
                    <a:prstClr val="black"/>
                  </a:solidFill>
                  <a:latin typeface="Microsoft YaHei" pitchFamily="34" charset="-122"/>
                  <a:ea typeface="Microsoft YaHei" pitchFamily="34" charset="-122"/>
                </a:rPr>
                <a:t>2.</a:t>
              </a:r>
              <a:r>
                <a:rPr kumimoji="1" lang="zh-CN" altLang="en-US" sz="1600" b="1" dirty="0">
                  <a:solidFill>
                    <a:prstClr val="black"/>
                  </a:solidFill>
                  <a:latin typeface="Microsoft YaHei" pitchFamily="34" charset="-122"/>
                  <a:ea typeface="Microsoft YaHei" pitchFamily="34" charset="-122"/>
                </a:rPr>
                <a:t>提交性能对比评估</a:t>
              </a:r>
              <a:endParaRPr kumimoji="1" lang="en-US" altLang="zh-CN" sz="1600" b="1" dirty="0">
                <a:solidFill>
                  <a:prstClr val="black"/>
                </a:solidFill>
                <a:latin typeface="Microsoft YaHei" pitchFamily="34" charset="-122"/>
                <a:ea typeface="Microsoft YaHei" pitchFamily="34" charset="-122"/>
              </a:endParaRPr>
            </a:p>
            <a:p>
              <a:r>
                <a:rPr kumimoji="1" lang="en-US" altLang="zh-CN" sz="1600" b="1" dirty="0">
                  <a:solidFill>
                    <a:prstClr val="black"/>
                  </a:solidFill>
                  <a:latin typeface="Microsoft YaHei" pitchFamily="34" charset="-122"/>
                  <a:ea typeface="Microsoft YaHei" pitchFamily="34" charset="-122"/>
                </a:rPr>
                <a:t>3.</a:t>
              </a:r>
              <a:r>
                <a:rPr kumimoji="1" lang="zh-CN" altLang="en-US" sz="1600" b="1" dirty="0">
                  <a:solidFill>
                    <a:prstClr val="black"/>
                  </a:solidFill>
                  <a:latin typeface="Microsoft YaHei" pitchFamily="34" charset="-122"/>
                  <a:ea typeface="Microsoft YaHei" pitchFamily="34" charset="-122"/>
                </a:rPr>
                <a:t>分组答辩评优</a:t>
              </a:r>
            </a:p>
          </p:txBody>
        </p:sp>
        <p:sp>
          <p:nvSpPr>
            <p:cNvPr id="64" name="矩形 63"/>
            <p:cNvSpPr/>
            <p:nvPr/>
          </p:nvSpPr>
          <p:spPr>
            <a:xfrm>
              <a:off x="8016976" y="2440074"/>
              <a:ext cx="3020832" cy="535411"/>
            </a:xfrm>
            <a:prstGeom prst="rect">
              <a:avLst/>
            </a:prstGeom>
            <a:solidFill>
              <a:schemeClr val="accent2">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kumimoji="1" lang="zh-CN" altLang="en-US" sz="1600" b="1" dirty="0">
                  <a:solidFill>
                    <a:prstClr val="black"/>
                  </a:solidFill>
                  <a:latin typeface="Microsoft YaHei" pitchFamily="34" charset="-122"/>
                  <a:ea typeface="Microsoft YaHei" pitchFamily="34" charset="-122"/>
                </a:rPr>
                <a:t>阅读论文、手册自行设计</a:t>
              </a:r>
            </a:p>
            <a:p>
              <a:pPr algn="ctr"/>
              <a:r>
                <a:rPr kumimoji="1" lang="zh-CN" altLang="en-US" sz="1600" b="1" dirty="0">
                  <a:solidFill>
                    <a:prstClr val="black"/>
                  </a:solidFill>
                  <a:latin typeface="Microsoft YaHei" pitchFamily="34" charset="-122"/>
                  <a:ea typeface="Microsoft YaHei" pitchFamily="34" charset="-122"/>
                </a:rPr>
                <a:t>侧重</a:t>
              </a:r>
              <a:r>
                <a:rPr kumimoji="1" lang="zh-CN" altLang="en-US" sz="1600" b="1" dirty="0">
                  <a:solidFill>
                    <a:srgbClr val="C00000"/>
                  </a:solidFill>
                  <a:latin typeface="Microsoft YaHei" pitchFamily="34" charset="-122"/>
                  <a:ea typeface="Microsoft YaHei" pitchFamily="34" charset="-122"/>
                </a:rPr>
                <a:t>拔高创新</a:t>
              </a:r>
              <a:r>
                <a:rPr kumimoji="1" lang="zh-CN" altLang="en-US" sz="1600" b="1" dirty="0">
                  <a:solidFill>
                    <a:prstClr val="black"/>
                  </a:solidFill>
                  <a:latin typeface="Microsoft YaHei" pitchFamily="34" charset="-122"/>
                  <a:ea typeface="Microsoft YaHei" pitchFamily="34" charset="-122"/>
                </a:rPr>
                <a:t>能力</a:t>
              </a:r>
            </a:p>
          </p:txBody>
        </p:sp>
        <p:sp>
          <p:nvSpPr>
            <p:cNvPr id="65" name="矩形 64"/>
            <p:cNvSpPr/>
            <p:nvPr/>
          </p:nvSpPr>
          <p:spPr>
            <a:xfrm>
              <a:off x="1695760" y="3108843"/>
              <a:ext cx="3068931" cy="1951527"/>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800"/>
            </a:p>
          </p:txBody>
        </p:sp>
        <p:sp>
          <p:nvSpPr>
            <p:cNvPr id="66" name="矩形 65"/>
            <p:cNvSpPr/>
            <p:nvPr/>
          </p:nvSpPr>
          <p:spPr>
            <a:xfrm>
              <a:off x="2481026" y="3224356"/>
              <a:ext cx="1769801" cy="291493"/>
            </a:xfrm>
            <a:prstGeom prst="rect">
              <a:avLst/>
            </a:prstGeom>
            <a:solidFill>
              <a:schemeClr val="accent6">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zh-CN" sz="1600" b="1" dirty="0">
                  <a:solidFill>
                    <a:schemeClr val="tx1"/>
                  </a:solidFill>
                  <a:latin typeface="Microsoft YaHei" pitchFamily="34" charset="-122"/>
                  <a:ea typeface="Microsoft YaHei" pitchFamily="34" charset="-122"/>
                </a:rPr>
                <a:t>Socket</a:t>
              </a:r>
              <a:r>
                <a:rPr kumimoji="1" lang="zh-CN" altLang="en-US" sz="1600" b="1" dirty="0">
                  <a:solidFill>
                    <a:schemeClr val="tx1"/>
                  </a:solidFill>
                  <a:latin typeface="Microsoft YaHei" pitchFamily="34" charset="-122"/>
                  <a:ea typeface="Microsoft YaHei" pitchFamily="34" charset="-122"/>
                </a:rPr>
                <a:t>编程</a:t>
              </a:r>
              <a:endParaRPr kumimoji="1" lang="en-US" altLang="zh-CN" sz="1600" b="1" dirty="0">
                <a:solidFill>
                  <a:schemeClr val="tx1"/>
                </a:solidFill>
                <a:latin typeface="Microsoft YaHei" pitchFamily="34" charset="-122"/>
                <a:ea typeface="Microsoft YaHei" pitchFamily="34" charset="-122"/>
              </a:endParaRPr>
            </a:p>
          </p:txBody>
        </p:sp>
        <p:sp>
          <p:nvSpPr>
            <p:cNvPr id="67" name="文本框 66"/>
            <p:cNvSpPr txBox="1"/>
            <p:nvPr/>
          </p:nvSpPr>
          <p:spPr>
            <a:xfrm>
              <a:off x="4459855" y="3201438"/>
              <a:ext cx="278440" cy="1815882"/>
            </a:xfrm>
            <a:prstGeom prst="rect">
              <a:avLst/>
            </a:prstGeom>
            <a:noFill/>
          </p:spPr>
          <p:txBody>
            <a:bodyPr wrap="square" rtlCol="0">
              <a:spAutoFit/>
            </a:bodyPr>
            <a:lstStyle/>
            <a:p>
              <a:pPr algn="ctr"/>
              <a:r>
                <a:rPr kumimoji="1" lang="zh-CN" altLang="en-US" sz="1400" b="1" dirty="0">
                  <a:solidFill>
                    <a:srgbClr val="C00000"/>
                  </a:solidFill>
                  <a:latin typeface="Microsoft YaHei" pitchFamily="34" charset="-122"/>
                  <a:ea typeface="Microsoft YaHei" pitchFamily="34" charset="-122"/>
                </a:rPr>
                <a:t>自顶向下分层设计</a:t>
              </a:r>
              <a:endParaRPr kumimoji="1" lang="en-US" altLang="zh-CN" sz="1400" b="1" dirty="0">
                <a:solidFill>
                  <a:srgbClr val="C00000"/>
                </a:solidFill>
                <a:latin typeface="Microsoft YaHei" pitchFamily="34" charset="-122"/>
                <a:ea typeface="Microsoft YaHei" pitchFamily="34" charset="-122"/>
              </a:endParaRPr>
            </a:p>
          </p:txBody>
        </p:sp>
        <p:sp>
          <p:nvSpPr>
            <p:cNvPr id="68" name="矩形 67"/>
            <p:cNvSpPr/>
            <p:nvPr/>
          </p:nvSpPr>
          <p:spPr>
            <a:xfrm>
              <a:off x="2474810" y="3587442"/>
              <a:ext cx="864971" cy="291493"/>
            </a:xfrm>
            <a:prstGeom prst="rect">
              <a:avLst/>
            </a:prstGeom>
            <a:solidFill>
              <a:schemeClr val="accent6">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zh-CN" sz="1600" b="1" dirty="0">
                <a:latin typeface="Microsoft YaHei" pitchFamily="34" charset="-122"/>
                <a:ea typeface="Microsoft YaHei" pitchFamily="34" charset="-122"/>
              </a:endParaRPr>
            </a:p>
          </p:txBody>
        </p:sp>
        <p:sp>
          <p:nvSpPr>
            <p:cNvPr id="69" name="矩形 68"/>
            <p:cNvSpPr/>
            <p:nvPr/>
          </p:nvSpPr>
          <p:spPr>
            <a:xfrm>
              <a:off x="2473053" y="3952829"/>
              <a:ext cx="1776017" cy="291493"/>
            </a:xfrm>
            <a:prstGeom prst="rect">
              <a:avLst/>
            </a:prstGeom>
            <a:solidFill>
              <a:schemeClr val="accent6">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kumimoji="1" lang="zh-CN" altLang="en-US" sz="1600" b="1" dirty="0">
                  <a:solidFill>
                    <a:schemeClr val="tx1"/>
                  </a:solidFill>
                  <a:latin typeface="Microsoft YaHei" pitchFamily="34" charset="-122"/>
                  <a:ea typeface="Microsoft YaHei" pitchFamily="34" charset="-122"/>
                </a:rPr>
                <a:t>路由转发</a:t>
              </a:r>
              <a:endParaRPr kumimoji="1" lang="en-US" altLang="zh-CN" sz="1600" b="1" dirty="0">
                <a:solidFill>
                  <a:schemeClr val="tx1"/>
                </a:solidFill>
                <a:latin typeface="Microsoft YaHei" pitchFamily="34" charset="-122"/>
                <a:ea typeface="Microsoft YaHei" pitchFamily="34" charset="-122"/>
              </a:endParaRPr>
            </a:p>
          </p:txBody>
        </p:sp>
        <p:sp>
          <p:nvSpPr>
            <p:cNvPr id="70" name="矩形 69"/>
            <p:cNvSpPr/>
            <p:nvPr/>
          </p:nvSpPr>
          <p:spPr>
            <a:xfrm>
              <a:off x="2472368" y="4325960"/>
              <a:ext cx="1776017" cy="291493"/>
            </a:xfrm>
            <a:prstGeom prst="rect">
              <a:avLst/>
            </a:prstGeom>
            <a:solidFill>
              <a:schemeClr val="accent6">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kumimoji="1" lang="zh-CN" altLang="en-US" sz="1600" b="1" dirty="0">
                  <a:solidFill>
                    <a:schemeClr val="tx1"/>
                  </a:solidFill>
                  <a:latin typeface="Microsoft YaHei" pitchFamily="34" charset="-122"/>
                  <a:ea typeface="Microsoft YaHei" pitchFamily="34" charset="-122"/>
                </a:rPr>
                <a:t>交换机转发</a:t>
              </a:r>
              <a:endParaRPr kumimoji="1" lang="en-US" altLang="zh-CN" sz="1600" b="1" dirty="0">
                <a:solidFill>
                  <a:schemeClr val="tx1"/>
                </a:solidFill>
                <a:latin typeface="Microsoft YaHei" pitchFamily="34" charset="-122"/>
                <a:ea typeface="Microsoft YaHei" pitchFamily="34" charset="-122"/>
              </a:endParaRPr>
            </a:p>
          </p:txBody>
        </p:sp>
        <p:sp>
          <p:nvSpPr>
            <p:cNvPr id="71" name="矩形 70"/>
            <p:cNvSpPr/>
            <p:nvPr/>
          </p:nvSpPr>
          <p:spPr>
            <a:xfrm>
              <a:off x="2472368" y="4709863"/>
              <a:ext cx="1776015" cy="291493"/>
            </a:xfrm>
            <a:prstGeom prst="rect">
              <a:avLst/>
            </a:prstGeom>
            <a:solidFill>
              <a:schemeClr val="accent6">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kumimoji="1" lang="zh-CN" altLang="en-US" sz="1600" b="1" dirty="0">
                  <a:latin typeface="Microsoft YaHei" pitchFamily="34" charset="-122"/>
                  <a:ea typeface="Microsoft YaHei" pitchFamily="34" charset="-122"/>
                </a:rPr>
                <a:t>广播网络</a:t>
              </a:r>
              <a:endParaRPr kumimoji="1" lang="en-US" altLang="zh-CN" sz="1600" b="1" dirty="0">
                <a:latin typeface="Microsoft YaHei" pitchFamily="34" charset="-122"/>
                <a:ea typeface="Microsoft YaHei" pitchFamily="34" charset="-122"/>
              </a:endParaRPr>
            </a:p>
          </p:txBody>
        </p:sp>
        <p:sp>
          <p:nvSpPr>
            <p:cNvPr id="72" name="文本框 71"/>
            <p:cNvSpPr txBox="1"/>
            <p:nvPr/>
          </p:nvSpPr>
          <p:spPr>
            <a:xfrm>
              <a:off x="1695760" y="3199419"/>
              <a:ext cx="864971" cy="338554"/>
            </a:xfrm>
            <a:prstGeom prst="rect">
              <a:avLst/>
            </a:prstGeom>
            <a:noFill/>
          </p:spPr>
          <p:txBody>
            <a:bodyPr wrap="square" rtlCol="0">
              <a:spAutoFit/>
            </a:bodyPr>
            <a:lstStyle/>
            <a:p>
              <a:r>
                <a:rPr kumimoji="1" lang="zh-CN" altLang="en-US" sz="1600" b="1" dirty="0">
                  <a:latin typeface="Microsoft YaHei" pitchFamily="34" charset="-122"/>
                  <a:ea typeface="Microsoft YaHei" pitchFamily="34" charset="-122"/>
                </a:rPr>
                <a:t>应用层</a:t>
              </a:r>
              <a:endParaRPr kumimoji="1" lang="en-US" altLang="zh-CN" sz="1600" b="1" dirty="0">
                <a:latin typeface="Microsoft YaHei" pitchFamily="34" charset="-122"/>
                <a:ea typeface="Microsoft YaHei" pitchFamily="34" charset="-122"/>
              </a:endParaRPr>
            </a:p>
          </p:txBody>
        </p:sp>
        <p:sp>
          <p:nvSpPr>
            <p:cNvPr id="73" name="文本框 72"/>
            <p:cNvSpPr txBox="1"/>
            <p:nvPr/>
          </p:nvSpPr>
          <p:spPr>
            <a:xfrm>
              <a:off x="1695760" y="3571641"/>
              <a:ext cx="948418" cy="338554"/>
            </a:xfrm>
            <a:prstGeom prst="rect">
              <a:avLst/>
            </a:prstGeom>
            <a:noFill/>
          </p:spPr>
          <p:txBody>
            <a:bodyPr wrap="square" rtlCol="0">
              <a:spAutoFit/>
            </a:bodyPr>
            <a:lstStyle/>
            <a:p>
              <a:r>
                <a:rPr kumimoji="1" lang="zh-CN" altLang="en-US" sz="1600" b="1" dirty="0">
                  <a:latin typeface="Microsoft YaHei" pitchFamily="34" charset="-122"/>
                  <a:ea typeface="Microsoft YaHei" pitchFamily="34" charset="-122"/>
                </a:rPr>
                <a:t>传输层</a:t>
              </a:r>
              <a:endParaRPr kumimoji="1" lang="en-US" altLang="zh-CN" sz="1600" b="1" dirty="0">
                <a:latin typeface="Microsoft YaHei" pitchFamily="34" charset="-122"/>
                <a:ea typeface="Microsoft YaHei" pitchFamily="34" charset="-122"/>
              </a:endParaRPr>
            </a:p>
          </p:txBody>
        </p:sp>
        <p:sp>
          <p:nvSpPr>
            <p:cNvPr id="74" name="文本框 73"/>
            <p:cNvSpPr txBox="1"/>
            <p:nvPr/>
          </p:nvSpPr>
          <p:spPr>
            <a:xfrm>
              <a:off x="1695763" y="3933314"/>
              <a:ext cx="948415" cy="338554"/>
            </a:xfrm>
            <a:prstGeom prst="rect">
              <a:avLst/>
            </a:prstGeom>
            <a:noFill/>
          </p:spPr>
          <p:txBody>
            <a:bodyPr wrap="square" rtlCol="0">
              <a:spAutoFit/>
            </a:bodyPr>
            <a:lstStyle/>
            <a:p>
              <a:r>
                <a:rPr kumimoji="1" lang="zh-CN" altLang="en-US" sz="1600" b="1" dirty="0">
                  <a:latin typeface="Microsoft YaHei" pitchFamily="34" charset="-122"/>
                  <a:ea typeface="Microsoft YaHei" pitchFamily="34" charset="-122"/>
                </a:rPr>
                <a:t>网络层</a:t>
              </a:r>
              <a:endParaRPr kumimoji="1" lang="en-US" altLang="zh-CN" sz="1600" b="1" dirty="0">
                <a:latin typeface="Microsoft YaHei" pitchFamily="34" charset="-122"/>
                <a:ea typeface="Microsoft YaHei" pitchFamily="34" charset="-122"/>
              </a:endParaRPr>
            </a:p>
          </p:txBody>
        </p:sp>
        <p:sp>
          <p:nvSpPr>
            <p:cNvPr id="75" name="文本框 74"/>
            <p:cNvSpPr txBox="1"/>
            <p:nvPr/>
          </p:nvSpPr>
          <p:spPr>
            <a:xfrm>
              <a:off x="1695760" y="4302429"/>
              <a:ext cx="969324" cy="338554"/>
            </a:xfrm>
            <a:prstGeom prst="rect">
              <a:avLst/>
            </a:prstGeom>
            <a:noFill/>
          </p:spPr>
          <p:txBody>
            <a:bodyPr wrap="square" rtlCol="0">
              <a:spAutoFit/>
            </a:bodyPr>
            <a:lstStyle/>
            <a:p>
              <a:r>
                <a:rPr kumimoji="1" lang="zh-CN" altLang="en-US" sz="1600" b="1" dirty="0">
                  <a:latin typeface="Microsoft YaHei" pitchFamily="34" charset="-122"/>
                  <a:ea typeface="Microsoft YaHei" pitchFamily="34" charset="-122"/>
                </a:rPr>
                <a:t>链路层</a:t>
              </a:r>
              <a:endParaRPr kumimoji="1" lang="en-US" altLang="zh-CN" sz="1600" b="1" dirty="0">
                <a:latin typeface="Microsoft YaHei" pitchFamily="34" charset="-122"/>
                <a:ea typeface="Microsoft YaHei" pitchFamily="34" charset="-122"/>
              </a:endParaRPr>
            </a:p>
          </p:txBody>
        </p:sp>
        <p:sp>
          <p:nvSpPr>
            <p:cNvPr id="76" name="文本框 75"/>
            <p:cNvSpPr txBox="1"/>
            <p:nvPr/>
          </p:nvSpPr>
          <p:spPr>
            <a:xfrm>
              <a:off x="1686174" y="4678766"/>
              <a:ext cx="945144" cy="338554"/>
            </a:xfrm>
            <a:prstGeom prst="rect">
              <a:avLst/>
            </a:prstGeom>
            <a:noFill/>
          </p:spPr>
          <p:txBody>
            <a:bodyPr wrap="square" rtlCol="0">
              <a:spAutoFit/>
            </a:bodyPr>
            <a:lstStyle/>
            <a:p>
              <a:r>
                <a:rPr kumimoji="1" lang="zh-CN" altLang="en-US" sz="1600" b="1" dirty="0">
                  <a:latin typeface="Microsoft YaHei" pitchFamily="34" charset="-122"/>
                  <a:ea typeface="Microsoft YaHei" pitchFamily="34" charset="-122"/>
                </a:rPr>
                <a:t>物理层</a:t>
              </a:r>
              <a:endParaRPr kumimoji="1" lang="en-US" altLang="zh-CN" sz="1600" b="1" dirty="0">
                <a:latin typeface="Microsoft YaHei" pitchFamily="34" charset="-122"/>
                <a:ea typeface="Microsoft YaHei" pitchFamily="34" charset="-122"/>
              </a:endParaRPr>
            </a:p>
          </p:txBody>
        </p:sp>
        <p:cxnSp>
          <p:nvCxnSpPr>
            <p:cNvPr id="77" name="直线箭头连接符 76"/>
            <p:cNvCxnSpPr/>
            <p:nvPr/>
          </p:nvCxnSpPr>
          <p:spPr>
            <a:xfrm>
              <a:off x="4459855" y="3267426"/>
              <a:ext cx="0" cy="17209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矩形 77"/>
            <p:cNvSpPr/>
            <p:nvPr/>
          </p:nvSpPr>
          <p:spPr>
            <a:xfrm>
              <a:off x="3385857" y="3584321"/>
              <a:ext cx="864971" cy="291493"/>
            </a:xfrm>
            <a:prstGeom prst="rect">
              <a:avLst/>
            </a:prstGeom>
            <a:solidFill>
              <a:schemeClr val="accent6">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zh-CN" sz="1600" b="1" dirty="0">
                <a:latin typeface="Microsoft YaHei" pitchFamily="34" charset="-122"/>
                <a:ea typeface="Microsoft YaHei" pitchFamily="34" charset="-122"/>
              </a:endParaRPr>
            </a:p>
          </p:txBody>
        </p:sp>
        <p:sp>
          <p:nvSpPr>
            <p:cNvPr id="79" name="矩形 78"/>
            <p:cNvSpPr/>
            <p:nvPr/>
          </p:nvSpPr>
          <p:spPr>
            <a:xfrm>
              <a:off x="1125042" y="2440076"/>
              <a:ext cx="448046" cy="2620294"/>
            </a:xfrm>
            <a:prstGeom prst="rect">
              <a:avLst/>
            </a:prstGeom>
            <a:solidFill>
              <a:schemeClr val="accent4">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kumimoji="1" lang="zh-CN" altLang="en-US" sz="1600" b="1" dirty="0">
                  <a:latin typeface="Microsoft YaHei" pitchFamily="34" charset="-122"/>
                  <a:ea typeface="Microsoft YaHei" pitchFamily="34" charset="-122"/>
                </a:rPr>
                <a:t>实</a:t>
              </a:r>
              <a:endParaRPr kumimoji="1" lang="en-US" altLang="zh-CN" sz="1600" b="1" dirty="0">
                <a:latin typeface="Microsoft YaHei" pitchFamily="34" charset="-122"/>
                <a:ea typeface="Microsoft YaHei" pitchFamily="34" charset="-122"/>
              </a:endParaRPr>
            </a:p>
            <a:p>
              <a:pPr algn="ctr"/>
              <a:r>
                <a:rPr kumimoji="1" lang="zh-CN" altLang="en-US" sz="1600" b="1" dirty="0">
                  <a:latin typeface="Microsoft YaHei" pitchFamily="34" charset="-122"/>
                  <a:ea typeface="Microsoft YaHei" pitchFamily="34" charset="-122"/>
                </a:rPr>
                <a:t>验</a:t>
              </a:r>
              <a:endParaRPr kumimoji="1" lang="en-US" altLang="zh-CN" sz="1600" b="1" dirty="0">
                <a:latin typeface="Microsoft YaHei" pitchFamily="34" charset="-122"/>
                <a:ea typeface="Microsoft YaHei" pitchFamily="34" charset="-122"/>
              </a:endParaRPr>
            </a:p>
            <a:p>
              <a:pPr algn="ctr"/>
              <a:r>
                <a:rPr kumimoji="1" lang="zh-CN" altLang="en-US" sz="1600" b="1" dirty="0">
                  <a:latin typeface="Microsoft YaHei" pitchFamily="34" charset="-122"/>
                  <a:ea typeface="Microsoft YaHei" pitchFamily="34" charset="-122"/>
                </a:rPr>
                <a:t>设</a:t>
              </a:r>
              <a:endParaRPr kumimoji="1" lang="en-US" altLang="zh-CN" sz="1600" b="1" dirty="0">
                <a:latin typeface="Microsoft YaHei" pitchFamily="34" charset="-122"/>
                <a:ea typeface="Microsoft YaHei" pitchFamily="34" charset="-122"/>
              </a:endParaRPr>
            </a:p>
            <a:p>
              <a:pPr algn="ctr"/>
              <a:r>
                <a:rPr kumimoji="1" lang="zh-CN" altLang="en-US" sz="1600" b="1" dirty="0">
                  <a:latin typeface="Microsoft YaHei" pitchFamily="34" charset="-122"/>
                  <a:ea typeface="Microsoft YaHei" pitchFamily="34" charset="-122"/>
                </a:rPr>
                <a:t>计</a:t>
              </a:r>
            </a:p>
          </p:txBody>
        </p:sp>
        <p:sp>
          <p:nvSpPr>
            <p:cNvPr id="80" name="矩形 79"/>
            <p:cNvSpPr/>
            <p:nvPr/>
          </p:nvSpPr>
          <p:spPr>
            <a:xfrm>
              <a:off x="1125042" y="5380600"/>
              <a:ext cx="448046" cy="1149192"/>
            </a:xfrm>
            <a:prstGeom prst="rect">
              <a:avLst/>
            </a:prstGeom>
            <a:solidFill>
              <a:schemeClr val="accent4">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kumimoji="1" lang="zh-CN" altLang="en-US" sz="1600" b="1" dirty="0">
                  <a:latin typeface="Microsoft YaHei" pitchFamily="34" charset="-122"/>
                  <a:ea typeface="Microsoft YaHei" pitchFamily="34" charset="-122"/>
                </a:rPr>
                <a:t>考核标准</a:t>
              </a:r>
            </a:p>
          </p:txBody>
        </p:sp>
        <p:sp>
          <p:nvSpPr>
            <p:cNvPr id="81" name="矩形 80"/>
            <p:cNvSpPr/>
            <p:nvPr/>
          </p:nvSpPr>
          <p:spPr>
            <a:xfrm>
              <a:off x="5024991" y="3108842"/>
              <a:ext cx="2747958" cy="1951527"/>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800"/>
            </a:p>
          </p:txBody>
        </p:sp>
        <p:sp>
          <p:nvSpPr>
            <p:cNvPr id="82" name="矩形 81"/>
            <p:cNvSpPr/>
            <p:nvPr/>
          </p:nvSpPr>
          <p:spPr>
            <a:xfrm>
              <a:off x="5260505" y="4678765"/>
              <a:ext cx="2280570" cy="309600"/>
            </a:xfrm>
            <a:prstGeom prst="rect">
              <a:avLst/>
            </a:prstGeom>
            <a:solidFill>
              <a:schemeClr val="accent6">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zh-CN" sz="1600" b="1" dirty="0">
                  <a:latin typeface="Microsoft YaHei" pitchFamily="34" charset="-122"/>
                  <a:ea typeface="Microsoft YaHei" pitchFamily="34" charset="-122"/>
                </a:rPr>
                <a:t>RIP</a:t>
              </a:r>
              <a:r>
                <a:rPr kumimoji="1" lang="zh-CN" altLang="en-US" sz="1600" b="1" dirty="0">
                  <a:latin typeface="Microsoft YaHei" pitchFamily="34" charset="-122"/>
                  <a:ea typeface="Microsoft YaHei" pitchFamily="34" charset="-122"/>
                </a:rPr>
                <a:t>路由配置</a:t>
              </a:r>
              <a:endParaRPr kumimoji="1" lang="en-US" altLang="zh-CN" sz="1600" b="1" dirty="0">
                <a:latin typeface="Microsoft YaHei" pitchFamily="34" charset="-122"/>
                <a:ea typeface="Microsoft YaHei" pitchFamily="34" charset="-122"/>
              </a:endParaRPr>
            </a:p>
          </p:txBody>
        </p:sp>
        <p:sp>
          <p:nvSpPr>
            <p:cNvPr id="83" name="矩形 82"/>
            <p:cNvSpPr/>
            <p:nvPr/>
          </p:nvSpPr>
          <p:spPr>
            <a:xfrm>
              <a:off x="5261313" y="3217238"/>
              <a:ext cx="2280570" cy="306000"/>
            </a:xfrm>
            <a:prstGeom prst="rect">
              <a:avLst/>
            </a:prstGeom>
            <a:solidFill>
              <a:schemeClr val="accent6">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zh-CN" sz="1600" b="1" dirty="0" err="1">
                  <a:latin typeface="Microsoft YaHei" pitchFamily="34" charset="-122"/>
                  <a:ea typeface="Microsoft YaHei" pitchFamily="34" charset="-122"/>
                </a:rPr>
                <a:t>pcap</a:t>
              </a:r>
              <a:r>
                <a:rPr kumimoji="1" lang="zh-CN" altLang="en-US" sz="1600" b="1" dirty="0">
                  <a:latin typeface="Microsoft YaHei" pitchFamily="34" charset="-122"/>
                  <a:ea typeface="Microsoft YaHei" pitchFamily="34" charset="-122"/>
                </a:rPr>
                <a:t>文件解析</a:t>
              </a:r>
              <a:endParaRPr kumimoji="1" lang="en-US" altLang="zh-CN" sz="1600" b="1" dirty="0">
                <a:latin typeface="Microsoft YaHei" pitchFamily="34" charset="-122"/>
                <a:ea typeface="Microsoft YaHei" pitchFamily="34" charset="-122"/>
              </a:endParaRPr>
            </a:p>
          </p:txBody>
        </p:sp>
        <p:sp>
          <p:nvSpPr>
            <p:cNvPr id="84" name="矩形 83"/>
            <p:cNvSpPr/>
            <p:nvPr/>
          </p:nvSpPr>
          <p:spPr>
            <a:xfrm>
              <a:off x="5261313" y="3719036"/>
              <a:ext cx="2280570" cy="306000"/>
            </a:xfrm>
            <a:prstGeom prst="rect">
              <a:avLst/>
            </a:prstGeom>
            <a:solidFill>
              <a:schemeClr val="accent6">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kumimoji="1" lang="zh-CN" altLang="en-US" b="1" dirty="0">
                  <a:latin typeface="Microsoft YaHei" pitchFamily="34" charset="-122"/>
                  <a:ea typeface="Microsoft YaHei" pitchFamily="34" charset="-122"/>
                </a:rPr>
                <a:t>拥塞控制评估</a:t>
              </a:r>
              <a:endParaRPr kumimoji="1" lang="en-US" altLang="zh-CN" b="1" dirty="0">
                <a:latin typeface="Microsoft YaHei" pitchFamily="34" charset="-122"/>
                <a:ea typeface="Microsoft YaHei" pitchFamily="34" charset="-122"/>
              </a:endParaRPr>
            </a:p>
          </p:txBody>
        </p:sp>
        <p:sp>
          <p:nvSpPr>
            <p:cNvPr id="85" name="矩形 84"/>
            <p:cNvSpPr/>
            <p:nvPr/>
          </p:nvSpPr>
          <p:spPr>
            <a:xfrm>
              <a:off x="5261313" y="4221008"/>
              <a:ext cx="2280570" cy="309600"/>
            </a:xfrm>
            <a:prstGeom prst="rect">
              <a:avLst/>
            </a:prstGeom>
            <a:solidFill>
              <a:schemeClr val="accent6">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kumimoji="1" lang="zh-CN" altLang="en-US" b="1" dirty="0">
                  <a:latin typeface="Microsoft YaHei" pitchFamily="34" charset="-122"/>
                  <a:ea typeface="Microsoft YaHei" pitchFamily="34" charset="-122"/>
                </a:rPr>
                <a:t>路由查找评估</a:t>
              </a:r>
              <a:endParaRPr kumimoji="1" lang="en-US" altLang="zh-CN" b="1" dirty="0">
                <a:latin typeface="Microsoft YaHei" pitchFamily="34" charset="-122"/>
                <a:ea typeface="Microsoft YaHei" pitchFamily="34" charset="-122"/>
              </a:endParaRPr>
            </a:p>
          </p:txBody>
        </p:sp>
        <p:sp>
          <p:nvSpPr>
            <p:cNvPr id="86" name="文本框 85"/>
            <p:cNvSpPr txBox="1"/>
            <p:nvPr/>
          </p:nvSpPr>
          <p:spPr>
            <a:xfrm>
              <a:off x="3318397" y="3560790"/>
              <a:ext cx="999890" cy="338554"/>
            </a:xfrm>
            <a:prstGeom prst="rect">
              <a:avLst/>
            </a:prstGeom>
            <a:noFill/>
          </p:spPr>
          <p:txBody>
            <a:bodyPr wrap="square">
              <a:spAutoFit/>
            </a:bodyPr>
            <a:lstStyle/>
            <a:p>
              <a:pPr algn="ctr"/>
              <a:r>
                <a:rPr kumimoji="1" lang="zh-CN" altLang="en-US" sz="1600" b="1" dirty="0">
                  <a:latin typeface="Microsoft YaHei" pitchFamily="34" charset="-122"/>
                  <a:ea typeface="Microsoft YaHei" pitchFamily="34" charset="-122"/>
                </a:rPr>
                <a:t>拥塞控制</a:t>
              </a:r>
              <a:endParaRPr kumimoji="1" lang="en-US" altLang="zh-CN" sz="1600" b="1" dirty="0">
                <a:latin typeface="Microsoft YaHei" pitchFamily="34" charset="-122"/>
                <a:ea typeface="Microsoft YaHei" pitchFamily="34" charset="-122"/>
              </a:endParaRPr>
            </a:p>
          </p:txBody>
        </p:sp>
        <p:sp>
          <p:nvSpPr>
            <p:cNvPr id="87" name="文本框 86"/>
            <p:cNvSpPr txBox="1"/>
            <p:nvPr/>
          </p:nvSpPr>
          <p:spPr>
            <a:xfrm>
              <a:off x="2407351" y="3564323"/>
              <a:ext cx="999890" cy="338554"/>
            </a:xfrm>
            <a:prstGeom prst="rect">
              <a:avLst/>
            </a:prstGeom>
            <a:noFill/>
          </p:spPr>
          <p:txBody>
            <a:bodyPr wrap="square">
              <a:spAutoFit/>
            </a:bodyPr>
            <a:lstStyle/>
            <a:p>
              <a:pPr algn="ctr"/>
              <a:r>
                <a:rPr kumimoji="1" lang="zh-CN" altLang="en-US" sz="1600" b="1" dirty="0">
                  <a:latin typeface="Microsoft YaHei" pitchFamily="34" charset="-122"/>
                  <a:ea typeface="Microsoft YaHei" pitchFamily="34" charset="-122"/>
                </a:rPr>
                <a:t>网络传输</a:t>
              </a:r>
              <a:endParaRPr kumimoji="1" lang="en-US" altLang="zh-CN" sz="1600" b="1" dirty="0">
                <a:latin typeface="Microsoft YaHei" pitchFamily="34" charset="-122"/>
                <a:ea typeface="Microsoft YaHei" pitchFamily="34" charset="-122"/>
              </a:endParaRPr>
            </a:p>
          </p:txBody>
        </p:sp>
        <p:sp>
          <p:nvSpPr>
            <p:cNvPr id="88" name="矩形 87"/>
            <p:cNvSpPr/>
            <p:nvPr/>
          </p:nvSpPr>
          <p:spPr>
            <a:xfrm>
              <a:off x="8033249" y="3108841"/>
              <a:ext cx="3004559" cy="1951527"/>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800"/>
            </a:p>
          </p:txBody>
        </p:sp>
        <p:sp>
          <p:nvSpPr>
            <p:cNvPr id="89" name="矩形 88"/>
            <p:cNvSpPr/>
            <p:nvPr/>
          </p:nvSpPr>
          <p:spPr>
            <a:xfrm>
              <a:off x="8316029" y="3932325"/>
              <a:ext cx="2484437" cy="571395"/>
            </a:xfrm>
            <a:prstGeom prst="rect">
              <a:avLst/>
            </a:prstGeom>
            <a:solidFill>
              <a:schemeClr val="accent6">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kumimoji="1" lang="zh-CN" altLang="en-US" sz="1600" b="1" dirty="0">
                  <a:latin typeface="Microsoft YaHei" pitchFamily="34" charset="-122"/>
                  <a:ea typeface="Microsoft YaHei" pitchFamily="34" charset="-122"/>
                </a:rPr>
                <a:t>高效</a:t>
              </a:r>
              <a:r>
                <a:rPr kumimoji="1" lang="en-US" altLang="zh-CN" sz="1600" b="1" dirty="0">
                  <a:latin typeface="Microsoft YaHei" pitchFamily="34" charset="-122"/>
                  <a:ea typeface="Microsoft YaHei" pitchFamily="34" charset="-122"/>
                </a:rPr>
                <a:t>IP</a:t>
              </a:r>
              <a:r>
                <a:rPr kumimoji="1" lang="zh-CN" altLang="en-US" sz="1600" b="1" dirty="0">
                  <a:latin typeface="Microsoft YaHei" pitchFamily="34" charset="-122"/>
                  <a:ea typeface="Microsoft YaHei" pitchFamily="34" charset="-122"/>
                </a:rPr>
                <a:t>路由查找数据结构及算法实现</a:t>
              </a:r>
              <a:endParaRPr kumimoji="1" lang="en-US" altLang="zh-CN" sz="1600" b="1" dirty="0">
                <a:latin typeface="Microsoft YaHei" pitchFamily="34" charset="-122"/>
                <a:ea typeface="Microsoft YaHei" pitchFamily="34" charset="-122"/>
              </a:endParaRPr>
            </a:p>
          </p:txBody>
        </p:sp>
        <p:sp>
          <p:nvSpPr>
            <p:cNvPr id="90" name="矩形 89"/>
            <p:cNvSpPr/>
            <p:nvPr/>
          </p:nvSpPr>
          <p:spPr>
            <a:xfrm>
              <a:off x="8316029" y="3218104"/>
              <a:ext cx="2484438" cy="572400"/>
            </a:xfrm>
            <a:prstGeom prst="rect">
              <a:avLst/>
            </a:prstGeom>
            <a:solidFill>
              <a:schemeClr val="accent6">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kumimoji="1" lang="zh-CN" altLang="en-US" sz="1600" b="1" dirty="0">
                  <a:latin typeface="Microsoft YaHei" pitchFamily="34" charset="-122"/>
                  <a:ea typeface="Microsoft YaHei" pitchFamily="34" charset="-122"/>
                </a:rPr>
                <a:t>开放最短路径优先</a:t>
              </a:r>
              <a:endParaRPr kumimoji="1" lang="en-US" altLang="zh-CN" sz="1600" b="1" dirty="0">
                <a:latin typeface="Microsoft YaHei" pitchFamily="34" charset="-122"/>
                <a:ea typeface="Microsoft YaHei" pitchFamily="34" charset="-122"/>
              </a:endParaRPr>
            </a:p>
            <a:p>
              <a:pPr algn="ctr"/>
              <a:r>
                <a:rPr kumimoji="1" lang="zh-CN" altLang="en-US" sz="1600" b="1" dirty="0">
                  <a:latin typeface="Microsoft YaHei" pitchFamily="34" charset="-122"/>
                  <a:ea typeface="Microsoft YaHei" pitchFamily="34" charset="-122"/>
                </a:rPr>
                <a:t>协议实现</a:t>
              </a:r>
              <a:endParaRPr kumimoji="1" lang="en-US" altLang="zh-CN" sz="1600" b="1" dirty="0">
                <a:latin typeface="Microsoft YaHei" pitchFamily="34" charset="-122"/>
                <a:ea typeface="Microsoft YaHei" pitchFamily="34" charset="-122"/>
              </a:endParaRPr>
            </a:p>
          </p:txBody>
        </p:sp>
        <p:sp>
          <p:nvSpPr>
            <p:cNvPr id="91" name="矩形 90"/>
            <p:cNvSpPr/>
            <p:nvPr/>
          </p:nvSpPr>
          <p:spPr>
            <a:xfrm>
              <a:off x="8316029" y="4640983"/>
              <a:ext cx="2484437" cy="324499"/>
            </a:xfrm>
            <a:prstGeom prst="rect">
              <a:avLst/>
            </a:prstGeom>
            <a:solidFill>
              <a:schemeClr val="accent6">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kumimoji="1" lang="zh-CN" altLang="en-US" sz="1600" b="1" dirty="0">
                  <a:latin typeface="Microsoft YaHei" pitchFamily="34" charset="-122"/>
                  <a:ea typeface="Microsoft YaHei" pitchFamily="34" charset="-122"/>
                </a:rPr>
                <a:t>新型网卡硬件实战</a:t>
              </a:r>
              <a:endParaRPr kumimoji="1" lang="en-US" altLang="zh-CN" sz="1600" b="1" dirty="0">
                <a:latin typeface="Microsoft YaHei" pitchFamily="34" charset="-122"/>
                <a:ea typeface="Microsoft YaHei" pitchFamily="34" charset="-122"/>
              </a:endParaRPr>
            </a:p>
          </p:txBody>
        </p:sp>
      </p:grpSp>
      <p:cxnSp>
        <p:nvCxnSpPr>
          <p:cNvPr id="4" name="直线连接符 3">
            <a:extLst>
              <a:ext uri="{FF2B5EF4-FFF2-40B4-BE49-F238E27FC236}">
                <a16:creationId xmlns:a16="http://schemas.microsoft.com/office/drawing/2014/main" id="{2AD2F0C0-50FD-DD4C-B295-63463215B2D5}"/>
              </a:ext>
            </a:extLst>
          </p:cNvPr>
          <p:cNvCxnSpPr>
            <a:cxnSpLocks/>
          </p:cNvCxnSpPr>
          <p:nvPr/>
        </p:nvCxnSpPr>
        <p:spPr>
          <a:xfrm>
            <a:off x="7207830" y="2166257"/>
            <a:ext cx="0" cy="2915002"/>
          </a:xfrm>
          <a:prstGeom prst="line">
            <a:avLst/>
          </a:prstGeom>
          <a:ln w="222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45" name="直线连接符 44">
            <a:extLst>
              <a:ext uri="{FF2B5EF4-FFF2-40B4-BE49-F238E27FC236}">
                <a16:creationId xmlns:a16="http://schemas.microsoft.com/office/drawing/2014/main" id="{DD44CD58-FB40-344E-9DFB-B4CD97A715EA}"/>
              </a:ext>
            </a:extLst>
          </p:cNvPr>
          <p:cNvCxnSpPr>
            <a:cxnSpLocks/>
          </p:cNvCxnSpPr>
          <p:nvPr/>
        </p:nvCxnSpPr>
        <p:spPr>
          <a:xfrm>
            <a:off x="7197747" y="2166257"/>
            <a:ext cx="3373051" cy="0"/>
          </a:xfrm>
          <a:prstGeom prst="line">
            <a:avLst/>
          </a:prstGeom>
          <a:ln w="222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48" name="直线连接符 47">
            <a:extLst>
              <a:ext uri="{FF2B5EF4-FFF2-40B4-BE49-F238E27FC236}">
                <a16:creationId xmlns:a16="http://schemas.microsoft.com/office/drawing/2014/main" id="{74B27AB3-C717-BB44-BCC5-DB89D4DD0804}"/>
              </a:ext>
            </a:extLst>
          </p:cNvPr>
          <p:cNvCxnSpPr>
            <a:cxnSpLocks/>
          </p:cNvCxnSpPr>
          <p:nvPr/>
        </p:nvCxnSpPr>
        <p:spPr>
          <a:xfrm>
            <a:off x="7207830" y="5081259"/>
            <a:ext cx="3373051" cy="0"/>
          </a:xfrm>
          <a:prstGeom prst="line">
            <a:avLst/>
          </a:prstGeom>
          <a:ln w="222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0" name="直线连接符 49">
            <a:extLst>
              <a:ext uri="{FF2B5EF4-FFF2-40B4-BE49-F238E27FC236}">
                <a16:creationId xmlns:a16="http://schemas.microsoft.com/office/drawing/2014/main" id="{774F0C19-B133-2244-B310-BBB199AA6ADE}"/>
              </a:ext>
            </a:extLst>
          </p:cNvPr>
          <p:cNvCxnSpPr>
            <a:cxnSpLocks/>
          </p:cNvCxnSpPr>
          <p:nvPr/>
        </p:nvCxnSpPr>
        <p:spPr>
          <a:xfrm>
            <a:off x="10570798" y="2191976"/>
            <a:ext cx="0" cy="2915002"/>
          </a:xfrm>
          <a:prstGeom prst="line">
            <a:avLst/>
          </a:prstGeom>
          <a:ln w="22225">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2EB27FDC-D0DC-8B43-9B85-90D852F95625}"/>
              </a:ext>
            </a:extLst>
          </p:cNvPr>
          <p:cNvSpPr txBox="1"/>
          <p:nvPr/>
        </p:nvSpPr>
        <p:spPr>
          <a:xfrm>
            <a:off x="10562007" y="2095205"/>
            <a:ext cx="1546403" cy="3108543"/>
          </a:xfrm>
          <a:prstGeom prst="rect">
            <a:avLst/>
          </a:prstGeom>
          <a:noFill/>
        </p:spPr>
        <p:txBody>
          <a:bodyPr wrap="square" rtlCol="0">
            <a:spAutoFit/>
          </a:bodyPr>
          <a:lstStyle/>
          <a:p>
            <a:r>
              <a:rPr kumimoji="1" lang="zh-CN" altLang="en-US" sz="1400" b="1" dirty="0">
                <a:solidFill>
                  <a:srgbClr val="0070C0"/>
                </a:solidFill>
                <a:latin typeface="Microsoft YaHei" pitchFamily="34" charset="-122"/>
                <a:ea typeface="Microsoft YaHei" pitchFamily="34" charset="-122"/>
              </a:rPr>
              <a:t>聚焦以下会议</a:t>
            </a:r>
            <a:r>
              <a:rPr kumimoji="1" lang="en-US" altLang="zh-CN" sz="1400" b="1" dirty="0">
                <a:solidFill>
                  <a:srgbClr val="0070C0"/>
                </a:solidFill>
                <a:latin typeface="Microsoft YaHei" pitchFamily="34" charset="-122"/>
                <a:ea typeface="Microsoft YaHei" pitchFamily="34" charset="-122"/>
              </a:rPr>
              <a:t>SIGCOMM</a:t>
            </a:r>
            <a:r>
              <a:rPr kumimoji="1" lang="zh-CN" altLang="en-US" sz="1400" b="1" dirty="0">
                <a:solidFill>
                  <a:srgbClr val="0070C0"/>
                </a:solidFill>
                <a:latin typeface="Microsoft YaHei" pitchFamily="34" charset="-122"/>
                <a:ea typeface="Microsoft YaHei" pitchFamily="34" charset="-122"/>
              </a:rPr>
              <a:t>、</a:t>
            </a:r>
            <a:endParaRPr kumimoji="1" lang="en-US" altLang="zh-CN" sz="1400" b="1" dirty="0">
              <a:solidFill>
                <a:srgbClr val="0070C0"/>
              </a:solidFill>
              <a:latin typeface="Microsoft YaHei" pitchFamily="34" charset="-122"/>
              <a:ea typeface="Microsoft YaHei" pitchFamily="34" charset="-122"/>
            </a:endParaRPr>
          </a:p>
          <a:p>
            <a:r>
              <a:rPr kumimoji="1" lang="en-US" altLang="zh-CN" sz="1400" b="1" dirty="0">
                <a:solidFill>
                  <a:srgbClr val="0070C0"/>
                </a:solidFill>
                <a:latin typeface="Microsoft YaHei" pitchFamily="34" charset="-122"/>
                <a:ea typeface="Microsoft YaHei" pitchFamily="34" charset="-122"/>
              </a:rPr>
              <a:t>NSDI</a:t>
            </a:r>
            <a:r>
              <a:rPr kumimoji="1" lang="zh-CN" altLang="en-US" sz="1400" b="1" dirty="0">
                <a:solidFill>
                  <a:srgbClr val="0070C0"/>
                </a:solidFill>
                <a:latin typeface="Microsoft YaHei" pitchFamily="34" charset="-122"/>
                <a:ea typeface="Microsoft YaHei" pitchFamily="34" charset="-122"/>
              </a:rPr>
              <a:t>、</a:t>
            </a:r>
            <a:endParaRPr kumimoji="1" lang="en-US" altLang="zh-CN" sz="1400" b="1" dirty="0">
              <a:solidFill>
                <a:srgbClr val="0070C0"/>
              </a:solidFill>
              <a:latin typeface="Microsoft YaHei" pitchFamily="34" charset="-122"/>
              <a:ea typeface="Microsoft YaHei" pitchFamily="34" charset="-122"/>
            </a:endParaRPr>
          </a:p>
          <a:p>
            <a:r>
              <a:rPr kumimoji="1" lang="en-US" altLang="zh-CN" sz="1400" b="1" dirty="0" err="1">
                <a:solidFill>
                  <a:srgbClr val="0070C0"/>
                </a:solidFill>
                <a:latin typeface="Microsoft YaHei" pitchFamily="34" charset="-122"/>
                <a:ea typeface="Microsoft YaHei" pitchFamily="34" charset="-122"/>
              </a:rPr>
              <a:t>CoNEXT</a:t>
            </a:r>
            <a:r>
              <a:rPr kumimoji="1" lang="zh-CN" altLang="en-US" sz="1400" b="1" dirty="0">
                <a:solidFill>
                  <a:srgbClr val="0070C0"/>
                </a:solidFill>
                <a:latin typeface="Microsoft YaHei" pitchFamily="34" charset="-122"/>
                <a:ea typeface="Microsoft YaHei" pitchFamily="34" charset="-122"/>
              </a:rPr>
              <a:t>、</a:t>
            </a:r>
            <a:endParaRPr kumimoji="1" lang="en-US" altLang="zh-CN" sz="1400" b="1" dirty="0">
              <a:solidFill>
                <a:srgbClr val="0070C0"/>
              </a:solidFill>
              <a:latin typeface="Microsoft YaHei" pitchFamily="34" charset="-122"/>
              <a:ea typeface="Microsoft YaHei" pitchFamily="34" charset="-122"/>
            </a:endParaRPr>
          </a:p>
          <a:p>
            <a:r>
              <a:rPr kumimoji="1" lang="en-US" altLang="zh-CN" sz="1400" b="1" dirty="0">
                <a:solidFill>
                  <a:srgbClr val="0070C0"/>
                </a:solidFill>
                <a:latin typeface="Microsoft YaHei" pitchFamily="34" charset="-122"/>
                <a:ea typeface="Microsoft YaHei" pitchFamily="34" charset="-122"/>
              </a:rPr>
              <a:t>ICNP</a:t>
            </a:r>
            <a:r>
              <a:rPr kumimoji="1" lang="zh-CN" altLang="en-US" sz="1400" b="1" dirty="0">
                <a:solidFill>
                  <a:srgbClr val="0070C0"/>
                </a:solidFill>
                <a:latin typeface="Microsoft YaHei" pitchFamily="34" charset="-122"/>
                <a:ea typeface="Microsoft YaHei" pitchFamily="34" charset="-122"/>
              </a:rPr>
              <a:t>、</a:t>
            </a:r>
            <a:endParaRPr kumimoji="1" lang="en-US" altLang="zh-CN" sz="1400" b="1" dirty="0">
              <a:solidFill>
                <a:srgbClr val="0070C0"/>
              </a:solidFill>
              <a:latin typeface="Microsoft YaHei" pitchFamily="34" charset="-122"/>
              <a:ea typeface="Microsoft YaHei" pitchFamily="34" charset="-122"/>
            </a:endParaRPr>
          </a:p>
          <a:p>
            <a:r>
              <a:rPr kumimoji="1" lang="en-US" altLang="zh-CN" sz="1400" b="1" dirty="0">
                <a:solidFill>
                  <a:srgbClr val="0070C0"/>
                </a:solidFill>
                <a:latin typeface="Microsoft YaHei" pitchFamily="34" charset="-122"/>
                <a:ea typeface="Microsoft YaHei" pitchFamily="34" charset="-122"/>
              </a:rPr>
              <a:t>INFOCOM</a:t>
            </a:r>
          </a:p>
          <a:p>
            <a:r>
              <a:rPr kumimoji="1" lang="zh-CN" altLang="en-US" sz="1400" b="1" dirty="0">
                <a:solidFill>
                  <a:srgbClr val="0070C0"/>
                </a:solidFill>
                <a:latin typeface="Microsoft YaHei" pitchFamily="34" charset="-122"/>
                <a:ea typeface="Microsoft YaHei" pitchFamily="34" charset="-122"/>
              </a:rPr>
              <a:t>最新论文</a:t>
            </a:r>
            <a:endParaRPr kumimoji="1" lang="en-US" altLang="zh-CN" sz="1400" b="1" dirty="0">
              <a:solidFill>
                <a:srgbClr val="0070C0"/>
              </a:solidFill>
              <a:latin typeface="Microsoft YaHei" pitchFamily="34" charset="-122"/>
              <a:ea typeface="Microsoft YaHei" pitchFamily="34" charset="-122"/>
            </a:endParaRPr>
          </a:p>
          <a:p>
            <a:endParaRPr kumimoji="1" lang="en-US" altLang="zh-CN" sz="1400" b="1" dirty="0">
              <a:solidFill>
                <a:srgbClr val="0070C0"/>
              </a:solidFill>
              <a:latin typeface="Microsoft YaHei" pitchFamily="34" charset="-122"/>
              <a:ea typeface="Microsoft YaHei" pitchFamily="34" charset="-122"/>
            </a:endParaRPr>
          </a:p>
          <a:p>
            <a:r>
              <a:rPr kumimoji="1" lang="zh-CN" altLang="en-US" sz="1400" b="1" dirty="0">
                <a:solidFill>
                  <a:srgbClr val="0070C0"/>
                </a:solidFill>
                <a:latin typeface="Microsoft YaHei" pitchFamily="34" charset="-122"/>
                <a:ea typeface="Microsoft YaHei" pitchFamily="34" charset="-122"/>
              </a:rPr>
              <a:t>大模型无法有效胜任此任务</a:t>
            </a:r>
            <a:endParaRPr kumimoji="1" lang="en-US" altLang="zh-CN" sz="1400" b="1" dirty="0">
              <a:solidFill>
                <a:srgbClr val="0070C0"/>
              </a:solidFill>
              <a:latin typeface="Microsoft YaHei" pitchFamily="34" charset="-122"/>
              <a:ea typeface="Microsoft YaHei" pitchFamily="34" charset="-122"/>
            </a:endParaRPr>
          </a:p>
          <a:p>
            <a:endParaRPr kumimoji="1" lang="en-US" altLang="zh-CN" sz="1400" b="1" dirty="0">
              <a:solidFill>
                <a:srgbClr val="0070C0"/>
              </a:solidFill>
              <a:latin typeface="Microsoft YaHei" pitchFamily="34" charset="-122"/>
              <a:ea typeface="Microsoft YaHei" pitchFamily="34" charset="-122"/>
            </a:endParaRPr>
          </a:p>
          <a:p>
            <a:r>
              <a:rPr kumimoji="1" lang="zh-CN" altLang="en-US" sz="1400" b="1" dirty="0">
                <a:solidFill>
                  <a:srgbClr val="0070C0"/>
                </a:solidFill>
                <a:latin typeface="Microsoft YaHei" pitchFamily="34" charset="-122"/>
                <a:ea typeface="Microsoft YaHei" pitchFamily="34" charset="-122"/>
              </a:rPr>
              <a:t>需学生有突出的实践能力和创新思维</a:t>
            </a:r>
          </a:p>
        </p:txBody>
      </p:sp>
      <p:pic>
        <p:nvPicPr>
          <p:cNvPr id="8" name="图形 7">
            <a:extLst>
              <a:ext uri="{FF2B5EF4-FFF2-40B4-BE49-F238E27FC236}">
                <a16:creationId xmlns:a16="http://schemas.microsoft.com/office/drawing/2014/main" id="{92238354-DDB6-4746-BF3A-8CD260066B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07086" y="4063842"/>
            <a:ext cx="229167" cy="22916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矩形 96"/>
          <p:cNvSpPr/>
          <p:nvPr/>
        </p:nvSpPr>
        <p:spPr>
          <a:xfrm>
            <a:off x="1150372" y="2569029"/>
            <a:ext cx="9891253" cy="4189948"/>
          </a:xfrm>
          <a:prstGeom prst="rect">
            <a:avLst/>
          </a:prstGeom>
          <a:ln w="2540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800" dirty="0"/>
          </a:p>
        </p:txBody>
      </p:sp>
      <p:sp>
        <p:nvSpPr>
          <p:cNvPr id="22" name="上箭头 21"/>
          <p:cNvSpPr/>
          <p:nvPr/>
        </p:nvSpPr>
        <p:spPr>
          <a:xfrm rot="4297411">
            <a:off x="5696974" y="1262223"/>
            <a:ext cx="307731" cy="7094428"/>
          </a:xfrm>
          <a:prstGeom prst="upArrow">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5" name="文本框 4"/>
          <p:cNvSpPr txBox="1"/>
          <p:nvPr/>
        </p:nvSpPr>
        <p:spPr>
          <a:xfrm>
            <a:off x="182880" y="227709"/>
            <a:ext cx="8862646" cy="584775"/>
          </a:xfrm>
          <a:prstGeom prst="rect">
            <a:avLst/>
          </a:prstGeom>
          <a:noFill/>
        </p:spPr>
        <p:txBody>
          <a:bodyPr wrap="square">
            <a:spAutoFit/>
          </a:bodyPr>
          <a:lstStyle/>
          <a:p>
            <a:r>
              <a:rPr lang="zh-CN" altLang="en-US" sz="3200" b="1" spc="-35" dirty="0">
                <a:solidFill>
                  <a:srgbClr val="001F5F"/>
                </a:solidFill>
                <a:latin typeface="微软雅黑" panose="020B0503020204020204" pitchFamily="34" charset="-122"/>
                <a:ea typeface="微软雅黑" panose="020B0503020204020204" pitchFamily="34" charset="-122"/>
                <a:cs typeface="+mj-cs"/>
              </a:rPr>
              <a:t>大模型生成缺陷代码定位与修复</a:t>
            </a:r>
            <a:endParaRPr lang="en-US" altLang="zh-CN" sz="3200" b="1" spc="-35" dirty="0">
              <a:solidFill>
                <a:srgbClr val="001F5F"/>
              </a:solidFill>
              <a:latin typeface="微软雅黑" panose="020B0503020204020204" pitchFamily="34" charset="-122"/>
              <a:ea typeface="微软雅黑" panose="020B0503020204020204" pitchFamily="34" charset="-122"/>
              <a:cs typeface="+mj-cs"/>
            </a:endParaRPr>
          </a:p>
        </p:txBody>
      </p:sp>
      <p:sp>
        <p:nvSpPr>
          <p:cNvPr id="54" name="Rounded Rectangle 181"/>
          <p:cNvSpPr/>
          <p:nvPr/>
        </p:nvSpPr>
        <p:spPr bwMode="invGray">
          <a:xfrm>
            <a:off x="328774" y="1226058"/>
            <a:ext cx="11534451" cy="1158675"/>
          </a:xfrm>
          <a:prstGeom prst="roundRect">
            <a:avLst>
              <a:gd name="adj" fmla="val 0"/>
            </a:avLst>
          </a:prstGeom>
          <a:solidFill>
            <a:srgbClr val="DFE2F0"/>
          </a:solidFill>
          <a:ln w="25400">
            <a:solidFill>
              <a:srgbClr val="001F5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0000" tIns="0" rIns="180000" bIns="0" numCol="1" rtlCol="0" anchor="ctr" anchorCtr="1" compatLnSpc="1"/>
          <a:lstStyle/>
          <a:p>
            <a:pPr>
              <a:spcBef>
                <a:spcPts val="95"/>
              </a:spcBef>
            </a:pPr>
            <a:r>
              <a:rPr lang="zh-CN" altLang="en-US" sz="2000" b="1" spc="-10" dirty="0">
                <a:solidFill>
                  <a:schemeClr val="tx1"/>
                </a:solidFill>
                <a:latin typeface="微软雅黑" panose="020B0503020204020204" pitchFamily="34" charset="-122"/>
                <a:ea typeface="微软雅黑" panose="020B0503020204020204" pitchFamily="34" charset="-122"/>
                <a:cs typeface="微软雅黑"/>
              </a:rPr>
              <a:t>核心步骤：教师将规划的实验课题提交大模型，检验大模型输出的代码正确性，并发布存在问题的代码段，要求学生定位并修复问题</a:t>
            </a:r>
            <a:endParaRPr lang="en-US" altLang="zh-CN" sz="2000" b="1" spc="-10" dirty="0">
              <a:solidFill>
                <a:schemeClr val="tx1"/>
              </a:solidFill>
              <a:latin typeface="微软雅黑" panose="020B0503020204020204" pitchFamily="34" charset="-122"/>
              <a:ea typeface="微软雅黑" panose="020B0503020204020204" pitchFamily="34" charset="-122"/>
              <a:cs typeface="微软雅黑"/>
            </a:endParaRPr>
          </a:p>
          <a:p>
            <a:pPr>
              <a:spcBef>
                <a:spcPts val="95"/>
              </a:spcBef>
            </a:pPr>
            <a:r>
              <a:rPr lang="zh-CN" altLang="en-US" sz="2000" b="1" spc="-10" dirty="0">
                <a:solidFill>
                  <a:schemeClr val="tx1"/>
                </a:solidFill>
                <a:latin typeface="微软雅黑" panose="020B0503020204020204" pitchFamily="34" charset="-122"/>
                <a:ea typeface="微软雅黑" panose="020B0503020204020204" pitchFamily="34" charset="-122"/>
              </a:rPr>
              <a:t>设计原则：“核心</a:t>
            </a:r>
            <a:r>
              <a:rPr lang="zh-CN" altLang="en-US" sz="2000" b="1" spc="-10" dirty="0">
                <a:solidFill>
                  <a:srgbClr val="C00000"/>
                </a:solidFill>
                <a:latin typeface="微软雅黑" panose="020B0503020204020204" pitchFamily="34" charset="-122"/>
                <a:ea typeface="微软雅黑" panose="020B0503020204020204" pitchFamily="34" charset="-122"/>
              </a:rPr>
              <a:t>协议知识</a:t>
            </a:r>
            <a:r>
              <a:rPr lang="zh-CN" altLang="en-US" sz="2000" b="1" spc="-10" dirty="0">
                <a:solidFill>
                  <a:schemeClr val="tx1"/>
                </a:solidFill>
                <a:latin typeface="微软雅黑" panose="020B0503020204020204" pitchFamily="34" charset="-122"/>
                <a:ea typeface="微软雅黑" panose="020B0503020204020204" pitchFamily="34" charset="-122"/>
              </a:rPr>
              <a:t>关联性”与“能力</a:t>
            </a:r>
            <a:r>
              <a:rPr lang="zh-CN" altLang="en-US" sz="2000" b="1" spc="-10" dirty="0">
                <a:solidFill>
                  <a:srgbClr val="C00000"/>
                </a:solidFill>
                <a:latin typeface="微软雅黑" panose="020B0503020204020204" pitchFamily="34" charset="-122"/>
                <a:ea typeface="微软雅黑" panose="020B0503020204020204" pitchFamily="34" charset="-122"/>
              </a:rPr>
              <a:t>分层适配</a:t>
            </a:r>
            <a:r>
              <a:rPr lang="zh-CN" altLang="en-US" sz="2000" b="1" spc="-10" dirty="0">
                <a:solidFill>
                  <a:schemeClr val="tx1"/>
                </a:solidFill>
                <a:latin typeface="微软雅黑" panose="020B0503020204020204" pitchFamily="34" charset="-122"/>
                <a:ea typeface="微软雅黑" panose="020B0503020204020204" pitchFamily="34" charset="-122"/>
              </a:rPr>
              <a:t>”</a:t>
            </a:r>
            <a:endParaRPr lang="en-US" altLang="zh-CN" sz="2000" b="1" spc="-10" dirty="0">
              <a:solidFill>
                <a:schemeClr val="tx1"/>
              </a:solidFill>
              <a:latin typeface="微软雅黑" panose="020B0503020204020204" pitchFamily="34" charset="-122"/>
              <a:ea typeface="微软雅黑" panose="020B0503020204020204" pitchFamily="34" charset="-122"/>
            </a:endParaRPr>
          </a:p>
        </p:txBody>
      </p:sp>
      <p:pic>
        <p:nvPicPr>
          <p:cNvPr id="48" name="图片 47"/>
          <p:cNvPicPr>
            <a:picLocks noChangeAspect="1"/>
          </p:cNvPicPr>
          <p:nvPr/>
        </p:nvPicPr>
        <p:blipFill rotWithShape="1">
          <a:blip r:embed="rId3"/>
          <a:srcRect t="25824" b="48481"/>
          <a:stretch>
            <a:fillRect/>
          </a:stretch>
        </p:blipFill>
        <p:spPr>
          <a:xfrm>
            <a:off x="1323842" y="5396679"/>
            <a:ext cx="2735943" cy="1054521"/>
          </a:xfrm>
          <a:prstGeom prst="rect">
            <a:avLst/>
          </a:prstGeom>
          <a:solidFill>
            <a:schemeClr val="accent4">
              <a:lumMod val="20000"/>
              <a:lumOff val="80000"/>
            </a:schemeClr>
          </a:solidFill>
        </p:spPr>
      </p:pic>
      <p:pic>
        <p:nvPicPr>
          <p:cNvPr id="49" name="图片 48"/>
          <p:cNvPicPr>
            <a:picLocks noChangeAspect="1"/>
          </p:cNvPicPr>
          <p:nvPr/>
        </p:nvPicPr>
        <p:blipFill rotWithShape="1">
          <a:blip r:embed="rId3"/>
          <a:srcRect t="50503" b="23801"/>
          <a:stretch>
            <a:fillRect/>
          </a:stretch>
        </p:blipFill>
        <p:spPr>
          <a:xfrm>
            <a:off x="4722647" y="4203049"/>
            <a:ext cx="2735943" cy="1054522"/>
          </a:xfrm>
          <a:prstGeom prst="rect">
            <a:avLst/>
          </a:prstGeom>
          <a:solidFill>
            <a:schemeClr val="accent4">
              <a:lumMod val="20000"/>
              <a:lumOff val="80000"/>
            </a:schemeClr>
          </a:solidFill>
        </p:spPr>
      </p:pic>
      <p:pic>
        <p:nvPicPr>
          <p:cNvPr id="50" name="图片 49"/>
          <p:cNvPicPr>
            <a:picLocks noChangeAspect="1"/>
          </p:cNvPicPr>
          <p:nvPr/>
        </p:nvPicPr>
        <p:blipFill rotWithShape="1">
          <a:blip r:embed="rId3"/>
          <a:srcRect t="74927"/>
          <a:stretch>
            <a:fillRect/>
          </a:stretch>
        </p:blipFill>
        <p:spPr>
          <a:xfrm>
            <a:off x="8067483" y="3017863"/>
            <a:ext cx="2803837" cy="1054522"/>
          </a:xfrm>
          <a:prstGeom prst="rect">
            <a:avLst/>
          </a:prstGeom>
          <a:solidFill>
            <a:schemeClr val="accent4">
              <a:lumMod val="20000"/>
              <a:lumOff val="80000"/>
            </a:schemeClr>
          </a:solidFill>
        </p:spPr>
      </p:pic>
      <p:sp>
        <p:nvSpPr>
          <p:cNvPr id="52" name="文本框 51"/>
          <p:cNvSpPr txBox="1"/>
          <p:nvPr/>
        </p:nvSpPr>
        <p:spPr>
          <a:xfrm>
            <a:off x="8435340" y="4072385"/>
            <a:ext cx="2024021" cy="307777"/>
          </a:xfrm>
          <a:prstGeom prst="rect">
            <a:avLst/>
          </a:prstGeom>
          <a:noFill/>
        </p:spPr>
        <p:txBody>
          <a:bodyPr wrap="square">
            <a:spAutoFit/>
          </a:bodyPr>
          <a:lstStyle/>
          <a:p>
            <a:pPr algn="ctr"/>
            <a:r>
              <a:rPr lang="zh-CN" altLang="en-US" sz="1400" spc="-10" dirty="0">
                <a:latin typeface="微软雅黑" panose="020B0503020204020204" pitchFamily="34" charset="-122"/>
                <a:ea typeface="微软雅黑" panose="020B0503020204020204" pitchFamily="34" charset="-122"/>
              </a:rPr>
              <a:t>适配创新性强的学生</a:t>
            </a:r>
          </a:p>
        </p:txBody>
      </p:sp>
      <p:sp>
        <p:nvSpPr>
          <p:cNvPr id="53" name="文本框 52"/>
          <p:cNvSpPr txBox="1"/>
          <p:nvPr/>
        </p:nvSpPr>
        <p:spPr>
          <a:xfrm>
            <a:off x="5078607" y="5257571"/>
            <a:ext cx="2024021" cy="338554"/>
          </a:xfrm>
          <a:prstGeom prst="rect">
            <a:avLst/>
          </a:prstGeom>
          <a:noFill/>
        </p:spPr>
        <p:txBody>
          <a:bodyPr wrap="square">
            <a:spAutoFit/>
          </a:bodyPr>
          <a:lstStyle/>
          <a:p>
            <a:pPr algn="ctr"/>
            <a:r>
              <a:rPr lang="zh-CN" altLang="en-US" sz="1600" spc="-10" dirty="0">
                <a:latin typeface="微软雅黑" panose="020B0503020204020204" pitchFamily="34" charset="-122"/>
                <a:ea typeface="微软雅黑" panose="020B0503020204020204" pitchFamily="34" charset="-122"/>
              </a:rPr>
              <a:t>适配基础扎实的学生</a:t>
            </a:r>
          </a:p>
        </p:txBody>
      </p:sp>
      <p:sp>
        <p:nvSpPr>
          <p:cNvPr id="55" name="文本框 54"/>
          <p:cNvSpPr txBox="1"/>
          <p:nvPr/>
        </p:nvSpPr>
        <p:spPr>
          <a:xfrm>
            <a:off x="1606109" y="6451200"/>
            <a:ext cx="2024021" cy="307777"/>
          </a:xfrm>
          <a:prstGeom prst="rect">
            <a:avLst/>
          </a:prstGeom>
          <a:noFill/>
        </p:spPr>
        <p:txBody>
          <a:bodyPr wrap="square">
            <a:spAutoFit/>
          </a:bodyPr>
          <a:lstStyle/>
          <a:p>
            <a:pPr algn="ctr"/>
            <a:r>
              <a:rPr lang="zh-CN" altLang="en-US" sz="1400" spc="-10" dirty="0">
                <a:latin typeface="微软雅黑" panose="020B0503020204020204" pitchFamily="34" charset="-122"/>
                <a:ea typeface="微软雅黑" panose="020B0503020204020204" pitchFamily="34" charset="-122"/>
              </a:rPr>
              <a:t>适配基础薄弱的学生</a:t>
            </a:r>
          </a:p>
        </p:txBody>
      </p:sp>
      <p:pic>
        <p:nvPicPr>
          <p:cNvPr id="100" name="图片 99"/>
          <p:cNvPicPr>
            <a:picLocks noChangeAspect="1"/>
          </p:cNvPicPr>
          <p:nvPr/>
        </p:nvPicPr>
        <p:blipFill rotWithShape="1">
          <a:blip r:embed="rId4"/>
          <a:srcRect b="5161"/>
          <a:stretch>
            <a:fillRect/>
          </a:stretch>
        </p:blipFill>
        <p:spPr>
          <a:xfrm>
            <a:off x="4722647" y="2657380"/>
            <a:ext cx="2734592" cy="1458813"/>
          </a:xfrm>
          <a:prstGeom prst="rect">
            <a:avLst/>
          </a:prstGeom>
        </p:spPr>
      </p:pic>
      <p:pic>
        <p:nvPicPr>
          <p:cNvPr id="101" name="图片 100"/>
          <p:cNvPicPr>
            <a:picLocks noChangeAspect="1"/>
          </p:cNvPicPr>
          <p:nvPr/>
        </p:nvPicPr>
        <p:blipFill rotWithShape="1">
          <a:blip r:embed="rId5"/>
          <a:srcRect b="5161"/>
          <a:stretch>
            <a:fillRect/>
          </a:stretch>
        </p:blipFill>
        <p:spPr>
          <a:xfrm>
            <a:off x="8072785" y="4380162"/>
            <a:ext cx="2798535" cy="1492923"/>
          </a:xfrm>
          <a:prstGeom prst="rect">
            <a:avLst/>
          </a:prstGeom>
        </p:spPr>
      </p:pic>
      <p:pic>
        <p:nvPicPr>
          <p:cNvPr id="24" name="图片 23"/>
          <p:cNvPicPr>
            <a:picLocks noChangeAspect="1"/>
          </p:cNvPicPr>
          <p:nvPr/>
        </p:nvPicPr>
        <p:blipFill rotWithShape="1">
          <a:blip r:embed="rId6"/>
          <a:srcRect b="5452"/>
          <a:stretch>
            <a:fillRect/>
          </a:stretch>
        </p:blipFill>
        <p:spPr>
          <a:xfrm>
            <a:off x="1336839" y="3846700"/>
            <a:ext cx="2742991" cy="145881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82880" y="227709"/>
            <a:ext cx="8862646" cy="584775"/>
          </a:xfrm>
          <a:prstGeom prst="rect">
            <a:avLst/>
          </a:prstGeom>
          <a:noFill/>
        </p:spPr>
        <p:txBody>
          <a:bodyPr wrap="square">
            <a:spAutoFit/>
          </a:bodyPr>
          <a:lstStyle/>
          <a:p>
            <a:r>
              <a:rPr lang="zh-CN" altLang="en-US" sz="3200" b="1" spc="-35" dirty="0">
                <a:solidFill>
                  <a:srgbClr val="001F5F"/>
                </a:solidFill>
                <a:latin typeface="微软雅黑" panose="020B0503020204020204" pitchFamily="34" charset="-122"/>
                <a:ea typeface="微软雅黑" panose="020B0503020204020204" pitchFamily="34" charset="-122"/>
                <a:cs typeface="+mj-cs"/>
              </a:rPr>
              <a:t>实验环境与教学支持</a:t>
            </a:r>
            <a:endParaRPr lang="en-US" altLang="zh-CN" sz="3200" b="1" spc="-35" dirty="0">
              <a:solidFill>
                <a:srgbClr val="001F5F"/>
              </a:solidFill>
              <a:latin typeface="微软雅黑" panose="020B0503020204020204" pitchFamily="34" charset="-122"/>
              <a:ea typeface="微软雅黑" panose="020B0503020204020204" pitchFamily="34" charset="-122"/>
              <a:cs typeface="+mj-cs"/>
            </a:endParaRPr>
          </a:p>
        </p:txBody>
      </p:sp>
      <p:sp>
        <p:nvSpPr>
          <p:cNvPr id="40" name="object 18"/>
          <p:cNvSpPr txBox="1"/>
          <p:nvPr/>
        </p:nvSpPr>
        <p:spPr>
          <a:xfrm>
            <a:off x="419100" y="1108178"/>
            <a:ext cx="11353800" cy="1397819"/>
          </a:xfrm>
          <a:prstGeom prst="rect">
            <a:avLst/>
          </a:prstGeom>
        </p:spPr>
        <p:txBody>
          <a:bodyPr vert="horz" wrap="square" lIns="0" tIns="12700" rIns="0" bIns="0" rtlCol="0">
            <a:spAutoFit/>
          </a:bodyPr>
          <a:lstStyle/>
          <a:p>
            <a:pPr marL="355600" indent="-342900">
              <a:spcBef>
                <a:spcPts val="600"/>
              </a:spcBef>
              <a:spcAft>
                <a:spcPts val="600"/>
              </a:spcAft>
              <a:buSzPct val="79000"/>
              <a:buFont typeface="Wingdings" panose="05000000000000000000" pitchFamily="2" charset="2"/>
              <a:buChar char="n"/>
              <a:tabLst>
                <a:tab pos="354965" algn="l"/>
              </a:tabLst>
            </a:pPr>
            <a:r>
              <a:rPr lang="zh-CN" altLang="en-US" sz="2000" b="1" spc="-5" dirty="0">
                <a:latin typeface="微软雅黑" panose="020B0503020204020204" pitchFamily="34" charset="-122"/>
                <a:ea typeface="微软雅黑" panose="020B0503020204020204" pitchFamily="34" charset="-122"/>
              </a:rPr>
              <a:t>环境：基于</a:t>
            </a:r>
            <a:r>
              <a:rPr lang="en-GB" altLang="zh-CN" sz="2000" b="1" spc="-5" dirty="0">
                <a:latin typeface="微软雅黑" panose="020B0503020204020204" pitchFamily="34" charset="-122"/>
                <a:ea typeface="微软雅黑" panose="020B0503020204020204" pitchFamily="34" charset="-122"/>
              </a:rPr>
              <a:t>Linux</a:t>
            </a:r>
            <a:r>
              <a:rPr lang="zh-CN" altLang="en-US" sz="2000" b="1" spc="-5" dirty="0">
                <a:latin typeface="微软雅黑" panose="020B0503020204020204" pitchFamily="34" charset="-122"/>
                <a:ea typeface="微软雅黑" panose="020B0503020204020204" pitchFamily="34" charset="-122"/>
              </a:rPr>
              <a:t>操作系统和</a:t>
            </a:r>
            <a:r>
              <a:rPr lang="en-GB" altLang="zh-CN" sz="2000" b="1" spc="-5" dirty="0">
                <a:latin typeface="微软雅黑" panose="020B0503020204020204" pitchFamily="34" charset="-122"/>
                <a:ea typeface="微软雅黑" panose="020B0503020204020204" pitchFamily="34" charset="-122"/>
              </a:rPr>
              <a:t>Mininet</a:t>
            </a:r>
            <a:r>
              <a:rPr lang="zh-CN" altLang="en-US" sz="2000" b="1" spc="-5" dirty="0">
                <a:latin typeface="微软雅黑" panose="020B0503020204020204" pitchFamily="34" charset="-122"/>
                <a:ea typeface="微软雅黑" panose="020B0503020204020204" pitchFamily="34" charset="-122"/>
              </a:rPr>
              <a:t>网络仿真平台搭建（虚拟机镜像统一配置），采用</a:t>
            </a:r>
            <a:r>
              <a:rPr lang="en-GB" altLang="zh-CN" sz="2000" b="1" spc="-5" dirty="0">
                <a:latin typeface="微软雅黑" panose="020B0503020204020204" pitchFamily="34" charset="-122"/>
                <a:ea typeface="微软雅黑" panose="020B0503020204020204" pitchFamily="34" charset="-122"/>
              </a:rPr>
              <a:t>C</a:t>
            </a:r>
            <a:r>
              <a:rPr lang="zh-CN" altLang="en-US" sz="2000" b="1" spc="-5" dirty="0">
                <a:latin typeface="微软雅黑" panose="020B0503020204020204" pitchFamily="34" charset="-122"/>
                <a:ea typeface="微软雅黑" panose="020B0503020204020204" pitchFamily="34" charset="-122"/>
              </a:rPr>
              <a:t>语言作为主要开发语言</a:t>
            </a:r>
          </a:p>
          <a:p>
            <a:pPr marL="355600" indent="-342900">
              <a:spcBef>
                <a:spcPts val="600"/>
              </a:spcBef>
              <a:spcAft>
                <a:spcPts val="600"/>
              </a:spcAft>
              <a:buSzPct val="79000"/>
              <a:buFont typeface="Wingdings" panose="05000000000000000000" pitchFamily="2" charset="2"/>
              <a:buChar char="n"/>
              <a:tabLst>
                <a:tab pos="354965" algn="l"/>
              </a:tabLst>
            </a:pPr>
            <a:r>
              <a:rPr lang="zh-CN" altLang="en-US" sz="2000" b="1" spc="-5" dirty="0">
                <a:latin typeface="微软雅黑" panose="020B0503020204020204" pitchFamily="34" charset="-122"/>
                <a:ea typeface="微软雅黑" panose="020B0503020204020204" pitchFamily="34" charset="-122"/>
              </a:rPr>
              <a:t>益处：</a:t>
            </a:r>
            <a:r>
              <a:rPr lang="en-GB" altLang="zh-CN" sz="2000" b="1" spc="-5" dirty="0">
                <a:latin typeface="微软雅黑" panose="020B0503020204020204" pitchFamily="34" charset="-122"/>
                <a:ea typeface="微软雅黑" panose="020B0503020204020204" pitchFamily="34" charset="-122"/>
              </a:rPr>
              <a:t>Linux</a:t>
            </a:r>
            <a:r>
              <a:rPr lang="zh-CN" altLang="en-US" sz="2000" b="1" spc="-5" dirty="0">
                <a:latin typeface="微软雅黑" panose="020B0503020204020204" pitchFamily="34" charset="-122"/>
                <a:ea typeface="微软雅黑" panose="020B0503020204020204" pitchFamily="34" charset="-122"/>
              </a:rPr>
              <a:t>系统提供了丰富的网络编程接口和工具链、</a:t>
            </a:r>
            <a:r>
              <a:rPr lang="en-GB" altLang="zh-CN" sz="2000" b="1" spc="-5" dirty="0">
                <a:latin typeface="微软雅黑" panose="020B0503020204020204" pitchFamily="34" charset="-122"/>
                <a:ea typeface="微软雅黑" panose="020B0503020204020204" pitchFamily="34" charset="-122"/>
              </a:rPr>
              <a:t>Mininet</a:t>
            </a:r>
            <a:r>
              <a:rPr lang="zh-CN" altLang="en-US" sz="2000" b="1" spc="-5" dirty="0">
                <a:latin typeface="微软雅黑" panose="020B0503020204020204" pitchFamily="34" charset="-122"/>
                <a:ea typeface="微软雅黑" panose="020B0503020204020204" pitchFamily="34" charset="-122"/>
              </a:rPr>
              <a:t>能够高效模拟复杂网络拓扑、</a:t>
            </a:r>
            <a:r>
              <a:rPr lang="en-GB" altLang="zh-CN" sz="2000" b="1" spc="-5" dirty="0">
                <a:latin typeface="微软雅黑" panose="020B0503020204020204" pitchFamily="34" charset="-122"/>
                <a:ea typeface="微软雅黑" panose="020B0503020204020204" pitchFamily="34" charset="-122"/>
              </a:rPr>
              <a:t>C</a:t>
            </a:r>
            <a:r>
              <a:rPr lang="zh-CN" altLang="en-US" sz="2000" b="1" spc="-5" dirty="0">
                <a:latin typeface="微软雅黑" panose="020B0503020204020204" pitchFamily="34" charset="-122"/>
                <a:ea typeface="微软雅黑" panose="020B0503020204020204" pitchFamily="34" charset="-122"/>
              </a:rPr>
              <a:t>语言能够直接操作系统底层资源，适合实现网络协议栈</a:t>
            </a:r>
          </a:p>
        </p:txBody>
      </p:sp>
      <p:grpSp>
        <p:nvGrpSpPr>
          <p:cNvPr id="4" name="组合 3"/>
          <p:cNvGrpSpPr/>
          <p:nvPr/>
        </p:nvGrpSpPr>
        <p:grpSpPr>
          <a:xfrm>
            <a:off x="2776728" y="2739149"/>
            <a:ext cx="6638544" cy="3853913"/>
            <a:chOff x="2617341" y="2776378"/>
            <a:chExt cx="6638544" cy="3853913"/>
          </a:xfrm>
        </p:grpSpPr>
        <p:sp>
          <p:nvSpPr>
            <p:cNvPr id="98" name="矩形 97"/>
            <p:cNvSpPr/>
            <p:nvPr/>
          </p:nvSpPr>
          <p:spPr>
            <a:xfrm>
              <a:off x="2617341" y="2990106"/>
              <a:ext cx="6638544" cy="3640185"/>
            </a:xfrm>
            <a:prstGeom prst="rect">
              <a:avLst/>
            </a:prstGeom>
            <a:ln w="2540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800" dirty="0"/>
            </a:p>
          </p:txBody>
        </p:sp>
        <p:sp>
          <p:nvSpPr>
            <p:cNvPr id="42" name="圆角矩形 41"/>
            <p:cNvSpPr/>
            <p:nvPr/>
          </p:nvSpPr>
          <p:spPr>
            <a:xfrm>
              <a:off x="2897208" y="3414550"/>
              <a:ext cx="1545353" cy="487876"/>
            </a:xfrm>
            <a:prstGeom prst="roundRect">
              <a:avLst/>
            </a:prstGeom>
            <a:solidFill>
              <a:schemeClr val="accent4">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zh-CN" altLang="zh-CN" sz="1600" b="1" dirty="0">
                  <a:effectLst/>
                  <a:latin typeface="Microsoft YaHei" pitchFamily="34" charset="-122"/>
                  <a:ea typeface="Microsoft YaHei" pitchFamily="34" charset="-122"/>
                  <a:cs typeface="宋体" pitchFamily="2" charset="-122"/>
                </a:rPr>
                <a:t>结构化文档</a:t>
              </a:r>
              <a:endParaRPr kumimoji="1" lang="zh-CN" altLang="en-US" sz="1600" b="1" dirty="0">
                <a:latin typeface="Microsoft YaHei" pitchFamily="34" charset="-122"/>
                <a:ea typeface="Microsoft YaHei" pitchFamily="34" charset="-122"/>
              </a:endParaRPr>
            </a:p>
          </p:txBody>
        </p:sp>
        <p:sp>
          <p:nvSpPr>
            <p:cNvPr id="43" name="圆角矩形 42"/>
            <p:cNvSpPr/>
            <p:nvPr/>
          </p:nvSpPr>
          <p:spPr>
            <a:xfrm>
              <a:off x="5155187" y="3414553"/>
              <a:ext cx="1545354" cy="487876"/>
            </a:xfrm>
            <a:prstGeom prst="roundRect">
              <a:avLst/>
            </a:prstGeom>
            <a:solidFill>
              <a:schemeClr val="accent4">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600" b="1" dirty="0">
                <a:latin typeface="Microsoft YaHei" pitchFamily="34" charset="-122"/>
                <a:ea typeface="Microsoft YaHei" pitchFamily="34" charset="-122"/>
              </a:endParaRPr>
            </a:p>
          </p:txBody>
        </p:sp>
        <p:sp>
          <p:nvSpPr>
            <p:cNvPr id="44" name="圆角矩形 43"/>
            <p:cNvSpPr/>
            <p:nvPr/>
          </p:nvSpPr>
          <p:spPr>
            <a:xfrm>
              <a:off x="7291516" y="3414550"/>
              <a:ext cx="1742623" cy="487876"/>
            </a:xfrm>
            <a:prstGeom prst="roundRect">
              <a:avLst/>
            </a:prstGeom>
            <a:solidFill>
              <a:schemeClr val="accent4">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800" dirty="0"/>
            </a:p>
          </p:txBody>
        </p:sp>
        <p:sp>
          <p:nvSpPr>
            <p:cNvPr id="45" name="矩形 44"/>
            <p:cNvSpPr/>
            <p:nvPr/>
          </p:nvSpPr>
          <p:spPr>
            <a:xfrm>
              <a:off x="2897208" y="4411703"/>
              <a:ext cx="415237" cy="2100097"/>
            </a:xfrm>
            <a:prstGeom prst="rect">
              <a:avLst/>
            </a:prstGeom>
            <a:solidFill>
              <a:schemeClr val="accent3">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zh-CN" altLang="zh-CN" sz="1600" b="1" dirty="0">
                  <a:latin typeface="Microsoft YaHei" pitchFamily="34" charset="-122"/>
                  <a:ea typeface="Microsoft YaHei" pitchFamily="34" charset="-122"/>
                </a:rPr>
                <a:t>预备知识</a:t>
              </a:r>
              <a:r>
                <a:rPr lang="zh-CN" altLang="en-US" sz="1600" b="1" dirty="0">
                  <a:latin typeface="Microsoft YaHei" pitchFamily="34" charset="-122"/>
                  <a:ea typeface="Microsoft YaHei" pitchFamily="34" charset="-122"/>
                </a:rPr>
                <a:t>与实例</a:t>
              </a:r>
              <a:r>
                <a:rPr lang="zh-CN" altLang="zh-CN" sz="1600" b="1" dirty="0">
                  <a:latin typeface="Microsoft YaHei" pitchFamily="34" charset="-122"/>
                  <a:ea typeface="Microsoft YaHei" pitchFamily="34" charset="-122"/>
                </a:rPr>
                <a:t> </a:t>
              </a:r>
              <a:endParaRPr lang="zh-CN" altLang="en-US" sz="1600" b="1" dirty="0">
                <a:latin typeface="Microsoft YaHei" pitchFamily="34" charset="-122"/>
                <a:ea typeface="Microsoft YaHei" pitchFamily="34" charset="-122"/>
              </a:endParaRPr>
            </a:p>
          </p:txBody>
        </p:sp>
        <p:sp>
          <p:nvSpPr>
            <p:cNvPr id="46" name="矩形 45"/>
            <p:cNvSpPr/>
            <p:nvPr/>
          </p:nvSpPr>
          <p:spPr>
            <a:xfrm>
              <a:off x="3462266" y="4411703"/>
              <a:ext cx="415237" cy="2100099"/>
            </a:xfrm>
            <a:prstGeom prst="rect">
              <a:avLst/>
            </a:prstGeom>
            <a:solidFill>
              <a:schemeClr val="accent3">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b="1" dirty="0">
                  <a:latin typeface="Microsoft YaHei" pitchFamily="34" charset="-122"/>
                  <a:ea typeface="Microsoft YaHei" pitchFamily="34" charset="-122"/>
                </a:rPr>
                <a:t>详细要求与步骤</a:t>
              </a:r>
            </a:p>
          </p:txBody>
        </p:sp>
        <p:sp>
          <p:nvSpPr>
            <p:cNvPr id="47" name="矩形 46"/>
            <p:cNvSpPr/>
            <p:nvPr/>
          </p:nvSpPr>
          <p:spPr>
            <a:xfrm>
              <a:off x="4023959" y="4411703"/>
              <a:ext cx="415237" cy="2100099"/>
            </a:xfrm>
            <a:prstGeom prst="rect">
              <a:avLst/>
            </a:prstGeom>
            <a:solidFill>
              <a:schemeClr val="accent3">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b="1" dirty="0">
                  <a:latin typeface="Microsoft YaHei" pitchFamily="34" charset="-122"/>
                  <a:ea typeface="Microsoft YaHei" pitchFamily="34" charset="-122"/>
                </a:rPr>
                <a:t>实验原理与调试 </a:t>
              </a:r>
            </a:p>
          </p:txBody>
        </p:sp>
        <p:sp>
          <p:nvSpPr>
            <p:cNvPr id="48" name="矩形 47"/>
            <p:cNvSpPr/>
            <p:nvPr/>
          </p:nvSpPr>
          <p:spPr>
            <a:xfrm>
              <a:off x="5155187" y="4411704"/>
              <a:ext cx="415237" cy="2100100"/>
            </a:xfrm>
            <a:prstGeom prst="rect">
              <a:avLst/>
            </a:prstGeom>
            <a:solidFill>
              <a:schemeClr val="accent3">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b="1" dirty="0">
                  <a:latin typeface="Microsoft YaHei" pitchFamily="34" charset="-122"/>
                  <a:ea typeface="Microsoft YaHei" pitchFamily="34" charset="-122"/>
                </a:rPr>
                <a:t>数据结构调用接口</a:t>
              </a:r>
            </a:p>
          </p:txBody>
        </p:sp>
        <p:sp>
          <p:nvSpPr>
            <p:cNvPr id="49" name="矩形 48"/>
            <p:cNvSpPr/>
            <p:nvPr/>
          </p:nvSpPr>
          <p:spPr>
            <a:xfrm>
              <a:off x="5727541" y="4411704"/>
              <a:ext cx="415237" cy="2100100"/>
            </a:xfrm>
            <a:prstGeom prst="rect">
              <a:avLst/>
            </a:prstGeom>
            <a:solidFill>
              <a:schemeClr val="accent3">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b="1" dirty="0">
                  <a:latin typeface="Microsoft YaHei" pitchFamily="34" charset="-122"/>
                  <a:ea typeface="Microsoft YaHei" pitchFamily="34" charset="-122"/>
                </a:rPr>
                <a:t>核心代码详细注释</a:t>
              </a:r>
            </a:p>
          </p:txBody>
        </p:sp>
        <p:sp>
          <p:nvSpPr>
            <p:cNvPr id="50" name="矩形 49"/>
            <p:cNvSpPr/>
            <p:nvPr/>
          </p:nvSpPr>
          <p:spPr>
            <a:xfrm>
              <a:off x="6289234" y="4411704"/>
              <a:ext cx="415237" cy="2100100"/>
            </a:xfrm>
            <a:prstGeom prst="rect">
              <a:avLst/>
            </a:prstGeom>
            <a:solidFill>
              <a:schemeClr val="accent3">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b="1" dirty="0">
                  <a:latin typeface="Microsoft YaHei" pitchFamily="34" charset="-122"/>
                  <a:ea typeface="Microsoft YaHei" pitchFamily="34" charset="-122"/>
                </a:rPr>
                <a:t>性能指标测试示例</a:t>
              </a:r>
            </a:p>
          </p:txBody>
        </p:sp>
        <p:sp>
          <p:nvSpPr>
            <p:cNvPr id="51" name="矩形 50"/>
            <p:cNvSpPr/>
            <p:nvPr/>
          </p:nvSpPr>
          <p:spPr>
            <a:xfrm>
              <a:off x="7401945" y="4411704"/>
              <a:ext cx="415237" cy="2100100"/>
            </a:xfrm>
            <a:prstGeom prst="rect">
              <a:avLst/>
            </a:prstGeom>
            <a:solidFill>
              <a:schemeClr val="accent3">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b="1" dirty="0">
                  <a:latin typeface="Microsoft YaHei" pitchFamily="34" charset="-122"/>
                  <a:ea typeface="Microsoft YaHei" pitchFamily="34" charset="-122"/>
                </a:rPr>
                <a:t>在线智能问答系统</a:t>
              </a:r>
            </a:p>
          </p:txBody>
        </p:sp>
        <p:sp>
          <p:nvSpPr>
            <p:cNvPr id="52" name="矩形 51"/>
            <p:cNvSpPr/>
            <p:nvPr/>
          </p:nvSpPr>
          <p:spPr>
            <a:xfrm>
              <a:off x="7974299" y="4411704"/>
              <a:ext cx="415237" cy="2100100"/>
            </a:xfrm>
            <a:prstGeom prst="rect">
              <a:avLst/>
            </a:prstGeom>
            <a:solidFill>
              <a:schemeClr val="accent3">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b="1" dirty="0">
                  <a:latin typeface="Microsoft YaHei" pitchFamily="34" charset="-122"/>
                  <a:ea typeface="Microsoft YaHei" pitchFamily="34" charset="-122"/>
                </a:rPr>
                <a:t>产品手册信息总结</a:t>
              </a:r>
            </a:p>
          </p:txBody>
        </p:sp>
        <p:sp>
          <p:nvSpPr>
            <p:cNvPr id="53" name="矩形 52"/>
            <p:cNvSpPr/>
            <p:nvPr/>
          </p:nvSpPr>
          <p:spPr>
            <a:xfrm>
              <a:off x="8535993" y="4411704"/>
              <a:ext cx="415237" cy="2100100"/>
            </a:xfrm>
            <a:prstGeom prst="rect">
              <a:avLst/>
            </a:prstGeom>
            <a:solidFill>
              <a:schemeClr val="accent3">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b="1" dirty="0">
                  <a:latin typeface="Microsoft YaHei" pitchFamily="34" charset="-122"/>
                  <a:ea typeface="Microsoft YaHei" pitchFamily="34" charset="-122"/>
                </a:rPr>
                <a:t>频繁咨询问题汇总</a:t>
              </a:r>
            </a:p>
          </p:txBody>
        </p:sp>
        <p:sp>
          <p:nvSpPr>
            <p:cNvPr id="55" name="左大括号 54"/>
            <p:cNvSpPr/>
            <p:nvPr/>
          </p:nvSpPr>
          <p:spPr>
            <a:xfrm rot="5400000">
              <a:off x="3477006" y="3386072"/>
              <a:ext cx="382391" cy="1541988"/>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800"/>
            </a:p>
          </p:txBody>
        </p:sp>
        <p:sp>
          <p:nvSpPr>
            <p:cNvPr id="56" name="左大括号 55"/>
            <p:cNvSpPr/>
            <p:nvPr/>
          </p:nvSpPr>
          <p:spPr>
            <a:xfrm rot="5400000">
              <a:off x="5738351" y="3375378"/>
              <a:ext cx="382391" cy="1541988"/>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800"/>
            </a:p>
          </p:txBody>
        </p:sp>
        <p:sp>
          <p:nvSpPr>
            <p:cNvPr id="92" name="左大括号 91"/>
            <p:cNvSpPr/>
            <p:nvPr/>
          </p:nvSpPr>
          <p:spPr>
            <a:xfrm rot="5400000">
              <a:off x="7992966" y="3375378"/>
              <a:ext cx="382391" cy="1541988"/>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800"/>
            </a:p>
          </p:txBody>
        </p:sp>
        <p:sp>
          <p:nvSpPr>
            <p:cNvPr id="94" name="文本框 93"/>
            <p:cNvSpPr txBox="1"/>
            <p:nvPr/>
          </p:nvSpPr>
          <p:spPr>
            <a:xfrm>
              <a:off x="7204475" y="3486064"/>
              <a:ext cx="1894348" cy="344849"/>
            </a:xfrm>
            <a:prstGeom prst="rect">
              <a:avLst/>
            </a:prstGeom>
            <a:noFill/>
          </p:spPr>
          <p:txBody>
            <a:bodyPr wrap="square">
              <a:spAutoFit/>
            </a:bodyPr>
            <a:lstStyle/>
            <a:p>
              <a:pPr algn="ctr"/>
              <a:r>
                <a:rPr lang="zh-CN" altLang="en-US" sz="1600" b="1" dirty="0">
                  <a:latin typeface="Microsoft YaHei" pitchFamily="34" charset="-122"/>
                  <a:ea typeface="Microsoft YaHei" pitchFamily="34" charset="-122"/>
                </a:rPr>
                <a:t>智能问答与知识库</a:t>
              </a:r>
            </a:p>
          </p:txBody>
        </p:sp>
        <p:sp>
          <p:nvSpPr>
            <p:cNvPr id="95" name="Rounded Rectangle 181"/>
            <p:cNvSpPr/>
            <p:nvPr/>
          </p:nvSpPr>
          <p:spPr bwMode="invGray">
            <a:xfrm>
              <a:off x="4439822" y="2776378"/>
              <a:ext cx="2851694" cy="400736"/>
            </a:xfrm>
            <a:prstGeom prst="roundRect">
              <a:avLst>
                <a:gd name="adj" fmla="val 0"/>
              </a:avLst>
            </a:prstGeom>
            <a:solidFill>
              <a:srgbClr val="7E7E7E"/>
            </a:solidFill>
            <a:ln w="19050">
              <a:solidFill>
                <a:srgbClr val="001F5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lstStyle/>
            <a:p>
              <a:pPr marL="118745" algn="ctr" rtl="0" eaLnBrk="1" latinLnBrk="0" hangingPunct="1">
                <a:spcBef>
                  <a:spcPts val="110"/>
                </a:spcBef>
              </a:pPr>
              <a:r>
                <a:rPr lang="zh-CN" altLang="en-US" sz="1600" b="1" kern="1200" spc="-15" dirty="0">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rPr>
                <a:t>教学支持</a:t>
              </a:r>
              <a:endParaRPr lang="zh-CN" altLang="en-US" sz="1600" b="1" kern="1200" spc="-15"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7" name="文本框 96"/>
            <p:cNvSpPr txBox="1"/>
            <p:nvPr/>
          </p:nvSpPr>
          <p:spPr>
            <a:xfrm>
              <a:off x="5120308" y="3486064"/>
              <a:ext cx="1629702" cy="338554"/>
            </a:xfrm>
            <a:prstGeom prst="rect">
              <a:avLst/>
            </a:prstGeom>
            <a:noFill/>
          </p:spPr>
          <p:txBody>
            <a:bodyPr wrap="square">
              <a:spAutoFit/>
            </a:bodyPr>
            <a:lstStyle/>
            <a:p>
              <a:pPr algn="ctr"/>
              <a:r>
                <a:rPr lang="zh-CN" altLang="en-US" sz="1600" b="1" dirty="0">
                  <a:latin typeface="Microsoft YaHei" pitchFamily="34" charset="-122"/>
                  <a:ea typeface="Microsoft YaHei" pitchFamily="34" charset="-122"/>
                </a:rPr>
                <a:t>模块化代码框架</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82880" y="227709"/>
            <a:ext cx="8862646" cy="584775"/>
          </a:xfrm>
          <a:prstGeom prst="rect">
            <a:avLst/>
          </a:prstGeom>
          <a:noFill/>
        </p:spPr>
        <p:txBody>
          <a:bodyPr wrap="square">
            <a:spAutoFit/>
          </a:bodyPr>
          <a:lstStyle/>
          <a:p>
            <a:r>
              <a:rPr lang="zh-CN" altLang="en-US" sz="3200" b="1" spc="-35" dirty="0">
                <a:solidFill>
                  <a:srgbClr val="001F5F"/>
                </a:solidFill>
                <a:latin typeface="微软雅黑" panose="020B0503020204020204" pitchFamily="34" charset="-122"/>
                <a:ea typeface="微软雅黑" panose="020B0503020204020204" pitchFamily="34" charset="-122"/>
                <a:cs typeface="+mj-cs"/>
              </a:rPr>
              <a:t>教学改革成果展示</a:t>
            </a:r>
            <a:endParaRPr lang="en-US" altLang="zh-CN" sz="3200" b="1" spc="-35" dirty="0">
              <a:solidFill>
                <a:srgbClr val="001F5F"/>
              </a:solidFill>
              <a:latin typeface="微软雅黑" panose="020B0503020204020204" pitchFamily="34" charset="-122"/>
              <a:ea typeface="微软雅黑" panose="020B0503020204020204" pitchFamily="34" charset="-122"/>
              <a:cs typeface="+mj-cs"/>
            </a:endParaRPr>
          </a:p>
        </p:txBody>
      </p:sp>
      <p:sp>
        <p:nvSpPr>
          <p:cNvPr id="29" name="object 18"/>
          <p:cNvSpPr txBox="1"/>
          <p:nvPr/>
        </p:nvSpPr>
        <p:spPr>
          <a:xfrm>
            <a:off x="419100" y="1108178"/>
            <a:ext cx="11353800" cy="782265"/>
          </a:xfrm>
          <a:prstGeom prst="rect">
            <a:avLst/>
          </a:prstGeom>
        </p:spPr>
        <p:txBody>
          <a:bodyPr vert="horz" wrap="square" lIns="0" tIns="12700" rIns="0" bIns="0" rtlCol="0">
            <a:spAutoFit/>
          </a:bodyPr>
          <a:lstStyle/>
          <a:p>
            <a:pPr marL="355600" indent="-342900">
              <a:spcBef>
                <a:spcPts val="600"/>
              </a:spcBef>
              <a:spcAft>
                <a:spcPts val="600"/>
              </a:spcAft>
              <a:buSzPct val="79000"/>
              <a:buFont typeface="Wingdings" panose="05000000000000000000" pitchFamily="2" charset="2"/>
              <a:buChar char="n"/>
              <a:tabLst>
                <a:tab pos="354965" algn="l"/>
              </a:tabLst>
            </a:pPr>
            <a:r>
              <a:rPr lang="zh-CN" altLang="en-US" sz="2000" b="1" spc="-5" dirty="0">
                <a:latin typeface="微软雅黑" panose="020B0503020204020204" pitchFamily="34" charset="-122"/>
                <a:ea typeface="微软雅黑" panose="020B0503020204020204" pitchFamily="34" charset="-122"/>
              </a:rPr>
              <a:t>在新的教学实践下，大多数学生扎实掌握了计算机网络的基本概念、原理和技术</a:t>
            </a:r>
            <a:endParaRPr lang="en-US" altLang="zh-CN" sz="2000" b="1" spc="-5" dirty="0">
              <a:latin typeface="微软雅黑" panose="020B0503020204020204" pitchFamily="34" charset="-122"/>
              <a:ea typeface="微软雅黑" panose="020B0503020204020204" pitchFamily="34" charset="-122"/>
            </a:endParaRPr>
          </a:p>
          <a:p>
            <a:pPr marL="355600" indent="-342900">
              <a:spcBef>
                <a:spcPts val="600"/>
              </a:spcBef>
              <a:spcAft>
                <a:spcPts val="600"/>
              </a:spcAft>
              <a:buSzPct val="79000"/>
              <a:buFont typeface="Wingdings" panose="05000000000000000000" pitchFamily="2" charset="2"/>
              <a:buChar char="n"/>
              <a:tabLst>
                <a:tab pos="354965" algn="l"/>
              </a:tabLst>
            </a:pPr>
            <a:r>
              <a:rPr lang="zh-CN" altLang="en-US" sz="2000" b="1" spc="-5" dirty="0">
                <a:latin typeface="微软雅黑" panose="020B0503020204020204" pitchFamily="34" charset="-122"/>
                <a:ea typeface="微软雅黑" panose="020B0503020204020204" pitchFamily="34" charset="-122"/>
              </a:rPr>
              <a:t>实验课程分数较高的同学在期末考试分数也较高，学生反馈</a:t>
            </a:r>
            <a:r>
              <a:rPr lang="zh-CN" altLang="zh-CN" sz="2000" b="1" spc="-5" dirty="0">
                <a:latin typeface="微软雅黑" panose="020B0503020204020204" pitchFamily="34" charset="-122"/>
                <a:ea typeface="微软雅黑" panose="020B0503020204020204" pitchFamily="34" charset="-122"/>
              </a:rPr>
              <a:t>实验课程促进</a:t>
            </a:r>
            <a:r>
              <a:rPr lang="zh-CN" altLang="en-US" sz="2000" b="1" spc="-5" dirty="0">
                <a:latin typeface="微软雅黑" panose="020B0503020204020204" pitchFamily="34" charset="-122"/>
                <a:ea typeface="微软雅黑" panose="020B0503020204020204" pitchFamily="34" charset="-122"/>
              </a:rPr>
              <a:t>了其</a:t>
            </a:r>
            <a:r>
              <a:rPr lang="zh-CN" altLang="zh-CN" sz="2000" b="1" spc="-5" dirty="0">
                <a:latin typeface="微软雅黑" panose="020B0503020204020204" pitchFamily="34" charset="-122"/>
                <a:ea typeface="微软雅黑" panose="020B0503020204020204" pitchFamily="34" charset="-122"/>
              </a:rPr>
              <a:t>对课程知识的理解 </a:t>
            </a:r>
            <a:r>
              <a:rPr lang="zh-CN" altLang="en-US" sz="2000" b="1" spc="-5" dirty="0">
                <a:latin typeface="微软雅黑" panose="020B0503020204020204" pitchFamily="34" charset="-122"/>
                <a:ea typeface="微软雅黑" panose="020B0503020204020204" pitchFamily="34" charset="-122"/>
              </a:rPr>
              <a:t> </a:t>
            </a:r>
          </a:p>
        </p:txBody>
      </p:sp>
      <p:grpSp>
        <p:nvGrpSpPr>
          <p:cNvPr id="2" name="组合 1">
            <a:extLst>
              <a:ext uri="{FF2B5EF4-FFF2-40B4-BE49-F238E27FC236}">
                <a16:creationId xmlns:a16="http://schemas.microsoft.com/office/drawing/2014/main" id="{DC45E2DE-BE23-A144-8B15-DC787FE9C15A}"/>
              </a:ext>
            </a:extLst>
          </p:cNvPr>
          <p:cNvGrpSpPr/>
          <p:nvPr/>
        </p:nvGrpSpPr>
        <p:grpSpPr>
          <a:xfrm>
            <a:off x="817440" y="2031264"/>
            <a:ext cx="10557119" cy="4747308"/>
            <a:chOff x="817440" y="2031264"/>
            <a:chExt cx="10557119" cy="4747308"/>
          </a:xfrm>
        </p:grpSpPr>
        <p:grpSp>
          <p:nvGrpSpPr>
            <p:cNvPr id="36" name="组合 35"/>
            <p:cNvGrpSpPr/>
            <p:nvPr/>
          </p:nvGrpSpPr>
          <p:grpSpPr>
            <a:xfrm>
              <a:off x="817440" y="2231631"/>
              <a:ext cx="10557119" cy="4546941"/>
              <a:chOff x="764088" y="1628383"/>
              <a:chExt cx="10557119" cy="4546941"/>
            </a:xfrm>
          </p:grpSpPr>
          <p:sp>
            <p:nvSpPr>
              <p:cNvPr id="37" name="矩形 36"/>
              <p:cNvSpPr/>
              <p:nvPr/>
            </p:nvSpPr>
            <p:spPr>
              <a:xfrm>
                <a:off x="764088" y="1628383"/>
                <a:ext cx="10557119" cy="4546941"/>
              </a:xfrm>
              <a:prstGeom prst="rect">
                <a:avLst/>
              </a:prstGeom>
              <a:ln w="2540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800" dirty="0"/>
              </a:p>
            </p:txBody>
          </p:sp>
          <p:pic>
            <p:nvPicPr>
              <p:cNvPr id="38" name="图片 1" descr="课程实验成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793" y="1866378"/>
                <a:ext cx="3351878" cy="4221266"/>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44" descr="课程期末（考试）成绩"/>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5504" y="1866378"/>
                <a:ext cx="3351878" cy="4221266"/>
              </a:xfrm>
              <a:prstGeom prst="rect">
                <a:avLst/>
              </a:prstGeom>
              <a:noFill/>
              <a:extLst>
                <a:ext uri="{909E8E84-426E-40DD-AFC4-6F175D3DCCD1}">
                  <a14:hiddenFill xmlns:a14="http://schemas.microsoft.com/office/drawing/2010/main">
                    <a:solidFill>
                      <a:srgbClr val="FFFFFF"/>
                    </a:solidFill>
                  </a14:hiddenFill>
                </a:ext>
              </a:extLst>
            </p:spPr>
          </p:pic>
          <p:pic>
            <p:nvPicPr>
              <p:cNvPr id="41" name="图片 46" descr="课程最终成绩"/>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0215" y="1866379"/>
                <a:ext cx="3409890" cy="4221266"/>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Rounded Rectangle 181"/>
            <p:cNvSpPr/>
            <p:nvPr/>
          </p:nvSpPr>
          <p:spPr bwMode="invGray">
            <a:xfrm>
              <a:off x="4514291" y="2031264"/>
              <a:ext cx="3163415" cy="400736"/>
            </a:xfrm>
            <a:prstGeom prst="roundRect">
              <a:avLst>
                <a:gd name="adj" fmla="val 0"/>
              </a:avLst>
            </a:prstGeom>
            <a:solidFill>
              <a:srgbClr val="7E7E7E"/>
            </a:solidFill>
            <a:ln w="19050">
              <a:solidFill>
                <a:srgbClr val="001F5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lstStyle/>
            <a:p>
              <a:pPr marL="118745" algn="ctr" rtl="0" eaLnBrk="1" latinLnBrk="0" hangingPunct="1">
                <a:spcBef>
                  <a:spcPts val="110"/>
                </a:spcBef>
              </a:pPr>
              <a:r>
                <a:rPr lang="zh-CN" altLang="en-US" sz="1600" b="1" spc="-15"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计算机网络课程成绩分布</a:t>
              </a:r>
              <a:endParaRPr lang="zh-CN" altLang="en-US" sz="1600" b="1" kern="1200" spc="-15"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D5794D40-7B2B-894F-A12F-DBBF58F5327F}"/>
              </a:ext>
            </a:extLst>
          </p:cNvPr>
          <p:cNvSpPr/>
          <p:nvPr/>
        </p:nvSpPr>
        <p:spPr>
          <a:xfrm>
            <a:off x="419100" y="2156604"/>
            <a:ext cx="11299488" cy="41148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800"/>
          </a:p>
        </p:txBody>
      </p:sp>
      <p:sp>
        <p:nvSpPr>
          <p:cNvPr id="5" name="文本框 4"/>
          <p:cNvSpPr txBox="1"/>
          <p:nvPr/>
        </p:nvSpPr>
        <p:spPr>
          <a:xfrm>
            <a:off x="182880" y="227709"/>
            <a:ext cx="4193177" cy="583565"/>
          </a:xfrm>
          <a:prstGeom prst="rect">
            <a:avLst/>
          </a:prstGeom>
          <a:noFill/>
        </p:spPr>
        <p:txBody>
          <a:bodyPr wrap="square">
            <a:spAutoFit/>
          </a:bodyPr>
          <a:lstStyle/>
          <a:p>
            <a:r>
              <a:rPr lang="zh-CN" altLang="en-US" sz="3200" b="1" spc="-35" dirty="0">
                <a:solidFill>
                  <a:srgbClr val="001F5F"/>
                </a:solidFill>
                <a:latin typeface="微软雅黑" panose="020B0503020204020204" pitchFamily="34" charset="-122"/>
                <a:ea typeface="微软雅黑" panose="020B0503020204020204" pitchFamily="34" charset="-122"/>
                <a:cs typeface="+mj-cs"/>
              </a:rPr>
              <a:t>实施挑战与解决方案</a:t>
            </a:r>
          </a:p>
        </p:txBody>
      </p:sp>
      <p:sp>
        <p:nvSpPr>
          <p:cNvPr id="6" name="矩形 5">
            <a:extLst>
              <a:ext uri="{FF2B5EF4-FFF2-40B4-BE49-F238E27FC236}">
                <a16:creationId xmlns:a16="http://schemas.microsoft.com/office/drawing/2014/main" id="{9447C497-8B72-3748-A8A3-3394DADCE342}"/>
              </a:ext>
            </a:extLst>
          </p:cNvPr>
          <p:cNvSpPr/>
          <p:nvPr/>
        </p:nvSpPr>
        <p:spPr>
          <a:xfrm>
            <a:off x="540057" y="2271299"/>
            <a:ext cx="3463290" cy="480234"/>
          </a:xfrm>
          <a:prstGeom prst="rect">
            <a:avLst/>
          </a:prstGeom>
          <a:solidFill>
            <a:schemeClr val="accent3">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spc="-5" dirty="0">
                <a:solidFill>
                  <a:schemeClr val="tx1"/>
                </a:solidFill>
                <a:latin typeface="微软雅黑" panose="020B0503020204020204" pitchFamily="34" charset="-122"/>
                <a:ea typeface="微软雅黑" panose="020B0503020204020204" pitchFamily="34" charset="-122"/>
              </a:rPr>
              <a:t>挑战一：对抗大模型输出回答</a:t>
            </a:r>
            <a:endParaRPr kumimoji="1" lang="zh-CN" altLang="en-US" sz="1600" dirty="0">
              <a:solidFill>
                <a:schemeClr val="tx1"/>
              </a:solidFill>
            </a:endParaRPr>
          </a:p>
        </p:txBody>
      </p:sp>
      <p:sp>
        <p:nvSpPr>
          <p:cNvPr id="8" name="矩形 7">
            <a:extLst>
              <a:ext uri="{FF2B5EF4-FFF2-40B4-BE49-F238E27FC236}">
                <a16:creationId xmlns:a16="http://schemas.microsoft.com/office/drawing/2014/main" id="{55A30B3B-55F6-F041-83E6-532372E90809}"/>
              </a:ext>
            </a:extLst>
          </p:cNvPr>
          <p:cNvSpPr/>
          <p:nvPr/>
        </p:nvSpPr>
        <p:spPr>
          <a:xfrm>
            <a:off x="4529919" y="2271301"/>
            <a:ext cx="3463290" cy="480234"/>
          </a:xfrm>
          <a:prstGeom prst="rect">
            <a:avLst/>
          </a:prstGeom>
          <a:solidFill>
            <a:schemeClr val="accent3">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spc="-5" dirty="0">
                <a:solidFill>
                  <a:schemeClr val="tx1"/>
                </a:solidFill>
                <a:latin typeface="微软雅黑" panose="020B0503020204020204" pitchFamily="34" charset="-122"/>
                <a:ea typeface="微软雅黑" panose="020B0503020204020204" pitchFamily="34" charset="-122"/>
              </a:rPr>
              <a:t>挑战二：保障合理便捷的过程性评估</a:t>
            </a:r>
            <a:endParaRPr kumimoji="1" lang="zh-CN" altLang="en-US" sz="1600" dirty="0">
              <a:solidFill>
                <a:schemeClr val="tx1"/>
              </a:solidFill>
            </a:endParaRPr>
          </a:p>
        </p:txBody>
      </p:sp>
      <p:sp>
        <p:nvSpPr>
          <p:cNvPr id="9" name="矩形 8">
            <a:extLst>
              <a:ext uri="{FF2B5EF4-FFF2-40B4-BE49-F238E27FC236}">
                <a16:creationId xmlns:a16="http://schemas.microsoft.com/office/drawing/2014/main" id="{351B4F3F-E081-2D4F-96E3-8E15BC5B277A}"/>
              </a:ext>
            </a:extLst>
          </p:cNvPr>
          <p:cNvSpPr/>
          <p:nvPr/>
        </p:nvSpPr>
        <p:spPr>
          <a:xfrm>
            <a:off x="8519781" y="2271299"/>
            <a:ext cx="3104386" cy="480235"/>
          </a:xfrm>
          <a:prstGeom prst="rect">
            <a:avLst/>
          </a:prstGeom>
          <a:solidFill>
            <a:schemeClr val="accent3">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spc="-5" dirty="0">
                <a:solidFill>
                  <a:schemeClr val="tx1"/>
                </a:solidFill>
                <a:latin typeface="微软雅黑" panose="020B0503020204020204" pitchFamily="34" charset="-122"/>
                <a:ea typeface="微软雅黑" panose="020B0503020204020204" pitchFamily="34" charset="-122"/>
              </a:rPr>
              <a:t>挑战三：资源分配公平</a:t>
            </a:r>
            <a:endParaRPr kumimoji="1" lang="zh-CN" altLang="en-US" sz="1600" dirty="0">
              <a:solidFill>
                <a:schemeClr val="tx1"/>
              </a:solidFill>
            </a:endParaRPr>
          </a:p>
        </p:txBody>
      </p:sp>
      <p:sp>
        <p:nvSpPr>
          <p:cNvPr id="10" name="矩形 9">
            <a:extLst>
              <a:ext uri="{FF2B5EF4-FFF2-40B4-BE49-F238E27FC236}">
                <a16:creationId xmlns:a16="http://schemas.microsoft.com/office/drawing/2014/main" id="{5F787A81-1EBC-114A-977B-F85E5436BC52}"/>
              </a:ext>
            </a:extLst>
          </p:cNvPr>
          <p:cNvSpPr/>
          <p:nvPr/>
        </p:nvSpPr>
        <p:spPr>
          <a:xfrm>
            <a:off x="540057" y="2751533"/>
            <a:ext cx="3463290" cy="1069847"/>
          </a:xfrm>
          <a:prstGeom prst="rec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spc="-5" dirty="0">
                <a:solidFill>
                  <a:schemeClr val="tx1"/>
                </a:solidFill>
                <a:latin typeface="微软雅黑" panose="020B0503020204020204" pitchFamily="34" charset="-122"/>
                <a:ea typeface="微软雅黑" panose="020B0503020204020204" pitchFamily="34" charset="-122"/>
              </a:rPr>
              <a:t>大模型迭代周期短，实验更新周期长，导致当前精心设计的缺陷代码修复、对接前沿技术论文和硬件等实验对大模型输出的防御效力不断衰减 </a:t>
            </a:r>
            <a:endParaRPr kumimoji="1" lang="zh-CN" altLang="en-US" sz="1400" b="1" dirty="0">
              <a:solidFill>
                <a:schemeClr val="tx1"/>
              </a:solidFill>
            </a:endParaRPr>
          </a:p>
        </p:txBody>
      </p:sp>
      <p:sp>
        <p:nvSpPr>
          <p:cNvPr id="11" name="矩形 10">
            <a:extLst>
              <a:ext uri="{FF2B5EF4-FFF2-40B4-BE49-F238E27FC236}">
                <a16:creationId xmlns:a16="http://schemas.microsoft.com/office/drawing/2014/main" id="{33C2F708-F05D-C14A-9845-0FE848BB6DF4}"/>
              </a:ext>
            </a:extLst>
          </p:cNvPr>
          <p:cNvSpPr/>
          <p:nvPr/>
        </p:nvSpPr>
        <p:spPr>
          <a:xfrm>
            <a:off x="4529919" y="2751534"/>
            <a:ext cx="3463290" cy="1045463"/>
          </a:xfrm>
          <a:prstGeom prst="rec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b="1" spc="-5" dirty="0">
                <a:solidFill>
                  <a:schemeClr val="tx1"/>
                </a:solidFill>
                <a:latin typeface="微软雅黑" panose="020B0503020204020204" pitchFamily="34" charset="-122"/>
                <a:ea typeface="微软雅黑" panose="020B0503020204020204" pitchFamily="34" charset="-122"/>
              </a:rPr>
              <a:t>在人数超过</a:t>
            </a:r>
            <a:r>
              <a:rPr lang="en-US" altLang="zh-CN" sz="1400" b="1" spc="-5" dirty="0">
                <a:solidFill>
                  <a:schemeClr val="tx1"/>
                </a:solidFill>
                <a:latin typeface="微软雅黑" panose="020B0503020204020204" pitchFamily="34" charset="-122"/>
                <a:ea typeface="微软雅黑" panose="020B0503020204020204" pitchFamily="34" charset="-122"/>
              </a:rPr>
              <a:t>100</a:t>
            </a:r>
            <a:r>
              <a:rPr lang="zh-CN" altLang="zh-CN" sz="1400" b="1" spc="-5" dirty="0">
                <a:solidFill>
                  <a:schemeClr val="tx1"/>
                </a:solidFill>
                <a:latin typeface="微软雅黑" panose="020B0503020204020204" pitchFamily="34" charset="-122"/>
                <a:ea typeface="微软雅黑" panose="020B0503020204020204" pitchFamily="34" charset="-122"/>
              </a:rPr>
              <a:t>人的大班教学中实现精细化评估</a:t>
            </a:r>
            <a:r>
              <a:rPr lang="zh-CN" altLang="en-US" sz="1400" b="1" spc="-5" dirty="0">
                <a:solidFill>
                  <a:schemeClr val="tx1"/>
                </a:solidFill>
                <a:latin typeface="微软雅黑" panose="020B0503020204020204" pitchFamily="34" charset="-122"/>
                <a:ea typeface="微软雅黑" panose="020B0503020204020204" pitchFamily="34" charset="-122"/>
              </a:rPr>
              <a:t>来</a:t>
            </a:r>
            <a:r>
              <a:rPr lang="zh-CN" altLang="zh-CN" sz="1400" b="1" spc="-5" dirty="0">
                <a:solidFill>
                  <a:schemeClr val="tx1"/>
                </a:solidFill>
                <a:latin typeface="微软雅黑" panose="020B0503020204020204" pitchFamily="34" charset="-122"/>
                <a:ea typeface="微软雅黑" panose="020B0503020204020204" pitchFamily="34" charset="-122"/>
              </a:rPr>
              <a:t>甄别学生实验完成态度、评估其独立思考能力和创新性的工作量巨大</a:t>
            </a:r>
            <a:endParaRPr lang="zh-CN" altLang="en-US" sz="1400" b="1" spc="-5" dirty="0">
              <a:solidFill>
                <a:schemeClr val="tx1"/>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87BA1ECA-247E-A849-9369-32DB38EB3A84}"/>
              </a:ext>
            </a:extLst>
          </p:cNvPr>
          <p:cNvSpPr/>
          <p:nvPr/>
        </p:nvSpPr>
        <p:spPr>
          <a:xfrm>
            <a:off x="8519781" y="2751533"/>
            <a:ext cx="3104386" cy="1045463"/>
          </a:xfrm>
          <a:prstGeom prst="rec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spc="-5" dirty="0">
                <a:solidFill>
                  <a:schemeClr val="tx1"/>
                </a:solidFill>
                <a:latin typeface="微软雅黑" panose="020B0503020204020204" pitchFamily="34" charset="-122"/>
                <a:ea typeface="微软雅黑" panose="020B0503020204020204" pitchFamily="34" charset="-122"/>
              </a:rPr>
              <a:t>实验需配备高性能网络硬件（如</a:t>
            </a:r>
            <a:r>
              <a:rPr lang="en-US" altLang="zh-CN" sz="1400" b="1" spc="-5" dirty="0">
                <a:solidFill>
                  <a:schemeClr val="tx1"/>
                </a:solidFill>
                <a:latin typeface="微软雅黑" panose="020B0503020204020204" pitchFamily="34" charset="-122"/>
                <a:ea typeface="微软雅黑" panose="020B0503020204020204" pitchFamily="34" charset="-122"/>
              </a:rPr>
              <a:t>RDMA</a:t>
            </a:r>
            <a:r>
              <a:rPr lang="zh-CN" altLang="en-US" sz="1400" b="1" spc="-5" dirty="0">
                <a:solidFill>
                  <a:schemeClr val="tx1"/>
                </a:solidFill>
                <a:latin typeface="微软雅黑" panose="020B0503020204020204" pitchFamily="34" charset="-122"/>
                <a:ea typeface="微软雅黑" panose="020B0503020204020204" pitchFamily="34" charset="-122"/>
              </a:rPr>
              <a:t>、</a:t>
            </a:r>
            <a:r>
              <a:rPr lang="en-US" altLang="zh-CN" sz="1400" b="1" spc="-5" dirty="0" err="1">
                <a:solidFill>
                  <a:schemeClr val="tx1"/>
                </a:solidFill>
                <a:latin typeface="微软雅黑" panose="020B0503020204020204" pitchFamily="34" charset="-122"/>
                <a:ea typeface="微软雅黑" panose="020B0503020204020204" pitchFamily="34" charset="-122"/>
              </a:rPr>
              <a:t>SmartNIC</a:t>
            </a:r>
            <a:r>
              <a:rPr lang="zh-CN" altLang="en-US" sz="1400" b="1" spc="-5" dirty="0">
                <a:solidFill>
                  <a:schemeClr val="tx1"/>
                </a:solidFill>
                <a:latin typeface="微软雅黑" panose="020B0503020204020204" pitchFamily="34" charset="-122"/>
                <a:ea typeface="微软雅黑" panose="020B0503020204020204" pitchFamily="34" charset="-122"/>
              </a:rPr>
              <a:t>）和大模型等高成本的软硬件，可能无法全程为每个学生配置，影响学生积极性 </a:t>
            </a:r>
          </a:p>
        </p:txBody>
      </p:sp>
      <p:sp>
        <p:nvSpPr>
          <p:cNvPr id="14" name="燕尾形箭头 13">
            <a:extLst>
              <a:ext uri="{FF2B5EF4-FFF2-40B4-BE49-F238E27FC236}">
                <a16:creationId xmlns:a16="http://schemas.microsoft.com/office/drawing/2014/main" id="{D760963D-8008-7740-9BE9-A0BA0F9E9694}"/>
              </a:ext>
            </a:extLst>
          </p:cNvPr>
          <p:cNvSpPr/>
          <p:nvPr/>
        </p:nvSpPr>
        <p:spPr>
          <a:xfrm rot="5400000">
            <a:off x="2015450" y="4072703"/>
            <a:ext cx="512503" cy="231465"/>
          </a:xfrm>
          <a:prstGeom prst="notchedRightArrow">
            <a:avLst/>
          </a:prstGeom>
          <a:solidFill>
            <a:schemeClr val="accent3">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800"/>
          </a:p>
        </p:txBody>
      </p:sp>
      <p:sp>
        <p:nvSpPr>
          <p:cNvPr id="17" name="矩形 16">
            <a:extLst>
              <a:ext uri="{FF2B5EF4-FFF2-40B4-BE49-F238E27FC236}">
                <a16:creationId xmlns:a16="http://schemas.microsoft.com/office/drawing/2014/main" id="{428E02FF-D696-3C4C-9DB4-ABCF7F8DD54B}"/>
              </a:ext>
            </a:extLst>
          </p:cNvPr>
          <p:cNvSpPr/>
          <p:nvPr/>
        </p:nvSpPr>
        <p:spPr>
          <a:xfrm>
            <a:off x="540057" y="4555492"/>
            <a:ext cx="3463290" cy="1566301"/>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dirty="0">
                <a:solidFill>
                  <a:schemeClr val="tx1"/>
                </a:solidFill>
                <a:effectLst/>
                <a:latin typeface="Microsoft YaHei" panose="020B0503020204020204" pitchFamily="34" charset="-122"/>
                <a:ea typeface="Microsoft YaHei" panose="020B0503020204020204" pitchFamily="34" charset="-122"/>
                <a:cs typeface="宋体" panose="02010600030101010101" pitchFamily="2" charset="-122"/>
              </a:rPr>
              <a:t>解决方案：</a:t>
            </a:r>
            <a:endParaRPr lang="en-US" altLang="zh-CN" sz="1400" b="1" dirty="0">
              <a:solidFill>
                <a:schemeClr val="tx1"/>
              </a:solidFill>
              <a:effectLst/>
              <a:latin typeface="Microsoft YaHei" panose="020B0503020204020204" pitchFamily="34" charset="-122"/>
              <a:ea typeface="Microsoft YaHei" panose="020B0503020204020204" pitchFamily="34" charset="-122"/>
              <a:cs typeface="宋体" panose="02010600030101010101" pitchFamily="2" charset="-122"/>
            </a:endParaRPr>
          </a:p>
          <a:p>
            <a:r>
              <a:rPr lang="en-US" altLang="zh-CN" sz="1400" b="1" dirty="0">
                <a:solidFill>
                  <a:schemeClr val="tx1"/>
                </a:solidFill>
                <a:effectLst/>
                <a:latin typeface="Microsoft YaHei" panose="020B0503020204020204" pitchFamily="34" charset="-122"/>
                <a:ea typeface="Microsoft YaHei" panose="020B0503020204020204" pitchFamily="34" charset="-122"/>
                <a:cs typeface="宋体" panose="02010600030101010101" pitchFamily="2" charset="-122"/>
              </a:rPr>
              <a:t>1.</a:t>
            </a:r>
            <a:r>
              <a:rPr lang="zh-CN" altLang="zh-CN" sz="1400" b="1" dirty="0">
                <a:solidFill>
                  <a:srgbClr val="C00000"/>
                </a:solidFill>
                <a:effectLst/>
                <a:latin typeface="Microsoft YaHei" panose="020B0503020204020204" pitchFamily="34" charset="-122"/>
                <a:ea typeface="Microsoft YaHei" panose="020B0503020204020204" pitchFamily="34" charset="-122"/>
                <a:cs typeface="宋体" panose="02010600030101010101" pitchFamily="2" charset="-122"/>
              </a:rPr>
              <a:t>定期评估</a:t>
            </a:r>
            <a:r>
              <a:rPr lang="zh-CN" altLang="zh-CN" sz="1400" b="1" dirty="0">
                <a:solidFill>
                  <a:schemeClr val="tx1"/>
                </a:solidFill>
                <a:effectLst/>
                <a:latin typeface="Microsoft YaHei" panose="020B0503020204020204" pitchFamily="34" charset="-122"/>
                <a:ea typeface="Microsoft YaHei" panose="020B0503020204020204" pitchFamily="34" charset="-122"/>
                <a:cs typeface="宋体" panose="02010600030101010101" pitchFamily="2" charset="-122"/>
              </a:rPr>
              <a:t>现有实验的“脆弱性”并快速迭代新实验模块</a:t>
            </a:r>
            <a:r>
              <a:rPr lang="zh-CN" altLang="zh-CN" sz="1400" b="1" dirty="0">
                <a:solidFill>
                  <a:schemeClr val="tx1"/>
                </a:solidFill>
                <a:effectLst/>
                <a:latin typeface="Microsoft YaHei" panose="020B0503020204020204" pitchFamily="34" charset="-122"/>
                <a:ea typeface="Microsoft YaHei" panose="020B0503020204020204" pitchFamily="34" charset="-122"/>
              </a:rPr>
              <a:t> </a:t>
            </a:r>
            <a:r>
              <a:rPr lang="zh-CN" altLang="en-US" sz="1400" b="1" dirty="0">
                <a:solidFill>
                  <a:schemeClr val="tx1"/>
                </a:solidFill>
                <a:effectLst/>
                <a:latin typeface="Microsoft YaHei" panose="020B0503020204020204" pitchFamily="34" charset="-122"/>
                <a:ea typeface="Microsoft YaHei" panose="020B0503020204020204" pitchFamily="34" charset="-122"/>
              </a:rPr>
              <a:t>；</a:t>
            </a:r>
            <a:endParaRPr lang="en-US" altLang="zh-CN" sz="1400" b="1" dirty="0">
              <a:solidFill>
                <a:schemeClr val="tx1"/>
              </a:solidFill>
              <a:effectLst/>
              <a:latin typeface="Microsoft YaHei" panose="020B0503020204020204" pitchFamily="34" charset="-122"/>
              <a:ea typeface="Microsoft YaHei" panose="020B0503020204020204" pitchFamily="34" charset="-122"/>
            </a:endParaRPr>
          </a:p>
          <a:p>
            <a:r>
              <a:rPr lang="en-US" altLang="zh-CN" sz="1400" b="1" dirty="0">
                <a:solidFill>
                  <a:schemeClr val="tx1"/>
                </a:solidFill>
                <a:latin typeface="Microsoft YaHei" panose="020B0503020204020204" pitchFamily="34" charset="-122"/>
                <a:ea typeface="Microsoft YaHei" panose="020B0503020204020204" pitchFamily="34" charset="-122"/>
              </a:rPr>
              <a:t>2.</a:t>
            </a:r>
            <a:r>
              <a:rPr lang="zh-CN" altLang="en-US" sz="1400" b="1" dirty="0">
                <a:solidFill>
                  <a:schemeClr val="tx1"/>
                </a:solidFill>
                <a:latin typeface="Microsoft YaHei" panose="020B0503020204020204" pitchFamily="34" charset="-122"/>
                <a:ea typeface="Microsoft YaHei" panose="020B0503020204020204" pitchFamily="34" charset="-122"/>
              </a:rPr>
              <a:t>强化前沿</a:t>
            </a:r>
            <a:r>
              <a:rPr lang="zh-CN" altLang="en-US" sz="1400" b="1" dirty="0">
                <a:solidFill>
                  <a:srgbClr val="C00000"/>
                </a:solidFill>
                <a:latin typeface="Microsoft YaHei" panose="020B0503020204020204" pitchFamily="34" charset="-122"/>
                <a:ea typeface="Microsoft YaHei" panose="020B0503020204020204" pitchFamily="34" charset="-122"/>
              </a:rPr>
              <a:t>技术融合</a:t>
            </a:r>
            <a:r>
              <a:rPr lang="zh-CN" altLang="en-US" sz="1400" b="1" dirty="0">
                <a:solidFill>
                  <a:schemeClr val="tx1"/>
                </a:solidFill>
                <a:latin typeface="Microsoft YaHei" panose="020B0503020204020204" pitchFamily="34" charset="-122"/>
                <a:ea typeface="Microsoft YaHei" panose="020B0503020204020204" pitchFamily="34" charset="-122"/>
              </a:rPr>
              <a:t>，紧密绑定工业界和开源社区最新技术（如</a:t>
            </a:r>
            <a:r>
              <a:rPr lang="en" altLang="zh-CN" sz="1400" b="1" dirty="0">
                <a:solidFill>
                  <a:schemeClr val="tx1"/>
                </a:solidFill>
                <a:latin typeface="Microsoft YaHei" panose="020B0503020204020204" pitchFamily="34" charset="-122"/>
                <a:ea typeface="Microsoft YaHei" panose="020B0503020204020204" pitchFamily="34" charset="-122"/>
              </a:rPr>
              <a:t>DPU</a:t>
            </a:r>
            <a:r>
              <a:rPr lang="zh-CN" altLang="en-US" sz="1400" b="1" dirty="0">
                <a:solidFill>
                  <a:schemeClr val="tx1"/>
                </a:solidFill>
                <a:latin typeface="Microsoft YaHei" panose="020B0503020204020204" pitchFamily="34" charset="-122"/>
                <a:ea typeface="Microsoft YaHei" panose="020B0503020204020204" pitchFamily="34" charset="-122"/>
              </a:rPr>
              <a:t>编程、</a:t>
            </a:r>
            <a:r>
              <a:rPr lang="en" altLang="zh-CN" sz="1400" b="1" dirty="0">
                <a:solidFill>
                  <a:schemeClr val="tx1"/>
                </a:solidFill>
                <a:latin typeface="Microsoft YaHei" panose="020B0503020204020204" pitchFamily="34" charset="-122"/>
                <a:ea typeface="Microsoft YaHei" panose="020B0503020204020204" pitchFamily="34" charset="-122"/>
              </a:rPr>
              <a:t>QUIC</a:t>
            </a:r>
            <a:r>
              <a:rPr lang="zh-CN" altLang="en-US" sz="1400" b="1" dirty="0">
                <a:solidFill>
                  <a:schemeClr val="tx1"/>
                </a:solidFill>
                <a:latin typeface="Microsoft YaHei" panose="020B0503020204020204" pitchFamily="34" charset="-122"/>
                <a:ea typeface="Microsoft YaHei" panose="020B0503020204020204" pitchFamily="34" charset="-122"/>
              </a:rPr>
              <a:t>协议细节、</a:t>
            </a:r>
            <a:r>
              <a:rPr lang="en" altLang="zh-CN" sz="1400" b="1" dirty="0">
                <a:solidFill>
                  <a:schemeClr val="tx1"/>
                </a:solidFill>
                <a:latin typeface="Microsoft YaHei" panose="020B0503020204020204" pitchFamily="34" charset="-122"/>
                <a:ea typeface="Microsoft YaHei" panose="020B0503020204020204" pitchFamily="34" charset="-122"/>
              </a:rPr>
              <a:t>AI</a:t>
            </a:r>
            <a:r>
              <a:rPr lang="zh-CN" altLang="en-US" sz="1400" b="1" dirty="0">
                <a:solidFill>
                  <a:schemeClr val="tx1"/>
                </a:solidFill>
                <a:latin typeface="Microsoft YaHei" panose="020B0503020204020204" pitchFamily="34" charset="-122"/>
                <a:ea typeface="Microsoft YaHei" panose="020B0503020204020204" pitchFamily="34" charset="-122"/>
              </a:rPr>
              <a:t>驱动的网络配置），利用其天然技术时效差和信息差设计实验 </a:t>
            </a:r>
          </a:p>
        </p:txBody>
      </p:sp>
      <p:sp>
        <p:nvSpPr>
          <p:cNvPr id="18" name="矩形 17">
            <a:extLst>
              <a:ext uri="{FF2B5EF4-FFF2-40B4-BE49-F238E27FC236}">
                <a16:creationId xmlns:a16="http://schemas.microsoft.com/office/drawing/2014/main" id="{E9412165-E3DD-1146-AC29-88F5F5320212}"/>
              </a:ext>
            </a:extLst>
          </p:cNvPr>
          <p:cNvSpPr/>
          <p:nvPr/>
        </p:nvSpPr>
        <p:spPr>
          <a:xfrm>
            <a:off x="4529919" y="4555491"/>
            <a:ext cx="3463290" cy="1566301"/>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dirty="0">
                <a:solidFill>
                  <a:schemeClr val="tx1"/>
                </a:solidFill>
                <a:latin typeface="Microsoft YaHei" panose="020B0503020204020204" pitchFamily="34" charset="-122"/>
                <a:ea typeface="Microsoft YaHei" panose="020B0503020204020204" pitchFamily="34" charset="-122"/>
              </a:rPr>
              <a:t>解决方案：</a:t>
            </a:r>
            <a:endParaRPr lang="en-US" altLang="zh-CN" sz="1400" b="1" dirty="0">
              <a:solidFill>
                <a:schemeClr val="tx1"/>
              </a:solidFill>
              <a:latin typeface="Microsoft YaHei" panose="020B0503020204020204" pitchFamily="34" charset="-122"/>
              <a:ea typeface="Microsoft YaHei" panose="020B0503020204020204" pitchFamily="34" charset="-122"/>
            </a:endParaRPr>
          </a:p>
          <a:p>
            <a:r>
              <a:rPr lang="en-US" altLang="zh-CN" sz="1400" b="1" dirty="0">
                <a:solidFill>
                  <a:schemeClr val="tx1"/>
                </a:solidFill>
                <a:latin typeface="Microsoft YaHei" panose="020B0503020204020204" pitchFamily="34" charset="-122"/>
                <a:ea typeface="Microsoft YaHei" panose="020B0503020204020204" pitchFamily="34" charset="-122"/>
              </a:rPr>
              <a:t>1.</a:t>
            </a:r>
            <a:r>
              <a:rPr lang="zh-CN" altLang="en-US" sz="1400" b="1" dirty="0">
                <a:solidFill>
                  <a:schemeClr val="tx1"/>
                </a:solidFill>
                <a:latin typeface="Microsoft YaHei" panose="020B0503020204020204" pitchFamily="34" charset="-122"/>
                <a:ea typeface="Microsoft YaHei" panose="020B0503020204020204" pitchFamily="34" charset="-122"/>
              </a:rPr>
              <a:t>发展</a:t>
            </a:r>
            <a:r>
              <a:rPr lang="en" altLang="zh-CN" sz="1400" b="1" dirty="0">
                <a:solidFill>
                  <a:schemeClr val="tx1"/>
                </a:solidFill>
                <a:latin typeface="Microsoft YaHei" panose="020B0503020204020204" pitchFamily="34" charset="-122"/>
                <a:ea typeface="Microsoft YaHei" panose="020B0503020204020204" pitchFamily="34" charset="-122"/>
              </a:rPr>
              <a:t>AI</a:t>
            </a:r>
            <a:r>
              <a:rPr lang="zh-CN" altLang="en-US" sz="1400" b="1" dirty="0">
                <a:solidFill>
                  <a:schemeClr val="tx1"/>
                </a:solidFill>
                <a:latin typeface="Microsoft YaHei" panose="020B0503020204020204" pitchFamily="34" charset="-122"/>
                <a:ea typeface="Microsoft YaHei" panose="020B0503020204020204" pitchFamily="34" charset="-122"/>
              </a:rPr>
              <a:t>赋能的</a:t>
            </a:r>
            <a:r>
              <a:rPr lang="zh-CN" altLang="en-US" sz="1400" b="1" dirty="0">
                <a:solidFill>
                  <a:srgbClr val="C00000"/>
                </a:solidFill>
                <a:latin typeface="Microsoft YaHei" panose="020B0503020204020204" pitchFamily="34" charset="-122"/>
                <a:ea typeface="Microsoft YaHei" panose="020B0503020204020204" pitchFamily="34" charset="-122"/>
              </a:rPr>
              <a:t>智能评价工具</a:t>
            </a:r>
            <a:r>
              <a:rPr lang="zh-CN" altLang="en-US" sz="1400" b="1" dirty="0">
                <a:solidFill>
                  <a:schemeClr val="tx1"/>
                </a:solidFill>
                <a:latin typeface="Microsoft YaHei" panose="020B0503020204020204" pitchFamily="34" charset="-122"/>
                <a:ea typeface="Microsoft YaHei" panose="020B0503020204020204" pitchFamily="34" charset="-122"/>
              </a:rPr>
              <a:t>以自动化分析学生提交的过程性数据（如代码版本迭代历史、调试日志关键词模式、设计文档结构逻辑），辅助评分</a:t>
            </a:r>
            <a:endParaRPr lang="en-US" altLang="zh-CN" sz="1400" b="1" dirty="0">
              <a:solidFill>
                <a:schemeClr val="tx1"/>
              </a:solidFill>
              <a:latin typeface="Microsoft YaHei" panose="020B0503020204020204" pitchFamily="34" charset="-122"/>
              <a:ea typeface="Microsoft YaHei" panose="020B0503020204020204" pitchFamily="34" charset="-122"/>
            </a:endParaRPr>
          </a:p>
          <a:p>
            <a:r>
              <a:rPr lang="en-US" altLang="zh-CN" sz="1400" b="1" dirty="0">
                <a:solidFill>
                  <a:schemeClr val="tx1"/>
                </a:solidFill>
                <a:latin typeface="Microsoft YaHei" panose="020B0503020204020204" pitchFamily="34" charset="-122"/>
                <a:ea typeface="Microsoft YaHei" panose="020B0503020204020204" pitchFamily="34" charset="-122"/>
              </a:rPr>
              <a:t>2.</a:t>
            </a:r>
            <a:r>
              <a:rPr lang="zh-CN" altLang="en-US" sz="1400" b="1" dirty="0">
                <a:solidFill>
                  <a:schemeClr val="tx1"/>
                </a:solidFill>
                <a:latin typeface="Microsoft YaHei" panose="020B0503020204020204" pitchFamily="34" charset="-122"/>
                <a:ea typeface="Microsoft YaHei" panose="020B0503020204020204" pitchFamily="34" charset="-122"/>
              </a:rPr>
              <a:t>制定细致的过程性评价标准，尝试推动学生</a:t>
            </a:r>
            <a:r>
              <a:rPr lang="zh-CN" altLang="en-US" sz="1400" b="1" dirty="0">
                <a:solidFill>
                  <a:srgbClr val="C00000"/>
                </a:solidFill>
                <a:latin typeface="Microsoft YaHei" panose="020B0503020204020204" pitchFamily="34" charset="-122"/>
                <a:ea typeface="Microsoft YaHei" panose="020B0503020204020204" pitchFamily="34" charset="-122"/>
              </a:rPr>
              <a:t>相互评议</a:t>
            </a:r>
            <a:r>
              <a:rPr lang="zh-CN" altLang="en-US" sz="1400" b="1" dirty="0">
                <a:solidFill>
                  <a:schemeClr val="tx1"/>
                </a:solidFill>
                <a:latin typeface="Microsoft YaHei" panose="020B0503020204020204" pitchFamily="34" charset="-122"/>
                <a:ea typeface="Microsoft YaHei" panose="020B0503020204020204" pitchFamily="34" charset="-122"/>
              </a:rPr>
              <a:t> </a:t>
            </a:r>
          </a:p>
        </p:txBody>
      </p:sp>
      <p:sp>
        <p:nvSpPr>
          <p:cNvPr id="19" name="矩形 18">
            <a:extLst>
              <a:ext uri="{FF2B5EF4-FFF2-40B4-BE49-F238E27FC236}">
                <a16:creationId xmlns:a16="http://schemas.microsoft.com/office/drawing/2014/main" id="{089DFFC1-7FBF-5549-A0EA-3F8E2F6A2EBC}"/>
              </a:ext>
            </a:extLst>
          </p:cNvPr>
          <p:cNvSpPr/>
          <p:nvPr/>
        </p:nvSpPr>
        <p:spPr>
          <a:xfrm>
            <a:off x="8519781" y="4554297"/>
            <a:ext cx="3104386" cy="1533273"/>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dirty="0">
                <a:solidFill>
                  <a:schemeClr val="tx1"/>
                </a:solidFill>
                <a:latin typeface="Microsoft YaHei" panose="020B0503020204020204" pitchFamily="34" charset="-122"/>
                <a:ea typeface="Microsoft YaHei" panose="020B0503020204020204" pitchFamily="34" charset="-122"/>
              </a:rPr>
              <a:t>解决方案：</a:t>
            </a:r>
            <a:endParaRPr lang="en-US" altLang="zh-CN" sz="1400" b="1" dirty="0">
              <a:solidFill>
                <a:schemeClr val="tx1"/>
              </a:solidFill>
              <a:latin typeface="Microsoft YaHei" panose="020B0503020204020204" pitchFamily="34" charset="-122"/>
              <a:ea typeface="Microsoft YaHei" panose="020B0503020204020204" pitchFamily="34" charset="-122"/>
            </a:endParaRPr>
          </a:p>
          <a:p>
            <a:r>
              <a:rPr lang="en-US" altLang="zh-CN" sz="1400" b="1" dirty="0">
                <a:solidFill>
                  <a:schemeClr val="tx1"/>
                </a:solidFill>
                <a:latin typeface="Microsoft YaHei" panose="020B0503020204020204" pitchFamily="34" charset="-122"/>
                <a:ea typeface="Microsoft YaHei" panose="020B0503020204020204" pitchFamily="34" charset="-122"/>
              </a:rPr>
              <a:t>1.</a:t>
            </a:r>
            <a:r>
              <a:rPr lang="zh-CN" altLang="en-US" sz="1400" b="1" dirty="0">
                <a:solidFill>
                  <a:schemeClr val="tx1"/>
                </a:solidFill>
                <a:latin typeface="Microsoft YaHei" panose="020B0503020204020204" pitchFamily="34" charset="-122"/>
                <a:ea typeface="Microsoft YaHei" panose="020B0503020204020204" pitchFamily="34" charset="-122"/>
              </a:rPr>
              <a:t>向学校、研究小组申请特定时段的软硬件资源使用权限，借助</a:t>
            </a:r>
            <a:r>
              <a:rPr lang="zh-CN" altLang="en-US" sz="1400" b="1" dirty="0">
                <a:solidFill>
                  <a:srgbClr val="C00000"/>
                </a:solidFill>
                <a:latin typeface="Microsoft YaHei" panose="020B0503020204020204" pitchFamily="34" charset="-122"/>
                <a:ea typeface="Microsoft YaHei" panose="020B0503020204020204" pitchFamily="34" charset="-122"/>
              </a:rPr>
              <a:t>学校搭建</a:t>
            </a:r>
            <a:r>
              <a:rPr lang="zh-CN" altLang="en-US" sz="1400" b="1" dirty="0">
                <a:solidFill>
                  <a:schemeClr val="tx1"/>
                </a:solidFill>
                <a:latin typeface="Microsoft YaHei" panose="020B0503020204020204" pitchFamily="34" charset="-122"/>
                <a:ea typeface="Microsoft YaHei" panose="020B0503020204020204" pitchFamily="34" charset="-122"/>
              </a:rPr>
              <a:t>的大模型提供定制化服务</a:t>
            </a:r>
            <a:endParaRPr lang="en-US" altLang="zh-CN" sz="1400" b="1" dirty="0">
              <a:solidFill>
                <a:schemeClr val="tx1"/>
              </a:solidFill>
              <a:latin typeface="Microsoft YaHei" panose="020B0503020204020204" pitchFamily="34" charset="-122"/>
              <a:ea typeface="Microsoft YaHei" panose="020B0503020204020204" pitchFamily="34" charset="-122"/>
            </a:endParaRPr>
          </a:p>
          <a:p>
            <a:r>
              <a:rPr lang="en-US" altLang="zh-CN" sz="1400" b="1" dirty="0">
                <a:solidFill>
                  <a:schemeClr val="tx1"/>
                </a:solidFill>
                <a:latin typeface="Microsoft YaHei" panose="020B0503020204020204" pitchFamily="34" charset="-122"/>
                <a:ea typeface="Microsoft YaHei" panose="020B0503020204020204" pitchFamily="34" charset="-122"/>
              </a:rPr>
              <a:t>2.</a:t>
            </a:r>
            <a:r>
              <a:rPr lang="zh-CN" altLang="en-US" sz="1400" b="1" dirty="0">
                <a:solidFill>
                  <a:schemeClr val="tx1"/>
                </a:solidFill>
                <a:latin typeface="Microsoft YaHei" panose="020B0503020204020204" pitchFamily="34" charset="-122"/>
                <a:ea typeface="Microsoft YaHei" panose="020B0503020204020204" pitchFamily="34" charset="-122"/>
              </a:rPr>
              <a:t>使用</a:t>
            </a:r>
            <a:r>
              <a:rPr lang="zh-CN" altLang="en-US" sz="1400" b="1" dirty="0">
                <a:solidFill>
                  <a:srgbClr val="C00000"/>
                </a:solidFill>
                <a:latin typeface="Microsoft YaHei" panose="020B0503020204020204" pitchFamily="34" charset="-122"/>
                <a:ea typeface="Microsoft YaHei" panose="020B0503020204020204" pitchFamily="34" charset="-122"/>
              </a:rPr>
              <a:t>开放</a:t>
            </a:r>
            <a:r>
              <a:rPr lang="zh-CN" altLang="en-US" sz="1400" b="1" dirty="0">
                <a:solidFill>
                  <a:schemeClr val="tx1"/>
                </a:solidFill>
                <a:latin typeface="Microsoft YaHei" panose="020B0503020204020204" pitchFamily="34" charset="-122"/>
                <a:ea typeface="Microsoft YaHei" panose="020B0503020204020204" pitchFamily="34" charset="-122"/>
              </a:rPr>
              <a:t>软硬件教育资源（如</a:t>
            </a:r>
            <a:r>
              <a:rPr lang="en" altLang="zh-CN" sz="1400" b="1" dirty="0" err="1">
                <a:solidFill>
                  <a:schemeClr val="tx1"/>
                </a:solidFill>
                <a:latin typeface="Microsoft YaHei" panose="020B0503020204020204" pitchFamily="34" charset="-122"/>
                <a:ea typeface="Microsoft YaHei" panose="020B0503020204020204" pitchFamily="34" charset="-122"/>
              </a:rPr>
              <a:t>CloudLab</a:t>
            </a:r>
            <a:r>
              <a:rPr lang="zh-CN" altLang="en-US" sz="1400" b="1" dirty="0">
                <a:solidFill>
                  <a:schemeClr val="tx1"/>
                </a:solidFill>
                <a:latin typeface="Microsoft YaHei" panose="020B0503020204020204" pitchFamily="34" charset="-122"/>
                <a:ea typeface="Microsoft YaHei" panose="020B0503020204020204" pitchFamily="34" charset="-122"/>
              </a:rPr>
              <a:t>云服务平台）</a:t>
            </a:r>
            <a:endParaRPr lang="en-US" altLang="zh-CN" sz="1400" b="1" dirty="0">
              <a:solidFill>
                <a:schemeClr val="tx1"/>
              </a:solidFill>
              <a:latin typeface="Microsoft YaHei" panose="020B0503020204020204" pitchFamily="34" charset="-122"/>
              <a:ea typeface="Microsoft YaHei" panose="020B0503020204020204" pitchFamily="34" charset="-122"/>
            </a:endParaRPr>
          </a:p>
          <a:p>
            <a:r>
              <a:rPr lang="en-US" altLang="zh-CN" sz="1400" b="1" dirty="0">
                <a:solidFill>
                  <a:schemeClr val="tx1"/>
                </a:solidFill>
                <a:latin typeface="Microsoft YaHei" panose="020B0503020204020204" pitchFamily="34" charset="-122"/>
                <a:ea typeface="Microsoft YaHei" panose="020B0503020204020204" pitchFamily="34" charset="-122"/>
              </a:rPr>
              <a:t>3.</a:t>
            </a:r>
            <a:r>
              <a:rPr lang="zh-CN" altLang="en-US" sz="1400" b="1" dirty="0">
                <a:solidFill>
                  <a:schemeClr val="tx1"/>
                </a:solidFill>
                <a:latin typeface="Microsoft YaHei" panose="020B0503020204020204" pitchFamily="34" charset="-122"/>
                <a:ea typeface="Microsoft YaHei" panose="020B0503020204020204" pitchFamily="34" charset="-122"/>
              </a:rPr>
              <a:t>获取</a:t>
            </a:r>
            <a:r>
              <a:rPr lang="zh-CN" altLang="en-US" sz="1400" b="1" dirty="0">
                <a:solidFill>
                  <a:srgbClr val="C00000"/>
                </a:solidFill>
                <a:latin typeface="Microsoft YaHei" panose="020B0503020204020204" pitchFamily="34" charset="-122"/>
                <a:ea typeface="Microsoft YaHei" panose="020B0503020204020204" pitchFamily="34" charset="-122"/>
              </a:rPr>
              <a:t>工业界支持</a:t>
            </a:r>
          </a:p>
        </p:txBody>
      </p:sp>
      <p:sp>
        <p:nvSpPr>
          <p:cNvPr id="21" name="燕尾形箭头 20">
            <a:extLst>
              <a:ext uri="{FF2B5EF4-FFF2-40B4-BE49-F238E27FC236}">
                <a16:creationId xmlns:a16="http://schemas.microsoft.com/office/drawing/2014/main" id="{F1CED2BB-5941-A34D-BDED-A0AF77F2A3A3}"/>
              </a:ext>
            </a:extLst>
          </p:cNvPr>
          <p:cNvSpPr/>
          <p:nvPr/>
        </p:nvSpPr>
        <p:spPr>
          <a:xfrm rot="5400000">
            <a:off x="6005312" y="4074797"/>
            <a:ext cx="512503" cy="231465"/>
          </a:xfrm>
          <a:prstGeom prst="notchedRightArrow">
            <a:avLst/>
          </a:prstGeom>
          <a:solidFill>
            <a:schemeClr val="accent3">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800"/>
          </a:p>
        </p:txBody>
      </p:sp>
      <p:sp>
        <p:nvSpPr>
          <p:cNvPr id="22" name="燕尾形箭头 21">
            <a:extLst>
              <a:ext uri="{FF2B5EF4-FFF2-40B4-BE49-F238E27FC236}">
                <a16:creationId xmlns:a16="http://schemas.microsoft.com/office/drawing/2014/main" id="{C7C84402-8317-774C-BEA2-567D50FD013A}"/>
              </a:ext>
            </a:extLst>
          </p:cNvPr>
          <p:cNvSpPr/>
          <p:nvPr/>
        </p:nvSpPr>
        <p:spPr>
          <a:xfrm rot="5400000">
            <a:off x="9815722" y="4073392"/>
            <a:ext cx="512503" cy="231465"/>
          </a:xfrm>
          <a:prstGeom prst="notchedRightArrow">
            <a:avLst/>
          </a:prstGeom>
          <a:solidFill>
            <a:schemeClr val="accent3">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800"/>
          </a:p>
        </p:txBody>
      </p:sp>
      <p:sp>
        <p:nvSpPr>
          <p:cNvPr id="24" name="object 18">
            <a:extLst>
              <a:ext uri="{FF2B5EF4-FFF2-40B4-BE49-F238E27FC236}">
                <a16:creationId xmlns:a16="http://schemas.microsoft.com/office/drawing/2014/main" id="{F289E277-92A7-9C46-8CDC-DC5362459003}"/>
              </a:ext>
            </a:extLst>
          </p:cNvPr>
          <p:cNvSpPr txBox="1"/>
          <p:nvPr/>
        </p:nvSpPr>
        <p:spPr>
          <a:xfrm>
            <a:off x="419100" y="1108178"/>
            <a:ext cx="11353800" cy="628377"/>
          </a:xfrm>
          <a:prstGeom prst="rect">
            <a:avLst/>
          </a:prstGeom>
        </p:spPr>
        <p:txBody>
          <a:bodyPr vert="horz" wrap="square" lIns="0" tIns="12700" rIns="0" bIns="0" rtlCol="0">
            <a:spAutoFit/>
          </a:bodyPr>
          <a:lstStyle/>
          <a:p>
            <a:pPr marL="355600" indent="-342900">
              <a:spcBef>
                <a:spcPts val="600"/>
              </a:spcBef>
              <a:spcAft>
                <a:spcPts val="600"/>
              </a:spcAft>
              <a:buSzPct val="79000"/>
              <a:buFont typeface="Wingdings" panose="05000000000000000000" pitchFamily="2" charset="2"/>
              <a:buChar char="n"/>
              <a:tabLst>
                <a:tab pos="354965" algn="l"/>
              </a:tabLst>
            </a:pPr>
            <a:r>
              <a:rPr lang="zh-CN" altLang="en-US" sz="2000" b="1" spc="-5" dirty="0">
                <a:latin typeface="微软雅黑" panose="020B0503020204020204" pitchFamily="34" charset="-122"/>
                <a:ea typeface="微软雅黑" panose="020B0503020204020204" pitchFamily="34" charset="-122"/>
              </a:rPr>
              <a:t>我们面向大模型对当前计算机网络实验进行了积极且有意义的探索设计，但在深层次推进教学改革的过程中，面临着三个主要挑战：</a:t>
            </a:r>
            <a:endParaRPr lang="zh-CN" altLang="en-US" sz="2000" b="1" spc="-10" dirty="0">
              <a:solidFill>
                <a:srgbClr val="C00000"/>
              </a:solidFill>
              <a:latin typeface="微软雅黑" panose="020B0503020204020204" pitchFamily="34" charset="-122"/>
              <a:ea typeface="微软雅黑" panose="020B0503020204020204" pitchFamily="34" charset="-122"/>
              <a:cs typeface="微软雅黑"/>
            </a:endParaRPr>
          </a:p>
        </p:txBody>
      </p:sp>
    </p:spTree>
  </p:cSld>
  <p:clrMapOvr>
    <a:masterClrMapping/>
  </p:clrMapOvr>
</p:sld>
</file>

<file path=ppt/theme/theme1.xml><?xml version="1.0" encoding="utf-8"?>
<a:theme xmlns:a="http://schemas.openxmlformats.org/drawingml/2006/main" name="Custom Theme">
  <a:themeElements>
    <a:clrScheme name="Custom">
      <a:dk1>
        <a:srgbClr val="000000"/>
      </a:dk1>
      <a:lt1>
        <a:srgbClr val="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Theme">
  <a:themeElements>
    <a:clrScheme name="Custom">
      <a:dk1>
        <a:srgbClr val="000000"/>
      </a:dk1>
      <a:lt1>
        <a:srgbClr val="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3112</Words>
  <Application>Microsoft Macintosh PowerPoint</Application>
  <PresentationFormat>宽屏</PresentationFormat>
  <Paragraphs>209</Paragraphs>
  <Slides>11</Slides>
  <Notes>11</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11</vt:i4>
      </vt:variant>
    </vt:vector>
  </HeadingPairs>
  <TitlesOfParts>
    <vt:vector size="21" baseType="lpstr">
      <vt:lpstr>宋体</vt:lpstr>
      <vt:lpstr>Microsoft YaHei</vt:lpstr>
      <vt:lpstr>等线</vt:lpstr>
      <vt:lpstr>Calibri</vt:lpstr>
      <vt:lpstr>Microsoft YaHei</vt:lpstr>
      <vt:lpstr>Arial</vt:lpstr>
      <vt:lpstr>宋体</vt:lpstr>
      <vt:lpstr>Wingdings</vt:lpstr>
      <vt:lpstr>Custom Theme</vt:lpstr>
      <vt:lpstr>1_Custom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刘世喆</cp:lastModifiedBy>
  <cp:revision>576</cp:revision>
  <dcterms:created xsi:type="dcterms:W3CDTF">2025-08-15T18:55:25Z</dcterms:created>
  <dcterms:modified xsi:type="dcterms:W3CDTF">2026-05-11T04:50:15Z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4CBBC47E8588E8B3317B9F689B85D032_43</vt:lpwstr>
  </property>
  <property fmtid="{D5CDD505-2E9C-101B-9397-08002B2CF9AE}" pid="3" name="KSOProductBuildVer">
    <vt:lpwstr>2052-7.2.2.8955</vt:lpwstr>
  </property>
</Properties>
</file>